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73" r:id="rId2"/>
    <p:sldId id="280" r:id="rId3"/>
    <p:sldId id="312" r:id="rId4"/>
    <p:sldId id="314" r:id="rId5"/>
    <p:sldId id="290" r:id="rId6"/>
    <p:sldId id="311" r:id="rId7"/>
    <p:sldId id="313" r:id="rId8"/>
    <p:sldId id="315" r:id="rId9"/>
  </p:sldIdLst>
  <p:sldSz cx="9144000" cy="6858000" type="screen4x3"/>
  <p:notesSz cx="6735763" cy="98694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522"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CA8A3B4B-B35B-42A2-B91A-FC1ACF41AEA4}" type="datetimeFigureOut">
              <a:rPr lang="en-GB" smtClean="0"/>
              <a:t>08/10/2013</a:t>
            </a:fld>
            <a:endParaRPr lang="en-GB"/>
          </a:p>
        </p:txBody>
      </p:sp>
      <p:sp>
        <p:nvSpPr>
          <p:cNvPr id="4" name="Slide Image Placeholder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3100" y="4687888"/>
            <a:ext cx="5389563" cy="44418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74188"/>
            <a:ext cx="2919413" cy="49371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4763" y="9374188"/>
            <a:ext cx="2919412" cy="493712"/>
          </a:xfrm>
          <a:prstGeom prst="rect">
            <a:avLst/>
          </a:prstGeom>
        </p:spPr>
        <p:txBody>
          <a:bodyPr vert="horz" lIns="91440" tIns="45720" rIns="91440" bIns="45720" rtlCol="0" anchor="b"/>
          <a:lstStyle>
            <a:lvl1pPr algn="r">
              <a:defRPr sz="1200"/>
            </a:lvl1pPr>
          </a:lstStyle>
          <a:p>
            <a:fld id="{465E667B-8F55-4F3F-BD9D-D14949BE5201}" type="slidenum">
              <a:rPr lang="en-GB" smtClean="0"/>
              <a:t>‹#›</a:t>
            </a:fld>
            <a:endParaRPr lang="en-GB"/>
          </a:p>
        </p:txBody>
      </p:sp>
    </p:spTree>
    <p:extLst>
      <p:ext uri="{BB962C8B-B14F-4D97-AF65-F5344CB8AC3E}">
        <p14:creationId xmlns:p14="http://schemas.microsoft.com/office/powerpoint/2010/main" val="33133326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0BCD8CB-D2FD-42E7-8780-9A2BB7BC390D}" type="slidenum">
              <a:rPr lang="en-GB"/>
              <a:pPr/>
              <a:t>2</a:t>
            </a:fld>
            <a:endParaRPr lang="en-GB"/>
          </a:p>
        </p:txBody>
      </p:sp>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0BCD8CB-D2FD-42E7-8780-9A2BB7BC390D}" type="slidenum">
              <a:rPr lang="en-GB"/>
              <a:pPr/>
              <a:t>3</a:t>
            </a:fld>
            <a:endParaRPr lang="en-GB"/>
          </a:p>
        </p:txBody>
      </p:sp>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4BF2AF3-5EAB-4006-8652-9D42B461049C}" type="datetimeFigureOut">
              <a:rPr lang="en-US" smtClean="0"/>
              <a:pPr/>
              <a:t>10/8/2013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3756F9-B7B5-4544-9FE4-9F0E9404CE15}"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4BF2AF3-5EAB-4006-8652-9D42B461049C}" type="datetimeFigureOut">
              <a:rPr lang="en-US" smtClean="0"/>
              <a:pPr/>
              <a:t>10/8/2013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3756F9-B7B5-4544-9FE4-9F0E9404CE15}"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4BF2AF3-5EAB-4006-8652-9D42B461049C}" type="datetimeFigureOut">
              <a:rPr lang="en-US" smtClean="0"/>
              <a:pPr/>
              <a:t>10/8/2013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3756F9-B7B5-4544-9FE4-9F0E9404CE15}"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4BF2AF3-5EAB-4006-8652-9D42B461049C}" type="datetimeFigureOut">
              <a:rPr lang="en-US" smtClean="0"/>
              <a:pPr/>
              <a:t>10/8/2013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3756F9-B7B5-4544-9FE4-9F0E9404CE15}"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BF2AF3-5EAB-4006-8652-9D42B461049C}" type="datetimeFigureOut">
              <a:rPr lang="en-US" smtClean="0"/>
              <a:pPr/>
              <a:t>10/8/2013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3756F9-B7B5-4544-9FE4-9F0E9404CE15}"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4BF2AF3-5EAB-4006-8652-9D42B461049C}" type="datetimeFigureOut">
              <a:rPr lang="en-US" smtClean="0"/>
              <a:pPr/>
              <a:t>10/8/2013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3756F9-B7B5-4544-9FE4-9F0E9404CE15}"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4BF2AF3-5EAB-4006-8652-9D42B461049C}" type="datetimeFigureOut">
              <a:rPr lang="en-US" smtClean="0"/>
              <a:pPr/>
              <a:t>10/8/2013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03756F9-B7B5-4544-9FE4-9F0E9404CE15}"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4BF2AF3-5EAB-4006-8652-9D42B461049C}" type="datetimeFigureOut">
              <a:rPr lang="en-US" smtClean="0"/>
              <a:pPr/>
              <a:t>10/8/2013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03756F9-B7B5-4544-9FE4-9F0E9404CE15}"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BF2AF3-5EAB-4006-8652-9D42B461049C}" type="datetimeFigureOut">
              <a:rPr lang="en-US" smtClean="0"/>
              <a:pPr/>
              <a:t>10/8/2013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03756F9-B7B5-4544-9FE4-9F0E9404CE15}"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BF2AF3-5EAB-4006-8652-9D42B461049C}" type="datetimeFigureOut">
              <a:rPr lang="en-US" smtClean="0"/>
              <a:pPr/>
              <a:t>10/8/2013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3756F9-B7B5-4544-9FE4-9F0E9404CE15}"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BF2AF3-5EAB-4006-8652-9D42B461049C}" type="datetimeFigureOut">
              <a:rPr lang="en-US" smtClean="0"/>
              <a:pPr/>
              <a:t>10/8/2013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3756F9-B7B5-4544-9FE4-9F0E9404CE15}"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BF2AF3-5EAB-4006-8652-9D42B461049C}" type="datetimeFigureOut">
              <a:rPr lang="en-US" smtClean="0"/>
              <a:pPr/>
              <a:t>10/8/2013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3756F9-B7B5-4544-9FE4-9F0E9404CE15}"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bbc.co.uk/schools/gcsebitesize/science/aqa/keepinghealthy/defendingagainstinfectionrev1.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Content Placeholder 2"/>
          <p:cNvSpPr>
            <a:spLocks noGrp="1"/>
          </p:cNvSpPr>
          <p:nvPr>
            <p:ph idx="1"/>
          </p:nvPr>
        </p:nvSpPr>
        <p:spPr>
          <a:xfrm>
            <a:off x="334961" y="1329580"/>
            <a:ext cx="8485511" cy="5123756"/>
          </a:xfrm>
        </p:spPr>
        <p:txBody>
          <a:bodyPr>
            <a:normAutofit/>
          </a:bodyPr>
          <a:lstStyle/>
          <a:p>
            <a:pPr marL="0" indent="0" eaLnBrk="1" hangingPunct="1">
              <a:buFontTx/>
              <a:buNone/>
              <a:defRPr/>
            </a:pPr>
            <a:r>
              <a:rPr lang="en-GB" sz="2400" b="1" dirty="0" smtClean="0"/>
              <a:t>Learning Objectives</a:t>
            </a:r>
          </a:p>
          <a:p>
            <a:pPr marL="514350" indent="-514350">
              <a:buFont typeface="+mj-lt"/>
              <a:buAutoNum type="arabicPeriod"/>
              <a:defRPr/>
            </a:pPr>
            <a:r>
              <a:rPr lang="en-GB" sz="2400" dirty="0" smtClean="0"/>
              <a:t>Describe </a:t>
            </a:r>
            <a:r>
              <a:rPr lang="en-GB" sz="2400" dirty="0"/>
              <a:t>the structure of a bacteria and virus cell</a:t>
            </a:r>
          </a:p>
          <a:p>
            <a:pPr marL="514350" indent="-514350">
              <a:buFont typeface="+mj-lt"/>
              <a:buAutoNum type="arabicPeriod"/>
              <a:defRPr/>
            </a:pPr>
            <a:r>
              <a:rPr lang="en-GB" sz="2400" dirty="0" smtClean="0"/>
              <a:t>Explain </a:t>
            </a:r>
            <a:r>
              <a:rPr lang="en-GB" sz="2400" dirty="0"/>
              <a:t>how they each cause disease</a:t>
            </a:r>
          </a:p>
          <a:p>
            <a:pPr marL="514350" indent="-514350">
              <a:buFont typeface="+mj-lt"/>
              <a:buAutoNum type="arabicPeriod"/>
              <a:defRPr/>
            </a:pPr>
            <a:r>
              <a:rPr lang="en-GB" sz="2400" dirty="0" smtClean="0"/>
              <a:t>Describe </a:t>
            </a:r>
            <a:r>
              <a:rPr lang="en-GB" sz="2400" dirty="0"/>
              <a:t>how </a:t>
            </a:r>
            <a:r>
              <a:rPr lang="en-GB" sz="2400" dirty="0" err="1"/>
              <a:t>Semmelweiss</a:t>
            </a:r>
            <a:r>
              <a:rPr lang="en-GB" sz="2400" dirty="0"/>
              <a:t> tried to stop childbed fever</a:t>
            </a:r>
          </a:p>
          <a:p>
            <a:pPr marL="514350" indent="-514350" eaLnBrk="1" hangingPunct="1">
              <a:buFontTx/>
              <a:buNone/>
              <a:defRPr/>
            </a:pPr>
            <a:endParaRPr lang="en-GB" sz="2400" dirty="0" smtClean="0"/>
          </a:p>
          <a:p>
            <a:pPr marL="0" indent="0" eaLnBrk="1" hangingPunct="1">
              <a:buNone/>
              <a:defRPr/>
            </a:pPr>
            <a:r>
              <a:rPr lang="en-US" sz="2400" dirty="0" smtClean="0"/>
              <a:t>Name: </a:t>
            </a:r>
            <a:endParaRPr lang="en-GB" sz="2400" dirty="0" smtClean="0"/>
          </a:p>
        </p:txBody>
      </p:sp>
      <p:sp>
        <p:nvSpPr>
          <p:cNvPr id="2" name="Rectangle 5"/>
          <p:cNvSpPr>
            <a:spLocks noChangeArrowheads="1"/>
          </p:cNvSpPr>
          <p:nvPr/>
        </p:nvSpPr>
        <p:spPr bwMode="auto">
          <a:xfrm>
            <a:off x="0" y="0"/>
            <a:ext cx="9144000" cy="1125538"/>
          </a:xfrm>
          <a:prstGeom prst="rect">
            <a:avLst/>
          </a:prstGeom>
          <a:gradFill rotWithShape="1">
            <a:gsLst>
              <a:gs pos="0">
                <a:srgbClr val="FFFF00"/>
              </a:gs>
              <a:gs pos="100000">
                <a:srgbClr val="008000"/>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GB" sz="3200" b="1" dirty="0" smtClean="0">
                <a:solidFill>
                  <a:srgbClr val="000000"/>
                </a:solidFill>
              </a:rPr>
              <a:t>Pathogens Computer lesson</a:t>
            </a:r>
            <a:endParaRPr lang="en-GB" sz="3200" b="1" dirty="0">
              <a:solidFill>
                <a:srgbClr val="000000"/>
              </a:solidFill>
            </a:endParaRPr>
          </a:p>
        </p:txBody>
      </p:sp>
    </p:spTree>
    <p:extLst>
      <p:ext uri="{BB962C8B-B14F-4D97-AF65-F5344CB8AC3E}">
        <p14:creationId xmlns:p14="http://schemas.microsoft.com/office/powerpoint/2010/main" val="33362949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ChangeArrowheads="1"/>
          </p:cNvSpPr>
          <p:nvPr/>
        </p:nvSpPr>
        <p:spPr bwMode="auto">
          <a:xfrm>
            <a:off x="0" y="0"/>
            <a:ext cx="9144000" cy="1125538"/>
          </a:xfrm>
          <a:prstGeom prst="rect">
            <a:avLst/>
          </a:prstGeom>
          <a:gradFill rotWithShape="1">
            <a:gsLst>
              <a:gs pos="0">
                <a:srgbClr val="FFFF00"/>
              </a:gs>
              <a:gs pos="100000">
                <a:srgbClr val="008000"/>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GB" sz="3200" b="1" dirty="0" smtClean="0">
                <a:solidFill>
                  <a:srgbClr val="000000"/>
                </a:solidFill>
              </a:rPr>
              <a:t>1. Pathogens</a:t>
            </a:r>
            <a:endParaRPr lang="en-GB" sz="3200" b="1" dirty="0">
              <a:solidFill>
                <a:srgbClr val="000000"/>
              </a:solidFill>
            </a:endParaRPr>
          </a:p>
        </p:txBody>
      </p:sp>
      <p:sp>
        <p:nvSpPr>
          <p:cNvPr id="2" name="Content Placeholder 1"/>
          <p:cNvSpPr>
            <a:spLocks noGrp="1"/>
          </p:cNvSpPr>
          <p:nvPr>
            <p:ph idx="1"/>
          </p:nvPr>
        </p:nvSpPr>
        <p:spPr>
          <a:xfrm>
            <a:off x="179512" y="1268760"/>
            <a:ext cx="8712968" cy="5256584"/>
          </a:xfrm>
        </p:spPr>
        <p:txBody>
          <a:bodyPr>
            <a:normAutofit/>
          </a:bodyPr>
          <a:lstStyle/>
          <a:p>
            <a:pPr marL="514350" indent="-514350">
              <a:buAutoNum type="arabicParenR"/>
            </a:pPr>
            <a:r>
              <a:rPr lang="en-US" sz="2800" dirty="0" smtClean="0"/>
              <a:t>Define what a Pathogen is (Page 269, 8-9)</a:t>
            </a:r>
          </a:p>
          <a:p>
            <a:pPr marL="0" indent="0">
              <a:buNone/>
            </a:pPr>
            <a:endParaRPr lang="en-GB" sz="2800" dirty="0" smtClean="0"/>
          </a:p>
          <a:p>
            <a:pPr marL="0" indent="0">
              <a:buNone/>
            </a:pPr>
            <a:endParaRPr lang="en-GB" sz="2800" dirty="0"/>
          </a:p>
          <a:p>
            <a:pPr marL="0" indent="0">
              <a:buNone/>
            </a:pPr>
            <a:endParaRPr lang="en-GB" sz="2800" dirty="0"/>
          </a:p>
          <a:p>
            <a:pPr marL="0" indent="0">
              <a:buNone/>
            </a:pPr>
            <a:endParaRPr lang="en-GB" sz="2800" dirty="0"/>
          </a:p>
        </p:txBody>
      </p:sp>
    </p:spTree>
    <p:extLst>
      <p:ext uri="{BB962C8B-B14F-4D97-AF65-F5344CB8AC3E}">
        <p14:creationId xmlns:p14="http://schemas.microsoft.com/office/powerpoint/2010/main" val="18761878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ChangeArrowheads="1"/>
          </p:cNvSpPr>
          <p:nvPr/>
        </p:nvSpPr>
        <p:spPr bwMode="auto">
          <a:xfrm>
            <a:off x="0" y="0"/>
            <a:ext cx="9144000" cy="1125538"/>
          </a:xfrm>
          <a:prstGeom prst="rect">
            <a:avLst/>
          </a:prstGeom>
          <a:gradFill rotWithShape="1">
            <a:gsLst>
              <a:gs pos="0">
                <a:srgbClr val="FFFF00"/>
              </a:gs>
              <a:gs pos="100000">
                <a:srgbClr val="008000"/>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GB" sz="3200" b="1" dirty="0" smtClean="0">
                <a:solidFill>
                  <a:srgbClr val="000000"/>
                </a:solidFill>
              </a:rPr>
              <a:t>2. Pathogens and Disease</a:t>
            </a:r>
            <a:endParaRPr lang="en-GB" sz="3200" b="1" dirty="0">
              <a:solidFill>
                <a:srgbClr val="000000"/>
              </a:solidFill>
            </a:endParaRPr>
          </a:p>
        </p:txBody>
      </p:sp>
      <p:sp>
        <p:nvSpPr>
          <p:cNvPr id="2" name="Content Placeholder 1"/>
          <p:cNvSpPr>
            <a:spLocks noGrp="1"/>
          </p:cNvSpPr>
          <p:nvPr>
            <p:ph idx="1"/>
          </p:nvPr>
        </p:nvSpPr>
        <p:spPr>
          <a:xfrm>
            <a:off x="215516" y="1152352"/>
            <a:ext cx="8712968" cy="5256584"/>
          </a:xfrm>
        </p:spPr>
        <p:txBody>
          <a:bodyPr>
            <a:normAutofit/>
          </a:bodyPr>
          <a:lstStyle/>
          <a:p>
            <a:pPr marL="0" indent="0">
              <a:buNone/>
            </a:pPr>
            <a:r>
              <a:rPr lang="en-US" sz="2000" dirty="0" smtClean="0"/>
              <a:t>Use Page 9, 104 and this link:</a:t>
            </a:r>
          </a:p>
          <a:p>
            <a:pPr marL="0" indent="0">
              <a:buNone/>
            </a:pPr>
            <a:r>
              <a:rPr lang="en-GB" sz="2000" dirty="0">
                <a:hlinkClick r:id="rId3"/>
              </a:rPr>
              <a:t>http://</a:t>
            </a:r>
            <a:r>
              <a:rPr lang="en-GB" sz="2000" dirty="0" smtClean="0">
                <a:hlinkClick r:id="rId3"/>
              </a:rPr>
              <a:t>www.bbc.co.uk/schools/gcsebitesize/science/aqa/keepinghealthy/defendingagainstinfectionrev1.shtml</a:t>
            </a:r>
            <a:r>
              <a:rPr lang="en-GB" sz="2000" dirty="0" smtClean="0"/>
              <a:t> </a:t>
            </a:r>
          </a:p>
          <a:p>
            <a:pPr marL="0" indent="0">
              <a:buNone/>
            </a:pPr>
            <a:r>
              <a:rPr lang="en-US" sz="2000" dirty="0" smtClean="0"/>
              <a:t>to complete this table.</a:t>
            </a:r>
            <a:endParaRPr lang="en-GB" sz="2000" dirty="0" smtClean="0"/>
          </a:p>
          <a:p>
            <a:pPr marL="0" indent="0">
              <a:buNone/>
            </a:pPr>
            <a:endParaRPr lang="en-GB" sz="2800" dirty="0"/>
          </a:p>
          <a:p>
            <a:pPr marL="0" indent="0">
              <a:buNone/>
            </a:pPr>
            <a:endParaRPr lang="en-GB" sz="2800" dirty="0"/>
          </a:p>
          <a:p>
            <a:pPr marL="0" indent="0">
              <a:buNone/>
            </a:pPr>
            <a:endParaRPr lang="en-GB" sz="2800" dirty="0"/>
          </a:p>
        </p:txBody>
      </p:sp>
      <p:graphicFrame>
        <p:nvGraphicFramePr>
          <p:cNvPr id="3" name="Table 2"/>
          <p:cNvGraphicFramePr>
            <a:graphicFrameLocks noGrp="1"/>
          </p:cNvGraphicFramePr>
          <p:nvPr>
            <p:extLst>
              <p:ext uri="{D42A27DB-BD31-4B8C-83A1-F6EECF244321}">
                <p14:modId xmlns:p14="http://schemas.microsoft.com/office/powerpoint/2010/main" val="1429761586"/>
              </p:ext>
            </p:extLst>
          </p:nvPr>
        </p:nvGraphicFramePr>
        <p:xfrm>
          <a:off x="251520" y="2708920"/>
          <a:ext cx="8568952" cy="3840480"/>
        </p:xfrm>
        <a:graphic>
          <a:graphicData uri="http://schemas.openxmlformats.org/drawingml/2006/table">
            <a:tbl>
              <a:tblPr firstRow="1" bandRow="1">
                <a:tableStyleId>{5C22544A-7EE6-4342-B048-85BDC9FD1C3A}</a:tableStyleId>
              </a:tblPr>
              <a:tblGrid>
                <a:gridCol w="2142238"/>
                <a:gridCol w="2142238"/>
                <a:gridCol w="2142238"/>
                <a:gridCol w="2142238"/>
              </a:tblGrid>
              <a:tr h="370840">
                <a:tc>
                  <a:txBody>
                    <a:bodyPr/>
                    <a:lstStyle/>
                    <a:p>
                      <a:r>
                        <a:rPr lang="en-US" dirty="0" smtClean="0"/>
                        <a:t>Microorganism</a:t>
                      </a:r>
                      <a:endParaRPr lang="en-GB" dirty="0"/>
                    </a:p>
                  </a:txBody>
                  <a:tcPr/>
                </a:tc>
                <a:tc>
                  <a:txBody>
                    <a:bodyPr/>
                    <a:lstStyle/>
                    <a:p>
                      <a:r>
                        <a:rPr lang="en-US" dirty="0" smtClean="0"/>
                        <a:t>Picture</a:t>
                      </a:r>
                      <a:endParaRPr lang="en-GB" dirty="0"/>
                    </a:p>
                  </a:txBody>
                  <a:tcPr/>
                </a:tc>
                <a:tc>
                  <a:txBody>
                    <a:bodyPr/>
                    <a:lstStyle/>
                    <a:p>
                      <a:r>
                        <a:rPr lang="en-US" dirty="0" smtClean="0"/>
                        <a:t>Features</a:t>
                      </a:r>
                      <a:endParaRPr lang="en-GB" dirty="0"/>
                    </a:p>
                  </a:txBody>
                  <a:tcPr/>
                </a:tc>
                <a:tc>
                  <a:txBody>
                    <a:bodyPr/>
                    <a:lstStyle/>
                    <a:p>
                      <a:r>
                        <a:rPr lang="en-US" dirty="0" smtClean="0"/>
                        <a:t>Examples of diseases</a:t>
                      </a:r>
                      <a:r>
                        <a:rPr lang="en-US" baseline="0" dirty="0" smtClean="0"/>
                        <a:t> they can cause</a:t>
                      </a:r>
                      <a:endParaRPr lang="en-GB" dirty="0"/>
                    </a:p>
                  </a:txBody>
                  <a:tcPr/>
                </a:tc>
              </a:tr>
              <a:tr h="370840">
                <a:tc>
                  <a:txBody>
                    <a:bodyPr/>
                    <a:lstStyle/>
                    <a:p>
                      <a:r>
                        <a:rPr lang="en-US" dirty="0" smtClean="0"/>
                        <a:t>Bacteria</a:t>
                      </a:r>
                      <a:endParaRPr lang="en-GB" dirty="0"/>
                    </a:p>
                  </a:txBody>
                  <a:tcPr/>
                </a:tc>
                <a:tc>
                  <a:txBody>
                    <a:bodyPr/>
                    <a:lstStyle/>
                    <a:p>
                      <a:endParaRPr lang="en-GB" dirty="0"/>
                    </a:p>
                  </a:txBody>
                  <a:tcPr/>
                </a:tc>
                <a:tc>
                  <a:txBody>
                    <a:bodyPr/>
                    <a:lstStyle/>
                    <a:p>
                      <a:endParaRPr lang="en-GB" dirty="0"/>
                    </a:p>
                  </a:txBody>
                  <a:tcPr/>
                </a:tc>
                <a:tc>
                  <a:txBody>
                    <a:bodyPr/>
                    <a:lstStyle/>
                    <a:p>
                      <a:endParaRPr lang="en-US" dirty="0" smtClean="0"/>
                    </a:p>
                    <a:p>
                      <a:endParaRPr lang="en-US" dirty="0" smtClean="0"/>
                    </a:p>
                    <a:p>
                      <a:endParaRPr lang="en-US" dirty="0" smtClean="0"/>
                    </a:p>
                    <a:p>
                      <a:endParaRPr lang="en-US" dirty="0" smtClean="0"/>
                    </a:p>
                    <a:p>
                      <a:endParaRPr lang="en-GB" dirty="0"/>
                    </a:p>
                  </a:txBody>
                  <a:tcPr/>
                </a:tc>
              </a:tr>
              <a:tr h="370840">
                <a:tc>
                  <a:txBody>
                    <a:bodyPr/>
                    <a:lstStyle/>
                    <a:p>
                      <a:r>
                        <a:rPr lang="en-US" dirty="0" smtClean="0"/>
                        <a:t>Virus</a:t>
                      </a:r>
                      <a:endParaRPr lang="en-GB" dirty="0"/>
                    </a:p>
                  </a:txBody>
                  <a:tcPr/>
                </a:tc>
                <a:tc>
                  <a:txBody>
                    <a:bodyPr/>
                    <a:lstStyle/>
                    <a:p>
                      <a:endParaRPr lang="en-GB"/>
                    </a:p>
                  </a:txBody>
                  <a:tcPr/>
                </a:tc>
                <a:tc>
                  <a:txBody>
                    <a:bodyPr/>
                    <a:lstStyle/>
                    <a:p>
                      <a:endParaRPr lang="en-GB"/>
                    </a:p>
                  </a:txBody>
                  <a:tcPr/>
                </a:tc>
                <a:tc>
                  <a:txBody>
                    <a:bodyPr/>
                    <a:lstStyle/>
                    <a:p>
                      <a:endParaRPr lang="en-US" dirty="0" smtClean="0"/>
                    </a:p>
                    <a:p>
                      <a:endParaRPr lang="en-US" dirty="0" smtClean="0"/>
                    </a:p>
                    <a:p>
                      <a:endParaRPr lang="en-US" dirty="0" smtClean="0"/>
                    </a:p>
                    <a:p>
                      <a:endParaRPr lang="en-US" dirty="0" smtClean="0"/>
                    </a:p>
                    <a:p>
                      <a:endParaRPr lang="en-GB" dirty="0"/>
                    </a:p>
                  </a:txBody>
                  <a:tcPr/>
                </a:tc>
              </a:tr>
            </a:tbl>
          </a:graphicData>
        </a:graphic>
      </p:graphicFrame>
    </p:spTree>
    <p:extLst>
      <p:ext uri="{BB962C8B-B14F-4D97-AF65-F5344CB8AC3E}">
        <p14:creationId xmlns:p14="http://schemas.microsoft.com/office/powerpoint/2010/main" val="29364393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4" name="Rectangle 5"/>
          <p:cNvSpPr>
            <a:spLocks noChangeArrowheads="1"/>
          </p:cNvSpPr>
          <p:nvPr/>
        </p:nvSpPr>
        <p:spPr bwMode="auto">
          <a:xfrm>
            <a:off x="0" y="0"/>
            <a:ext cx="9144000" cy="1125538"/>
          </a:xfrm>
          <a:prstGeom prst="rect">
            <a:avLst/>
          </a:prstGeom>
          <a:gradFill rotWithShape="1">
            <a:gsLst>
              <a:gs pos="0">
                <a:srgbClr val="FFFF00"/>
              </a:gs>
              <a:gs pos="100000">
                <a:srgbClr val="008000"/>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GB" sz="3200" b="1" dirty="0" smtClean="0">
                <a:solidFill>
                  <a:srgbClr val="000000"/>
                </a:solidFill>
              </a:rPr>
              <a:t>Rearrange the Key Words</a:t>
            </a:r>
            <a:endParaRPr lang="en-GB" sz="3200" b="1" dirty="0">
              <a:solidFill>
                <a:srgbClr val="000000"/>
              </a:solidFill>
            </a:endParaRPr>
          </a:p>
        </p:txBody>
      </p:sp>
      <p:sp>
        <p:nvSpPr>
          <p:cNvPr id="5" name="TextBox 4"/>
          <p:cNvSpPr txBox="1"/>
          <p:nvPr/>
        </p:nvSpPr>
        <p:spPr>
          <a:xfrm>
            <a:off x="755576" y="1940070"/>
            <a:ext cx="1584176" cy="584775"/>
          </a:xfrm>
          <a:prstGeom prst="rect">
            <a:avLst/>
          </a:prstGeom>
          <a:noFill/>
        </p:spPr>
        <p:txBody>
          <a:bodyPr wrap="square" rtlCol="0">
            <a:spAutoFit/>
          </a:bodyPr>
          <a:lstStyle/>
          <a:p>
            <a:r>
              <a:rPr lang="en-US" sz="3200" dirty="0" err="1" smtClean="0">
                <a:solidFill>
                  <a:schemeClr val="accent3">
                    <a:lumMod val="75000"/>
                  </a:schemeClr>
                </a:solidFill>
              </a:rPr>
              <a:t>abcatrie</a:t>
            </a:r>
            <a:endParaRPr lang="en-GB" sz="3200" dirty="0">
              <a:solidFill>
                <a:schemeClr val="accent3">
                  <a:lumMod val="75000"/>
                </a:schemeClr>
              </a:solidFill>
            </a:endParaRPr>
          </a:p>
        </p:txBody>
      </p:sp>
      <p:sp>
        <p:nvSpPr>
          <p:cNvPr id="6" name="TextBox 5"/>
          <p:cNvSpPr txBox="1"/>
          <p:nvPr/>
        </p:nvSpPr>
        <p:spPr>
          <a:xfrm>
            <a:off x="6522575" y="3476685"/>
            <a:ext cx="1584176" cy="584775"/>
          </a:xfrm>
          <a:prstGeom prst="rect">
            <a:avLst/>
          </a:prstGeom>
          <a:noFill/>
        </p:spPr>
        <p:txBody>
          <a:bodyPr wrap="square" rtlCol="0">
            <a:spAutoFit/>
          </a:bodyPr>
          <a:lstStyle/>
          <a:p>
            <a:r>
              <a:rPr lang="en-US" sz="3200" dirty="0" err="1" smtClean="0">
                <a:solidFill>
                  <a:schemeClr val="accent2">
                    <a:lumMod val="75000"/>
                  </a:schemeClr>
                </a:solidFill>
              </a:rPr>
              <a:t>rvsui</a:t>
            </a:r>
            <a:endParaRPr lang="en-GB" sz="3200" dirty="0">
              <a:solidFill>
                <a:schemeClr val="accent2">
                  <a:lumMod val="75000"/>
                </a:schemeClr>
              </a:solidFill>
            </a:endParaRPr>
          </a:p>
        </p:txBody>
      </p:sp>
      <p:sp>
        <p:nvSpPr>
          <p:cNvPr id="7" name="TextBox 6"/>
          <p:cNvSpPr txBox="1"/>
          <p:nvPr/>
        </p:nvSpPr>
        <p:spPr>
          <a:xfrm>
            <a:off x="1979712" y="4048284"/>
            <a:ext cx="1584176" cy="584775"/>
          </a:xfrm>
          <a:prstGeom prst="rect">
            <a:avLst/>
          </a:prstGeom>
          <a:noFill/>
        </p:spPr>
        <p:txBody>
          <a:bodyPr wrap="square" rtlCol="0">
            <a:spAutoFit/>
          </a:bodyPr>
          <a:lstStyle/>
          <a:p>
            <a:r>
              <a:rPr lang="en-US" sz="3200" dirty="0" err="1" smtClean="0">
                <a:solidFill>
                  <a:schemeClr val="accent5"/>
                </a:solidFill>
              </a:rPr>
              <a:t>hclraoe</a:t>
            </a:r>
            <a:endParaRPr lang="en-GB" sz="3200" dirty="0">
              <a:solidFill>
                <a:schemeClr val="accent5"/>
              </a:solidFill>
            </a:endParaRPr>
          </a:p>
        </p:txBody>
      </p:sp>
      <p:sp>
        <p:nvSpPr>
          <p:cNvPr id="8" name="TextBox 7"/>
          <p:cNvSpPr txBox="1"/>
          <p:nvPr/>
        </p:nvSpPr>
        <p:spPr>
          <a:xfrm>
            <a:off x="4283968" y="1940070"/>
            <a:ext cx="2016224" cy="584775"/>
          </a:xfrm>
          <a:prstGeom prst="rect">
            <a:avLst/>
          </a:prstGeom>
          <a:noFill/>
        </p:spPr>
        <p:txBody>
          <a:bodyPr wrap="square" rtlCol="0">
            <a:spAutoFit/>
          </a:bodyPr>
          <a:lstStyle/>
          <a:p>
            <a:r>
              <a:rPr lang="en-US" sz="3200" dirty="0" err="1" smtClean="0">
                <a:solidFill>
                  <a:schemeClr val="accent4"/>
                </a:solidFill>
              </a:rPr>
              <a:t>atpgsneo</a:t>
            </a:r>
            <a:endParaRPr lang="en-GB" sz="3200" dirty="0">
              <a:solidFill>
                <a:schemeClr val="accent4"/>
              </a:solidFill>
            </a:endParaRPr>
          </a:p>
        </p:txBody>
      </p:sp>
    </p:spTree>
    <p:extLst>
      <p:ext uri="{BB962C8B-B14F-4D97-AF65-F5344CB8AC3E}">
        <p14:creationId xmlns:p14="http://schemas.microsoft.com/office/powerpoint/2010/main" val="986897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 Box 3"/>
          <p:cNvSpPr txBox="1">
            <a:spLocks noChangeArrowheads="1"/>
          </p:cNvSpPr>
          <p:nvPr/>
        </p:nvSpPr>
        <p:spPr bwMode="auto">
          <a:xfrm>
            <a:off x="196418" y="1430279"/>
            <a:ext cx="4879638"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GB" sz="2000" dirty="0" err="1" smtClean="0"/>
              <a:t>Ignaz</a:t>
            </a:r>
            <a:r>
              <a:rPr lang="en-GB" sz="2000" dirty="0" smtClean="0"/>
              <a:t> </a:t>
            </a:r>
            <a:r>
              <a:rPr lang="en-GB" sz="2000" dirty="0" err="1" smtClean="0"/>
              <a:t>Semmelweiss</a:t>
            </a:r>
            <a:r>
              <a:rPr lang="en-GB" sz="2000" dirty="0" smtClean="0"/>
              <a:t> was a doctor in the mid 1800s. He wondered why so many women died of ‘childbed fever’ soon after giving birth. He also noticed that student doctors carrying out work on dead bodies did not wash their hands before delivering a baby. When he got them to wash their hands in a chlorinated hand wash before delivering babies, fewer women died. He concluded that something was carried by the doctors from the dead bodies to the women.</a:t>
            </a:r>
            <a:endParaRPr lang="en-GB" sz="2000" dirty="0"/>
          </a:p>
        </p:txBody>
      </p:sp>
      <p:sp>
        <p:nvSpPr>
          <p:cNvPr id="8" name="Rectangle 5"/>
          <p:cNvSpPr>
            <a:spLocks noChangeArrowheads="1"/>
          </p:cNvSpPr>
          <p:nvPr/>
        </p:nvSpPr>
        <p:spPr bwMode="auto">
          <a:xfrm>
            <a:off x="0" y="0"/>
            <a:ext cx="9144000" cy="1125538"/>
          </a:xfrm>
          <a:prstGeom prst="rect">
            <a:avLst/>
          </a:prstGeom>
          <a:gradFill rotWithShape="1">
            <a:gsLst>
              <a:gs pos="0">
                <a:srgbClr val="FFFF00"/>
              </a:gs>
              <a:gs pos="100000">
                <a:srgbClr val="008000"/>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GB" sz="3200" b="1" dirty="0" smtClean="0">
                <a:solidFill>
                  <a:srgbClr val="000000"/>
                </a:solidFill>
              </a:rPr>
              <a:t>3. </a:t>
            </a:r>
            <a:r>
              <a:rPr lang="en-GB" sz="3200" b="1" dirty="0" err="1" smtClean="0">
                <a:solidFill>
                  <a:srgbClr val="000000"/>
                </a:solidFill>
              </a:rPr>
              <a:t>Ignaz</a:t>
            </a:r>
            <a:r>
              <a:rPr lang="en-GB" sz="3200" b="1" dirty="0" smtClean="0">
                <a:solidFill>
                  <a:srgbClr val="000000"/>
                </a:solidFill>
              </a:rPr>
              <a:t> </a:t>
            </a:r>
            <a:r>
              <a:rPr lang="en-GB" sz="3200" b="1" dirty="0" err="1" smtClean="0">
                <a:solidFill>
                  <a:srgbClr val="000000"/>
                </a:solidFill>
              </a:rPr>
              <a:t>Semmelweiss</a:t>
            </a:r>
            <a:endParaRPr lang="en-GB" sz="3200" b="1" dirty="0">
              <a:solidFill>
                <a:srgbClr val="000000"/>
              </a:solidFill>
            </a:endParaRPr>
          </a:p>
        </p:txBody>
      </p:sp>
      <p:pic>
        <p:nvPicPr>
          <p:cNvPr id="1026" name="Picture 2" descr="http://t1.gstatic.com/images?q=tbn:ANd9GcRm_XcnOkf0KutvEHHhjAmkY-CgCEQeRum75XEfPS2FMtQMmtXF:upload.wikimedia.org/wikipedia/commons/8/81/Ignaz_Semmelweis_1857_with_signatur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6174" y="1456823"/>
            <a:ext cx="2374115" cy="33843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18899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ChangeArrowheads="1"/>
          </p:cNvSpPr>
          <p:nvPr/>
        </p:nvSpPr>
        <p:spPr bwMode="auto">
          <a:xfrm>
            <a:off x="0" y="0"/>
            <a:ext cx="9144000" cy="1125538"/>
          </a:xfrm>
          <a:prstGeom prst="rect">
            <a:avLst/>
          </a:prstGeom>
          <a:gradFill rotWithShape="1">
            <a:gsLst>
              <a:gs pos="0">
                <a:srgbClr val="FFFF00"/>
              </a:gs>
              <a:gs pos="100000">
                <a:srgbClr val="008000"/>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GB" sz="3200" b="1" dirty="0" smtClean="0">
                <a:solidFill>
                  <a:srgbClr val="000000"/>
                </a:solidFill>
              </a:rPr>
              <a:t>3. </a:t>
            </a:r>
            <a:r>
              <a:rPr lang="en-GB" sz="3200" b="1" dirty="0" err="1" smtClean="0">
                <a:solidFill>
                  <a:srgbClr val="000000"/>
                </a:solidFill>
              </a:rPr>
              <a:t>Ignaz</a:t>
            </a:r>
            <a:r>
              <a:rPr lang="en-GB" sz="3200" b="1" dirty="0" smtClean="0">
                <a:solidFill>
                  <a:srgbClr val="000000"/>
                </a:solidFill>
              </a:rPr>
              <a:t> </a:t>
            </a:r>
            <a:r>
              <a:rPr lang="en-GB" sz="3200" b="1" dirty="0" err="1">
                <a:solidFill>
                  <a:srgbClr val="000000"/>
                </a:solidFill>
              </a:rPr>
              <a:t>Semmelweiss</a:t>
            </a:r>
            <a:endParaRPr lang="en-GB" sz="3200" b="1" dirty="0">
              <a:solidFill>
                <a:srgbClr val="000000"/>
              </a:solidFill>
            </a:endParaRPr>
          </a:p>
        </p:txBody>
      </p:sp>
      <p:sp>
        <p:nvSpPr>
          <p:cNvPr id="3" name="Rectangle 2"/>
          <p:cNvSpPr/>
          <p:nvPr/>
        </p:nvSpPr>
        <p:spPr>
          <a:xfrm>
            <a:off x="251520" y="1412776"/>
            <a:ext cx="8496944" cy="2246769"/>
          </a:xfrm>
          <a:prstGeom prst="rect">
            <a:avLst/>
          </a:prstGeom>
        </p:spPr>
        <p:txBody>
          <a:bodyPr wrap="square">
            <a:spAutoFit/>
          </a:bodyPr>
          <a:lstStyle/>
          <a:p>
            <a:pPr marL="457200" indent="-457200">
              <a:buAutoNum type="arabicParenR"/>
            </a:pPr>
            <a:r>
              <a:rPr lang="en-GB" sz="2000" b="1" dirty="0" smtClean="0"/>
              <a:t>What was </a:t>
            </a:r>
            <a:r>
              <a:rPr lang="en-GB" sz="2000" b="1" dirty="0" err="1" smtClean="0"/>
              <a:t>Semmelweiss</a:t>
            </a:r>
            <a:r>
              <a:rPr lang="en-GB" sz="2000" b="1" dirty="0" smtClean="0"/>
              <a:t> observation?</a:t>
            </a:r>
          </a:p>
          <a:p>
            <a:pPr marL="457200" indent="-457200">
              <a:buAutoNum type="arabicParenR"/>
            </a:pPr>
            <a:endParaRPr lang="en-US" sz="2000" b="1" dirty="0"/>
          </a:p>
          <a:p>
            <a:pPr marL="457200" indent="-457200">
              <a:buAutoNum type="arabicParenR"/>
            </a:pPr>
            <a:endParaRPr lang="en-US" sz="2000" b="1" dirty="0" smtClean="0"/>
          </a:p>
          <a:p>
            <a:pPr marL="457200" indent="-457200">
              <a:buAutoNum type="arabicParenR"/>
            </a:pPr>
            <a:endParaRPr lang="en-US" sz="2000" b="1" dirty="0" smtClean="0"/>
          </a:p>
          <a:p>
            <a:pPr marL="457200" indent="-457200">
              <a:buAutoNum type="arabicParenR"/>
            </a:pPr>
            <a:endParaRPr lang="en-US" sz="2000" b="1" dirty="0"/>
          </a:p>
          <a:p>
            <a:pPr marL="457200" indent="-457200">
              <a:buAutoNum type="arabicParenR"/>
            </a:pPr>
            <a:endParaRPr lang="en-US" sz="2000" b="1" dirty="0"/>
          </a:p>
          <a:p>
            <a:pPr marL="457200" indent="-457200">
              <a:buAutoNum type="arabicParenR"/>
            </a:pPr>
            <a:r>
              <a:rPr lang="en-US" sz="2000" b="1" dirty="0" smtClean="0"/>
              <a:t>What was his hypothesis?</a:t>
            </a:r>
            <a:endParaRPr lang="en-GB" sz="2000" dirty="0"/>
          </a:p>
        </p:txBody>
      </p:sp>
    </p:spTree>
    <p:extLst>
      <p:ext uri="{BB962C8B-B14F-4D97-AF65-F5344CB8AC3E}">
        <p14:creationId xmlns:p14="http://schemas.microsoft.com/office/powerpoint/2010/main" val="36158585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ChangeArrowheads="1"/>
          </p:cNvSpPr>
          <p:nvPr/>
        </p:nvSpPr>
        <p:spPr bwMode="auto">
          <a:xfrm>
            <a:off x="0" y="0"/>
            <a:ext cx="9144000" cy="1125538"/>
          </a:xfrm>
          <a:prstGeom prst="rect">
            <a:avLst/>
          </a:prstGeom>
          <a:gradFill rotWithShape="1">
            <a:gsLst>
              <a:gs pos="0">
                <a:srgbClr val="FFFF00"/>
              </a:gs>
              <a:gs pos="100000">
                <a:srgbClr val="008000"/>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GB" sz="3200" b="1" dirty="0" smtClean="0">
                <a:solidFill>
                  <a:srgbClr val="000000"/>
                </a:solidFill>
              </a:rPr>
              <a:t>3. </a:t>
            </a:r>
            <a:r>
              <a:rPr lang="en-GB" sz="3200" b="1" dirty="0" err="1" smtClean="0">
                <a:solidFill>
                  <a:srgbClr val="000000"/>
                </a:solidFill>
              </a:rPr>
              <a:t>Ignaz</a:t>
            </a:r>
            <a:r>
              <a:rPr lang="en-GB" sz="3200" b="1" dirty="0" smtClean="0">
                <a:solidFill>
                  <a:srgbClr val="000000"/>
                </a:solidFill>
              </a:rPr>
              <a:t> </a:t>
            </a:r>
            <a:r>
              <a:rPr lang="en-GB" sz="3200" b="1" dirty="0" err="1">
                <a:solidFill>
                  <a:srgbClr val="000000"/>
                </a:solidFill>
              </a:rPr>
              <a:t>Semmelweiss</a:t>
            </a:r>
            <a:endParaRPr lang="en-GB" sz="3200" b="1" dirty="0">
              <a:solidFill>
                <a:srgbClr val="000000"/>
              </a:solidFill>
            </a:endParaRPr>
          </a:p>
        </p:txBody>
      </p:sp>
      <p:sp>
        <p:nvSpPr>
          <p:cNvPr id="3" name="Rectangle 2"/>
          <p:cNvSpPr/>
          <p:nvPr/>
        </p:nvSpPr>
        <p:spPr>
          <a:xfrm>
            <a:off x="245411" y="1173538"/>
            <a:ext cx="8496944" cy="1015663"/>
          </a:xfrm>
          <a:prstGeom prst="rect">
            <a:avLst/>
          </a:prstGeom>
        </p:spPr>
        <p:txBody>
          <a:bodyPr wrap="square">
            <a:spAutoFit/>
          </a:bodyPr>
          <a:lstStyle/>
          <a:p>
            <a:r>
              <a:rPr lang="en-US" sz="2000" b="1" dirty="0" smtClean="0"/>
              <a:t>The table shows </a:t>
            </a:r>
            <a:r>
              <a:rPr lang="en-US" sz="2000" b="1" dirty="0" err="1" smtClean="0"/>
              <a:t>Semmelweiss</a:t>
            </a:r>
            <a:r>
              <a:rPr lang="en-US" sz="2000" b="1" dirty="0" smtClean="0"/>
              <a:t>’ original data.</a:t>
            </a:r>
          </a:p>
          <a:p>
            <a:endParaRPr lang="en-US" sz="2000" b="1" dirty="0"/>
          </a:p>
          <a:p>
            <a:endParaRPr lang="en-GB" sz="2000" dirty="0"/>
          </a:p>
        </p:txBody>
      </p:sp>
      <p:graphicFrame>
        <p:nvGraphicFramePr>
          <p:cNvPr id="2" name="Table 1"/>
          <p:cNvGraphicFramePr>
            <a:graphicFrameLocks noGrp="1"/>
          </p:cNvGraphicFramePr>
          <p:nvPr>
            <p:extLst>
              <p:ext uri="{D42A27DB-BD31-4B8C-83A1-F6EECF244321}">
                <p14:modId xmlns:p14="http://schemas.microsoft.com/office/powerpoint/2010/main" val="3408234077"/>
              </p:ext>
            </p:extLst>
          </p:nvPr>
        </p:nvGraphicFramePr>
        <p:xfrm>
          <a:off x="1" y="1556792"/>
          <a:ext cx="8964490" cy="4211320"/>
        </p:xfrm>
        <a:graphic>
          <a:graphicData uri="http://schemas.openxmlformats.org/drawingml/2006/table">
            <a:tbl>
              <a:tblPr firstRow="1" bandRow="1">
                <a:tableStyleId>{5C22544A-7EE6-4342-B048-85BDC9FD1C3A}</a:tableStyleId>
              </a:tblPr>
              <a:tblGrid>
                <a:gridCol w="3059831"/>
                <a:gridCol w="1440160"/>
                <a:gridCol w="1584176"/>
                <a:gridCol w="1512168"/>
                <a:gridCol w="1368155"/>
              </a:tblGrid>
              <a:tr h="370840">
                <a:tc>
                  <a:txBody>
                    <a:bodyPr/>
                    <a:lstStyle/>
                    <a:p>
                      <a:r>
                        <a:rPr lang="en-US" dirty="0" smtClean="0"/>
                        <a:t>Year Span</a:t>
                      </a:r>
                      <a:endParaRPr lang="en-GB" dirty="0"/>
                    </a:p>
                  </a:txBody>
                  <a:tcPr/>
                </a:tc>
                <a:tc>
                  <a:txBody>
                    <a:bodyPr/>
                    <a:lstStyle/>
                    <a:p>
                      <a:r>
                        <a:rPr lang="en-US" dirty="0" smtClean="0"/>
                        <a:t>Hospital Ward</a:t>
                      </a:r>
                      <a:endParaRPr lang="en-GB" dirty="0"/>
                    </a:p>
                  </a:txBody>
                  <a:tcPr/>
                </a:tc>
                <a:tc>
                  <a:txBody>
                    <a:bodyPr/>
                    <a:lstStyle/>
                    <a:p>
                      <a:r>
                        <a:rPr lang="en-US" dirty="0" smtClean="0"/>
                        <a:t>Number</a:t>
                      </a:r>
                      <a:r>
                        <a:rPr lang="en-US" baseline="0" dirty="0" smtClean="0"/>
                        <a:t> of deaths</a:t>
                      </a:r>
                      <a:endParaRPr lang="en-GB" dirty="0"/>
                    </a:p>
                  </a:txBody>
                  <a:tcPr/>
                </a:tc>
                <a:tc>
                  <a:txBody>
                    <a:bodyPr/>
                    <a:lstStyle/>
                    <a:p>
                      <a:r>
                        <a:rPr lang="en-US" dirty="0" smtClean="0"/>
                        <a:t>Number of patients</a:t>
                      </a:r>
                      <a:endParaRPr lang="en-GB" dirty="0"/>
                    </a:p>
                  </a:txBody>
                  <a:tcPr/>
                </a:tc>
                <a:tc>
                  <a:txBody>
                    <a:bodyPr/>
                    <a:lstStyle/>
                    <a:p>
                      <a:r>
                        <a:rPr lang="en-US" dirty="0" smtClean="0"/>
                        <a:t>Deaths (%)</a:t>
                      </a:r>
                      <a:endParaRPr lang="en-GB" dirty="0"/>
                    </a:p>
                  </a:txBody>
                  <a:tcPr/>
                </a:tc>
              </a:tr>
              <a:tr h="370840">
                <a:tc rowSpan="2">
                  <a:txBody>
                    <a:bodyPr/>
                    <a:lstStyle/>
                    <a:p>
                      <a:r>
                        <a:rPr lang="en-US" dirty="0" smtClean="0"/>
                        <a:t>1833-1838  (same number of doctors and midwives in each ward)</a:t>
                      </a:r>
                      <a:endParaRPr lang="en-GB" dirty="0"/>
                    </a:p>
                  </a:txBody>
                  <a:tcPr/>
                </a:tc>
                <a:tc>
                  <a:txBody>
                    <a:bodyPr/>
                    <a:lstStyle/>
                    <a:p>
                      <a:r>
                        <a:rPr lang="en-US" dirty="0" smtClean="0"/>
                        <a:t>Ward 1</a:t>
                      </a:r>
                      <a:endParaRPr lang="en-GB" dirty="0"/>
                    </a:p>
                  </a:txBody>
                  <a:tcPr/>
                </a:tc>
                <a:tc>
                  <a:txBody>
                    <a:bodyPr/>
                    <a:lstStyle/>
                    <a:p>
                      <a:r>
                        <a:rPr lang="en-US" dirty="0" smtClean="0"/>
                        <a:t>1505</a:t>
                      </a:r>
                      <a:endParaRPr lang="en-GB" dirty="0"/>
                    </a:p>
                  </a:txBody>
                  <a:tcPr/>
                </a:tc>
                <a:tc>
                  <a:txBody>
                    <a:bodyPr/>
                    <a:lstStyle/>
                    <a:p>
                      <a:r>
                        <a:rPr lang="en-US" dirty="0" smtClean="0"/>
                        <a:t>23 509</a:t>
                      </a:r>
                      <a:endParaRPr lang="en-GB" dirty="0"/>
                    </a:p>
                  </a:txBody>
                  <a:tcPr/>
                </a:tc>
                <a:tc>
                  <a:txBody>
                    <a:bodyPr/>
                    <a:lstStyle/>
                    <a:p>
                      <a:r>
                        <a:rPr lang="en-US" dirty="0" smtClean="0"/>
                        <a:t>6.4</a:t>
                      </a:r>
                    </a:p>
                    <a:p>
                      <a:endParaRPr lang="en-US" dirty="0" smtClean="0"/>
                    </a:p>
                  </a:txBody>
                  <a:tcPr/>
                </a:tc>
              </a:tr>
              <a:tr h="370840">
                <a:tc vMerge="1">
                  <a:txBody>
                    <a:bodyPr/>
                    <a:lstStyle/>
                    <a:p>
                      <a:endParaRPr lang="en-GB" dirty="0"/>
                    </a:p>
                  </a:txBody>
                  <a:tcPr/>
                </a:tc>
                <a:tc>
                  <a:txBody>
                    <a:bodyPr/>
                    <a:lstStyle/>
                    <a:p>
                      <a:r>
                        <a:rPr lang="en-US" dirty="0" smtClean="0"/>
                        <a:t>Ward 2</a:t>
                      </a:r>
                      <a:endParaRPr lang="en-GB" dirty="0"/>
                    </a:p>
                  </a:txBody>
                  <a:tcPr/>
                </a:tc>
                <a:tc>
                  <a:txBody>
                    <a:bodyPr/>
                    <a:lstStyle/>
                    <a:p>
                      <a:r>
                        <a:rPr lang="en-US" dirty="0" smtClean="0"/>
                        <a:t>731</a:t>
                      </a:r>
                      <a:endParaRPr lang="en-GB" dirty="0"/>
                    </a:p>
                  </a:txBody>
                  <a:tcPr/>
                </a:tc>
                <a:tc>
                  <a:txBody>
                    <a:bodyPr/>
                    <a:lstStyle/>
                    <a:p>
                      <a:r>
                        <a:rPr lang="en-US" dirty="0" smtClean="0"/>
                        <a:t>13 097</a:t>
                      </a:r>
                      <a:endParaRPr lang="en-GB" dirty="0"/>
                    </a:p>
                  </a:txBody>
                  <a:tcPr/>
                </a:tc>
                <a:tc>
                  <a:txBody>
                    <a:bodyPr/>
                    <a:lstStyle/>
                    <a:p>
                      <a:r>
                        <a:rPr lang="en-US" dirty="0" smtClean="0"/>
                        <a:t>5.81</a:t>
                      </a:r>
                    </a:p>
                    <a:p>
                      <a:endParaRPr lang="en-GB" dirty="0"/>
                    </a:p>
                  </a:txBody>
                  <a:tcPr/>
                </a:tc>
              </a:tr>
              <a:tr h="370840">
                <a:tc rowSpan="2">
                  <a:txBody>
                    <a:bodyPr/>
                    <a:lstStyle/>
                    <a:p>
                      <a:r>
                        <a:rPr lang="en-US" dirty="0" smtClean="0"/>
                        <a:t>1839-1847 (medical students and doctors</a:t>
                      </a:r>
                      <a:r>
                        <a:rPr lang="en-US" baseline="0" dirty="0" smtClean="0"/>
                        <a:t> in ward 1; midwives in ward 2)</a:t>
                      </a:r>
                      <a:endParaRPr lang="en-GB" dirty="0"/>
                    </a:p>
                  </a:txBody>
                  <a:tcPr/>
                </a:tc>
                <a:tc>
                  <a:txBody>
                    <a:bodyPr/>
                    <a:lstStyle/>
                    <a:p>
                      <a:r>
                        <a:rPr lang="en-US" dirty="0" smtClean="0"/>
                        <a:t>Ward 1</a:t>
                      </a:r>
                      <a:endParaRPr lang="en-GB" dirty="0"/>
                    </a:p>
                  </a:txBody>
                  <a:tcPr/>
                </a:tc>
                <a:tc>
                  <a:txBody>
                    <a:bodyPr/>
                    <a:lstStyle/>
                    <a:p>
                      <a:r>
                        <a:rPr lang="en-US" dirty="0" smtClean="0"/>
                        <a:t>1989</a:t>
                      </a:r>
                      <a:endParaRPr lang="en-GB" dirty="0"/>
                    </a:p>
                  </a:txBody>
                  <a:tcPr/>
                </a:tc>
                <a:tc>
                  <a:txBody>
                    <a:bodyPr/>
                    <a:lstStyle/>
                    <a:p>
                      <a:r>
                        <a:rPr lang="en-US" dirty="0" smtClean="0"/>
                        <a:t>20 204</a:t>
                      </a:r>
                      <a:endParaRPr lang="en-GB" dirty="0"/>
                    </a:p>
                  </a:txBody>
                  <a:tcPr/>
                </a:tc>
                <a:tc>
                  <a:txBody>
                    <a:bodyPr/>
                    <a:lstStyle/>
                    <a:p>
                      <a:r>
                        <a:rPr lang="en-US" dirty="0" smtClean="0"/>
                        <a:t>9.84</a:t>
                      </a:r>
                    </a:p>
                    <a:p>
                      <a:endParaRPr lang="en-US" dirty="0" smtClean="0"/>
                    </a:p>
                  </a:txBody>
                  <a:tcPr/>
                </a:tc>
              </a:tr>
              <a:tr h="370840">
                <a:tc vMerge="1">
                  <a:txBody>
                    <a:bodyPr/>
                    <a:lstStyle/>
                    <a:p>
                      <a:endParaRPr lang="en-GB" dirty="0"/>
                    </a:p>
                  </a:txBody>
                  <a:tcPr/>
                </a:tc>
                <a:tc>
                  <a:txBody>
                    <a:bodyPr/>
                    <a:lstStyle/>
                    <a:p>
                      <a:r>
                        <a:rPr lang="en-US" dirty="0" smtClean="0"/>
                        <a:t>Ward 2</a:t>
                      </a:r>
                      <a:endParaRPr lang="en-GB" dirty="0"/>
                    </a:p>
                  </a:txBody>
                  <a:tcPr/>
                </a:tc>
                <a:tc>
                  <a:txBody>
                    <a:bodyPr/>
                    <a:lstStyle/>
                    <a:p>
                      <a:r>
                        <a:rPr lang="en-US" dirty="0" smtClean="0"/>
                        <a:t>691</a:t>
                      </a:r>
                      <a:endParaRPr lang="en-GB" dirty="0"/>
                    </a:p>
                  </a:txBody>
                  <a:tcPr/>
                </a:tc>
                <a:tc>
                  <a:txBody>
                    <a:bodyPr/>
                    <a:lstStyle/>
                    <a:p>
                      <a:r>
                        <a:rPr lang="en-US" dirty="0" smtClean="0"/>
                        <a:t>17 791</a:t>
                      </a:r>
                      <a:endParaRPr lang="en-GB" dirty="0"/>
                    </a:p>
                  </a:txBody>
                  <a:tcPr/>
                </a:tc>
                <a:tc>
                  <a:txBody>
                    <a:bodyPr/>
                    <a:lstStyle/>
                    <a:p>
                      <a:r>
                        <a:rPr lang="en-US" dirty="0" smtClean="0"/>
                        <a:t>2.18</a:t>
                      </a:r>
                    </a:p>
                    <a:p>
                      <a:endParaRPr lang="en-GB" dirty="0"/>
                    </a:p>
                  </a:txBody>
                  <a:tcPr/>
                </a:tc>
              </a:tr>
              <a:tr h="370840">
                <a:tc rowSpan="2">
                  <a:txBody>
                    <a:bodyPr/>
                    <a:lstStyle/>
                    <a:p>
                      <a:r>
                        <a:rPr lang="en-US" dirty="0" smtClean="0"/>
                        <a:t>1848-1859 (chlorinated hand wash used)</a:t>
                      </a:r>
                      <a:endParaRPr lang="en-GB" dirty="0"/>
                    </a:p>
                  </a:txBody>
                  <a:tcPr/>
                </a:tc>
                <a:tc>
                  <a:txBody>
                    <a:bodyPr/>
                    <a:lstStyle/>
                    <a:p>
                      <a:r>
                        <a:rPr lang="en-US" dirty="0" smtClean="0"/>
                        <a:t>Ward 1</a:t>
                      </a:r>
                      <a:endParaRPr lang="en-GB" dirty="0"/>
                    </a:p>
                  </a:txBody>
                  <a:tcPr/>
                </a:tc>
                <a:tc>
                  <a:txBody>
                    <a:bodyPr/>
                    <a:lstStyle/>
                    <a:p>
                      <a:r>
                        <a:rPr lang="en-US" dirty="0" smtClean="0"/>
                        <a:t>1712</a:t>
                      </a:r>
                      <a:endParaRPr lang="en-GB" dirty="0"/>
                    </a:p>
                  </a:txBody>
                  <a:tcPr/>
                </a:tc>
                <a:tc>
                  <a:txBody>
                    <a:bodyPr/>
                    <a:lstStyle/>
                    <a:p>
                      <a:r>
                        <a:rPr lang="en-US" dirty="0" smtClean="0"/>
                        <a:t>47 938</a:t>
                      </a:r>
                      <a:endParaRPr lang="en-GB" dirty="0"/>
                    </a:p>
                  </a:txBody>
                  <a:tcPr/>
                </a:tc>
                <a:tc>
                  <a:txBody>
                    <a:bodyPr/>
                    <a:lstStyle/>
                    <a:p>
                      <a:r>
                        <a:rPr lang="en-US" dirty="0" smtClean="0"/>
                        <a:t>3.57</a:t>
                      </a:r>
                    </a:p>
                    <a:p>
                      <a:endParaRPr lang="en-GB" dirty="0"/>
                    </a:p>
                  </a:txBody>
                  <a:tcPr/>
                </a:tc>
              </a:tr>
              <a:tr h="370840">
                <a:tc vMerge="1">
                  <a:txBody>
                    <a:bodyPr/>
                    <a:lstStyle/>
                    <a:p>
                      <a:endParaRPr lang="en-GB" dirty="0"/>
                    </a:p>
                  </a:txBody>
                  <a:tcPr/>
                </a:tc>
                <a:tc>
                  <a:txBody>
                    <a:bodyPr/>
                    <a:lstStyle/>
                    <a:p>
                      <a:r>
                        <a:rPr lang="en-US" dirty="0" smtClean="0"/>
                        <a:t>Ward 2</a:t>
                      </a:r>
                      <a:endParaRPr lang="en-GB" dirty="0"/>
                    </a:p>
                  </a:txBody>
                  <a:tcPr/>
                </a:tc>
                <a:tc>
                  <a:txBody>
                    <a:bodyPr/>
                    <a:lstStyle/>
                    <a:p>
                      <a:r>
                        <a:rPr lang="en-US" dirty="0" smtClean="0"/>
                        <a:t>1248</a:t>
                      </a:r>
                      <a:endParaRPr lang="en-GB" dirty="0"/>
                    </a:p>
                  </a:txBody>
                  <a:tcPr/>
                </a:tc>
                <a:tc>
                  <a:txBody>
                    <a:bodyPr/>
                    <a:lstStyle/>
                    <a:p>
                      <a:r>
                        <a:rPr lang="en-US" dirty="0" smtClean="0"/>
                        <a:t>40 770</a:t>
                      </a:r>
                      <a:endParaRPr lang="en-GB" dirty="0"/>
                    </a:p>
                  </a:txBody>
                  <a:tcPr/>
                </a:tc>
                <a:tc>
                  <a:txBody>
                    <a:bodyPr/>
                    <a:lstStyle/>
                    <a:p>
                      <a:r>
                        <a:rPr lang="en-US" dirty="0" smtClean="0"/>
                        <a:t>3.06</a:t>
                      </a:r>
                      <a:endParaRPr lang="en-GB" dirty="0"/>
                    </a:p>
                  </a:txBody>
                  <a:tcPr/>
                </a:tc>
              </a:tr>
            </a:tbl>
          </a:graphicData>
        </a:graphic>
      </p:graphicFrame>
      <p:sp>
        <p:nvSpPr>
          <p:cNvPr id="5" name="Rectangle 4"/>
          <p:cNvSpPr/>
          <p:nvPr/>
        </p:nvSpPr>
        <p:spPr>
          <a:xfrm>
            <a:off x="0" y="5733256"/>
            <a:ext cx="8964488" cy="1631216"/>
          </a:xfrm>
          <a:prstGeom prst="rect">
            <a:avLst/>
          </a:prstGeom>
        </p:spPr>
        <p:txBody>
          <a:bodyPr wrap="square">
            <a:spAutoFit/>
          </a:bodyPr>
          <a:lstStyle/>
          <a:p>
            <a:r>
              <a:rPr lang="en-US" sz="2000" b="1" dirty="0" smtClean="0"/>
              <a:t>3. Why did </a:t>
            </a:r>
            <a:r>
              <a:rPr lang="en-US" sz="2000" b="1" dirty="0" err="1" smtClean="0"/>
              <a:t>Semmelweiss</a:t>
            </a:r>
            <a:r>
              <a:rPr lang="en-US" sz="2000" b="1" dirty="0" smtClean="0"/>
              <a:t> calculate the percentage of deaths on each ward rather than relying on the number of deaths?</a:t>
            </a:r>
          </a:p>
          <a:p>
            <a:r>
              <a:rPr lang="en-US" sz="2000" b="1" dirty="0" smtClean="0"/>
              <a:t>4. What conclusions can be drawn from this data?</a:t>
            </a:r>
          </a:p>
          <a:p>
            <a:endParaRPr lang="en-US" sz="2000" b="1" dirty="0"/>
          </a:p>
          <a:p>
            <a:endParaRPr lang="en-GB" sz="2000" dirty="0"/>
          </a:p>
        </p:txBody>
      </p:sp>
    </p:spTree>
    <p:extLst>
      <p:ext uri="{BB962C8B-B14F-4D97-AF65-F5344CB8AC3E}">
        <p14:creationId xmlns:p14="http://schemas.microsoft.com/office/powerpoint/2010/main" val="28270726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ChangeArrowheads="1"/>
          </p:cNvSpPr>
          <p:nvPr/>
        </p:nvSpPr>
        <p:spPr bwMode="auto">
          <a:xfrm>
            <a:off x="0" y="0"/>
            <a:ext cx="9144000" cy="1125538"/>
          </a:xfrm>
          <a:prstGeom prst="rect">
            <a:avLst/>
          </a:prstGeom>
          <a:gradFill rotWithShape="1">
            <a:gsLst>
              <a:gs pos="0">
                <a:srgbClr val="FFFF00"/>
              </a:gs>
              <a:gs pos="100000">
                <a:srgbClr val="008000"/>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GB" sz="3200" b="1" dirty="0" smtClean="0">
                <a:solidFill>
                  <a:srgbClr val="000000"/>
                </a:solidFill>
              </a:rPr>
              <a:t>Read all of pages 8-9</a:t>
            </a:r>
            <a:endParaRPr lang="en-GB" sz="3200" b="1" dirty="0">
              <a:solidFill>
                <a:srgbClr val="000000"/>
              </a:solidFill>
            </a:endParaRPr>
          </a:p>
        </p:txBody>
      </p:sp>
      <p:sp>
        <p:nvSpPr>
          <p:cNvPr id="3" name="Rectangle 2"/>
          <p:cNvSpPr/>
          <p:nvPr/>
        </p:nvSpPr>
        <p:spPr>
          <a:xfrm>
            <a:off x="251520" y="1412776"/>
            <a:ext cx="8496944" cy="707886"/>
          </a:xfrm>
          <a:prstGeom prst="rect">
            <a:avLst/>
          </a:prstGeom>
        </p:spPr>
        <p:txBody>
          <a:bodyPr wrap="square">
            <a:spAutoFit/>
          </a:bodyPr>
          <a:lstStyle/>
          <a:p>
            <a:r>
              <a:rPr lang="en-US" sz="2000" dirty="0" smtClean="0"/>
              <a:t>Design a hygiene memo with 10 bullet points for hospital staff. Base your memo on the scientific principles that </a:t>
            </a:r>
            <a:r>
              <a:rPr lang="en-US" sz="2000" dirty="0" err="1" smtClean="0"/>
              <a:t>Semmelweiss</a:t>
            </a:r>
            <a:r>
              <a:rPr lang="en-US" sz="2000" dirty="0" smtClean="0"/>
              <a:t> applied to his work. </a:t>
            </a:r>
            <a:endParaRPr lang="en-GB" sz="2000" dirty="0"/>
          </a:p>
        </p:txBody>
      </p:sp>
    </p:spTree>
    <p:extLst>
      <p:ext uri="{BB962C8B-B14F-4D97-AF65-F5344CB8AC3E}">
        <p14:creationId xmlns:p14="http://schemas.microsoft.com/office/powerpoint/2010/main" val="3001581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653</TotalTime>
  <Words>350</Words>
  <Application>Microsoft Office PowerPoint</Application>
  <PresentationFormat>On-screen Show (4:3)</PresentationFormat>
  <Paragraphs>83</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BIOLOGY 2B</dc:title>
  <dc:creator>Bernard</dc:creator>
  <cp:lastModifiedBy>administrator</cp:lastModifiedBy>
  <cp:revision>66</cp:revision>
  <dcterms:created xsi:type="dcterms:W3CDTF">2009-02-25T05:18:52Z</dcterms:created>
  <dcterms:modified xsi:type="dcterms:W3CDTF">2013-10-08T13:50:49Z</dcterms:modified>
</cp:coreProperties>
</file>