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5" r:id="rId6"/>
    <p:sldId id="257" r:id="rId7"/>
    <p:sldId id="290" r:id="rId8"/>
    <p:sldId id="291" r:id="rId9"/>
    <p:sldId id="292" r:id="rId10"/>
    <p:sldId id="275" r:id="rId11"/>
    <p:sldId id="293" r:id="rId12"/>
    <p:sldId id="295" r:id="rId13"/>
    <p:sldId id="296" r:id="rId14"/>
    <p:sldId id="299" r:id="rId15"/>
    <p:sldId id="297" r:id="rId16"/>
    <p:sldId id="298" r:id="rId17"/>
    <p:sldId id="300" r:id="rId18"/>
    <p:sldId id="301" r:id="rId19"/>
    <p:sldId id="305" r:id="rId20"/>
    <p:sldId id="308" r:id="rId21"/>
    <p:sldId id="302" r:id="rId22"/>
    <p:sldId id="309" r:id="rId23"/>
    <p:sldId id="306" r:id="rId24"/>
    <p:sldId id="303" r:id="rId25"/>
    <p:sldId id="304" r:id="rId26"/>
    <p:sldId id="307" r:id="rId27"/>
    <p:sldId id="310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Overview" id="{3089D3BB-B843-4E63-B564-49C74AF5356C}">
          <p14:sldIdLst>
            <p14:sldId id="256"/>
            <p14:sldId id="265"/>
            <p14:sldId id="257"/>
            <p14:sldId id="290"/>
            <p14:sldId id="291"/>
            <p14:sldId id="292"/>
          </p14:sldIdLst>
        </p14:section>
        <p14:section name="Lessons" id="{77F53A5B-2428-44BC-8150-1FE9430EE564}">
          <p14:sldIdLst>
            <p14:sldId id="275"/>
            <p14:sldId id="293"/>
            <p14:sldId id="295"/>
            <p14:sldId id="296"/>
            <p14:sldId id="299"/>
            <p14:sldId id="297"/>
            <p14:sldId id="298"/>
            <p14:sldId id="300"/>
            <p14:sldId id="301"/>
            <p14:sldId id="305"/>
            <p14:sldId id="308"/>
            <p14:sldId id="302"/>
            <p14:sldId id="309"/>
            <p14:sldId id="306"/>
            <p14:sldId id="303"/>
            <p14:sldId id="304"/>
            <p14:sldId id="307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511" autoAdjust="0"/>
    <p:restoredTop sz="58608" autoAdjust="0"/>
  </p:normalViewPr>
  <p:slideViewPr>
    <p:cSldViewPr>
      <p:cViewPr varScale="1">
        <p:scale>
          <a:sx n="67" d="100"/>
          <a:sy n="67" d="100"/>
        </p:scale>
        <p:origin x="24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A9A47-6E2A-4392-B2CC-7CF5EF3DB6ED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3B787-3AB2-47B2-B19D-1282370E26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24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38FB6-8343-473B-BCC0-40183B8DB4E0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27E44-8D79-4909-A634-583E03F9B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2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BIOMETRICS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 -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Radio-Frequency </a:t>
            </a:r>
            <a:r>
              <a:rPr lang="en-GB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IDentification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FILTER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SHREDDING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ANTI-VIRUS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FIREWALL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ANTI-SPYWARE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USERNAME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27E44-8D79-4909-A634-583E03F9B5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27E44-8D79-4909-A634-583E03F9B5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75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LOCKS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BIOMETRICS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RFID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TOKENS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FILTER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SHREDDING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ANTI-VIRUS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FIREWALL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ANTI-SPYWARE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USERNAME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PASSWORD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PERMISSIONS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ENCRYPTION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27E44-8D79-4909-A634-583E03F9B5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3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6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>
            <a:lvl1pPr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127" name="Picture 7" descr="https://www.wellswayschool.com/image/500x/Logo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5437018"/>
            <a:ext cx="1456036" cy="139488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6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0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6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2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4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bg1"/>
            </a:gs>
            <a:gs pos="100000">
              <a:schemeClr val="accent5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7355-5E8B-45DF-A6EC-04E71AEE560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D2BE-011C-464D-A035-B01AC104B12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2487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67544" y="332656"/>
            <a:ext cx="8280920" cy="6192688"/>
          </a:xfrm>
          <a:prstGeom prst="roundRect">
            <a:avLst/>
          </a:prstGeom>
          <a:solidFill>
            <a:schemeClr val="bg1"/>
          </a:solidFill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technology-3789627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-ict.com/2016/GCSE_Computing/OCR_J276/1_6_network_security/network_threats/miniweb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-ict.com/as_a2_ict_new/ocr/AS_G061/317_role_impact_ict/health_safety/miniweb/index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-ict.com/ks3/internet_safety/staying_safe/stayingsafe1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-ict.com/as_a2_ict_new/ocr/A2_G063/336_implications_ict/change_management/miniweb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scolumn.com/2012/03/28-types-of-computer-security-threats-and-risk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7544" y="332656"/>
            <a:ext cx="8280920" cy="6192688"/>
          </a:xfrm>
          <a:prstGeom prst="roundRect">
            <a:avLst/>
          </a:prstGeom>
          <a:solidFill>
            <a:schemeClr val="bg1"/>
          </a:solidFill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2060848"/>
            <a:ext cx="7772400" cy="147002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ethical and operational issues and threats to computer systems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LO5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Fundamentals of IT</a:t>
            </a:r>
            <a:endParaRPr lang="en-GB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Image result for Cambridge TECHNICALS LEVEL 3  INFORMATION TECHNOLOGY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/>
              <a:t/>
            </a:r>
            <a:br>
              <a:rPr lang="x-none"/>
            </a:br>
            <a:r>
              <a:rPr lang="en-GB" dirty="0" smtClean="0"/>
              <a:t>Security </a:t>
            </a:r>
            <a:r>
              <a:rPr lang="x-none" smtClean="0"/>
              <a:t>Memory </a:t>
            </a:r>
            <a:r>
              <a:rPr lang="x-none"/>
              <a:t>Game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850582" y="1568003"/>
            <a:ext cx="7200800" cy="3615605"/>
            <a:chOff x="755576" y="1555665"/>
            <a:chExt cx="8699434" cy="42335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068960"/>
              <a:ext cx="1977312" cy="12358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698" y="4497436"/>
              <a:ext cx="1977312" cy="12358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497436"/>
              <a:ext cx="1977312" cy="12358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4553360"/>
              <a:ext cx="1977312" cy="123582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516571"/>
              <a:ext cx="1977312" cy="12358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065779"/>
              <a:ext cx="1977312" cy="12358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019333"/>
              <a:ext cx="1977312" cy="12358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019333"/>
              <a:ext cx="1977312" cy="123582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556792"/>
              <a:ext cx="1977312" cy="12358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556792"/>
              <a:ext cx="1977312" cy="12358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555665"/>
              <a:ext cx="1977312" cy="12358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556792"/>
              <a:ext cx="1977312" cy="1235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2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b="1" dirty="0" smtClean="0"/>
              <a:t>For </a:t>
            </a:r>
            <a:r>
              <a:rPr lang="en-GB" b="1" dirty="0"/>
              <a:t>each of the following suggest a scenario for </a:t>
            </a:r>
            <a:r>
              <a:rPr lang="en-GB" b="1" dirty="0" smtClean="0"/>
              <a:t>use and where you would see them. </a:t>
            </a:r>
          </a:p>
          <a:p>
            <a:pPr marL="742950" lvl="2" indent="-342900"/>
            <a:r>
              <a:rPr lang="en-GB" dirty="0" smtClean="0"/>
              <a:t>Locks</a:t>
            </a:r>
            <a:r>
              <a:rPr lang="en-GB" dirty="0"/>
              <a:t>, Biometrics, RFID, Tokens, Privacy filters, Shredding, Anti-virus, Firewalls, Anti-spyware, Username/password, Permissions, Encryption.</a:t>
            </a:r>
          </a:p>
          <a:p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976126" y="5661248"/>
            <a:ext cx="705289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Type up </a:t>
            </a:r>
            <a:r>
              <a:rPr lang="en-GB" sz="2800" dirty="0" smtClean="0"/>
              <a:t>on </a:t>
            </a:r>
            <a:r>
              <a:rPr lang="en-GB" sz="2800" dirty="0"/>
              <a:t>the </a:t>
            </a:r>
            <a:r>
              <a:rPr lang="en-GB" sz="2800" dirty="0" smtClean="0"/>
              <a:t>PC or make notes in </a:t>
            </a:r>
            <a:r>
              <a:rPr lang="en-GB" sz="2800" dirty="0"/>
              <a:t>your </a:t>
            </a:r>
            <a:r>
              <a:rPr lang="en-GB" sz="2800" dirty="0" smtClean="0"/>
              <a:t>book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90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Physical security </a:t>
            </a:r>
            <a:r>
              <a:rPr lang="en-GB" dirty="0" smtClean="0"/>
              <a:t>and Digital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rganise </a:t>
            </a:r>
            <a:r>
              <a:rPr lang="en-GB" dirty="0"/>
              <a:t>the identified security methods into two groups: </a:t>
            </a:r>
            <a:endParaRPr lang="en-GB" dirty="0" smtClean="0"/>
          </a:p>
          <a:p>
            <a:pPr lvl="1"/>
            <a:r>
              <a:rPr lang="en-GB" dirty="0" smtClean="0"/>
              <a:t>Physical </a:t>
            </a:r>
            <a:r>
              <a:rPr lang="en-GB" dirty="0"/>
              <a:t>security </a:t>
            </a:r>
            <a:endParaRPr lang="en-GB" dirty="0" smtClean="0"/>
          </a:p>
          <a:p>
            <a:pPr lvl="1"/>
            <a:r>
              <a:rPr lang="en-GB" dirty="0" smtClean="0"/>
              <a:t>Digital </a:t>
            </a:r>
            <a:r>
              <a:rPr lang="en-GB" dirty="0"/>
              <a:t>security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56288"/>
              </p:ext>
            </p:extLst>
          </p:nvPr>
        </p:nvGraphicFramePr>
        <p:xfrm>
          <a:off x="1619672" y="3717032"/>
          <a:ext cx="6096000" cy="1584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7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Physical security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Digital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8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For the identified </a:t>
            </a:r>
            <a:r>
              <a:rPr lang="en-GB" sz="2400" dirty="0"/>
              <a:t>threats: </a:t>
            </a:r>
            <a:endParaRPr lang="en-GB" sz="2400" dirty="0" smtClean="0"/>
          </a:p>
          <a:p>
            <a:pPr lvl="1"/>
            <a:r>
              <a:rPr lang="en-GB" sz="2000" dirty="0" smtClean="0"/>
              <a:t>Phishing, Hacking, Virus, Trojan, Interception, Eavesdropping, Data Theft, Social Engineering; </a:t>
            </a:r>
          </a:p>
          <a:p>
            <a:r>
              <a:rPr lang="en-GB" sz="2400" dirty="0" smtClean="0"/>
              <a:t>Give </a:t>
            </a:r>
            <a:r>
              <a:rPr lang="en-GB" sz="2400" dirty="0"/>
              <a:t>justified reasons for security methods you would use to combat the threats. </a:t>
            </a:r>
            <a:endParaRPr lang="en-GB" sz="2400" dirty="0" smtClean="0"/>
          </a:p>
          <a:p>
            <a:pPr lvl="1"/>
            <a:r>
              <a:rPr lang="en-GB" sz="2000" dirty="0" smtClean="0"/>
              <a:t>Locks, Biometrics, RFID, Tokens, Privacy filters, Shredding, Anti-virus, Firewalls, Anti-spyware, Username/password, Permissions, Encryption.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t="64435" r="25000" b="26094"/>
          <a:stretch/>
        </p:blipFill>
        <p:spPr bwMode="auto">
          <a:xfrm>
            <a:off x="1115616" y="4509120"/>
            <a:ext cx="6336704" cy="9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Tesco bank attack: What do we know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this news story then answer the questions below:</a:t>
            </a:r>
            <a:endParaRPr lang="en-GB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://www.bbc.co.uk/news/technology-37896273</a:t>
            </a:r>
            <a:r>
              <a:rPr lang="en-US" dirty="0"/>
              <a:t> </a:t>
            </a:r>
            <a:endParaRPr lang="en-GB" dirty="0"/>
          </a:p>
          <a:p>
            <a:pPr lvl="1"/>
            <a:r>
              <a:rPr lang="en-US" dirty="0" smtClean="0"/>
              <a:t>Note </a:t>
            </a:r>
            <a:r>
              <a:rPr lang="en-US" dirty="0"/>
              <a:t>that you will have to undertake further research to provide an adequate answer.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www.teach-ict.com/2016/GCSE_Computing/OCR_J276/1_6_network_security/network_threats/miniweb/index.php</a:t>
            </a:r>
            <a:r>
              <a:rPr lang="en-GB" dirty="0" smtClean="0"/>
              <a:t> </a:t>
            </a:r>
          </a:p>
          <a:p>
            <a:r>
              <a:rPr lang="en-GB" dirty="0" smtClean="0"/>
              <a:t>Complete the booklet.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the Exam Questions.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39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Health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factors can affect Health and Safety?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073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and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www.teach-ict.com/as_a2_ict_new/ocr/AS_G061/317_role_impact_ict/health_safety/miniweb/index.htm</a:t>
            </a:r>
            <a:r>
              <a:rPr lang="en-GB" dirty="0" smtClean="0"/>
              <a:t> </a:t>
            </a:r>
          </a:p>
          <a:p>
            <a:r>
              <a:rPr lang="en-GB" dirty="0"/>
              <a:t>Complete the booklet.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0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Staying Safe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factors can affect your safety online?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3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LEARNING OUTCOME (LO) WEIGHTINGS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learning outcome in this unit has been given a percentage weighting.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reflects the size and demand of the content you need to cover and its contribution to the overall understanding of this unit. </a:t>
            </a:r>
            <a:endParaRPr lang="en-GB" dirty="0" smtClean="0"/>
          </a:p>
          <a:p>
            <a:r>
              <a:rPr lang="en-GB" dirty="0" smtClean="0"/>
              <a:t>LO5 = 10-20%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7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Staying Safe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www.teach-ict.com/ks3/internet_safety/staying_safe/stayingsafe1.htm</a:t>
            </a:r>
            <a:r>
              <a:rPr lang="en-GB" dirty="0" smtClean="0"/>
              <a:t> </a:t>
            </a:r>
          </a:p>
          <a:p>
            <a:r>
              <a:rPr lang="en-GB" dirty="0" smtClean="0"/>
              <a:t>Complete the booklet Staying Safe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7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Agony Aunt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Anne the ICT agony aunt you receive a lot of letters asking for your help and advice about technology related issues.  </a:t>
            </a:r>
          </a:p>
          <a:p>
            <a:r>
              <a:rPr lang="en-GB" dirty="0"/>
              <a:t> </a:t>
            </a:r>
            <a:r>
              <a:rPr lang="en-GB" dirty="0" smtClean="0"/>
              <a:t>There </a:t>
            </a:r>
            <a:r>
              <a:rPr lang="en-GB" dirty="0"/>
              <a:t>are just three letters left that you need to answer before you can go home for the evening.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96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8229600" cy="941388"/>
          </a:xfrm>
        </p:spPr>
        <p:txBody>
          <a:bodyPr/>
          <a:lstStyle/>
          <a:p>
            <a:r>
              <a:rPr lang="en-GB" dirty="0" smtClean="0"/>
              <a:t>Agony Aunt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27679" r="25000" b="55803"/>
          <a:stretch/>
        </p:blipFill>
        <p:spPr bwMode="auto">
          <a:xfrm>
            <a:off x="899592" y="692696"/>
            <a:ext cx="5805714" cy="161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44503" r="25000" b="38671"/>
          <a:stretch/>
        </p:blipFill>
        <p:spPr bwMode="auto">
          <a:xfrm>
            <a:off x="1259632" y="2362571"/>
            <a:ext cx="5805714" cy="164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1" t="63480" r="25000" b="10031"/>
          <a:stretch/>
        </p:blipFill>
        <p:spPr bwMode="auto">
          <a:xfrm>
            <a:off x="2195736" y="4003621"/>
            <a:ext cx="5805714" cy="23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Safe </a:t>
            </a:r>
            <a:r>
              <a:rPr lang="en-GB" dirty="0"/>
              <a:t>disposal of data and computer </a:t>
            </a:r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the following. Create a document that describes each and explains what they are.</a:t>
            </a:r>
          </a:p>
          <a:p>
            <a:pPr lvl="1"/>
            <a:r>
              <a:rPr lang="en-GB" dirty="0" smtClean="0"/>
              <a:t>Legislation </a:t>
            </a:r>
          </a:p>
          <a:p>
            <a:pPr lvl="1"/>
            <a:r>
              <a:rPr lang="en-GB" dirty="0" smtClean="0"/>
              <a:t>Overwrite data </a:t>
            </a:r>
          </a:p>
          <a:p>
            <a:pPr lvl="1"/>
            <a:r>
              <a:rPr lang="en-GB" dirty="0" smtClean="0"/>
              <a:t>Electromagnetic wipe </a:t>
            </a:r>
          </a:p>
          <a:p>
            <a:pPr lvl="1"/>
            <a:r>
              <a:rPr lang="en-GB" dirty="0" smtClean="0"/>
              <a:t>Physical destruction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www.teach-ict.com/as_a2_ict_new/ocr/A2_G063/336_implications_ict/change_management/miniweb/index.htm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What is change management?</a:t>
            </a:r>
          </a:p>
          <a:p>
            <a:r>
              <a:rPr lang="en-GB" sz="2400" dirty="0" smtClean="0"/>
              <a:t>What is the purpose of it?</a:t>
            </a:r>
          </a:p>
          <a:p>
            <a:r>
              <a:rPr lang="en-GB" sz="2400" dirty="0" smtClean="0"/>
              <a:t>What are they stages?</a:t>
            </a:r>
          </a:p>
          <a:p>
            <a:r>
              <a:rPr lang="en-GB" sz="2400" dirty="0" smtClean="0"/>
              <a:t>In what situations might it be employed?</a:t>
            </a:r>
          </a:p>
          <a:p>
            <a:r>
              <a:rPr lang="en-GB" sz="2400" dirty="0" smtClean="0"/>
              <a:t>What issues with staff might there be and why? How could these issues be resolved?</a:t>
            </a:r>
          </a:p>
        </p:txBody>
      </p:sp>
    </p:spTree>
    <p:extLst>
      <p:ext uri="{BB962C8B-B14F-4D97-AF65-F5344CB8AC3E}">
        <p14:creationId xmlns:p14="http://schemas.microsoft.com/office/powerpoint/2010/main" val="34596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Understand ethical and operational issues and threats to computer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Ethical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Operational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Threats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Digital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Safe disposal of data and computer equipment</a:t>
            </a:r>
          </a:p>
        </p:txBody>
      </p:sp>
    </p:spTree>
    <p:extLst>
      <p:ext uri="{BB962C8B-B14F-4D97-AF65-F5344CB8AC3E}">
        <p14:creationId xmlns:p14="http://schemas.microsoft.com/office/powerpoint/2010/main" val="1802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 Physical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Locks </a:t>
            </a:r>
          </a:p>
          <a:p>
            <a:r>
              <a:rPr lang="en-GB" dirty="0" smtClean="0"/>
              <a:t>Biometrics </a:t>
            </a:r>
          </a:p>
          <a:p>
            <a:r>
              <a:rPr lang="en-GB" dirty="0" smtClean="0"/>
              <a:t>RFID </a:t>
            </a:r>
          </a:p>
          <a:p>
            <a:r>
              <a:rPr lang="en-GB" dirty="0" smtClean="0"/>
              <a:t>Tokens </a:t>
            </a:r>
          </a:p>
          <a:p>
            <a:r>
              <a:rPr lang="en-GB" dirty="0" smtClean="0"/>
              <a:t>Privacy screens </a:t>
            </a:r>
          </a:p>
          <a:p>
            <a:r>
              <a:rPr lang="en-GB" dirty="0" smtClean="0"/>
              <a:t>Shredding </a:t>
            </a:r>
          </a:p>
          <a:p>
            <a:pPr lvl="1"/>
            <a:r>
              <a:rPr lang="en-GB" dirty="0" smtClean="0"/>
              <a:t>Characteristics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5.5 Digital </a:t>
            </a:r>
            <a:r>
              <a:rPr lang="en-GB" dirty="0" smtClean="0"/>
              <a:t>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Anti-virus 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Firewalls 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Anti-spyware 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Username/passwords </a:t>
            </a:r>
          </a:p>
          <a:p>
            <a:r>
              <a:rPr lang="en-GB" dirty="0" smtClean="0"/>
              <a:t>Permissions 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Encryption </a:t>
            </a:r>
          </a:p>
          <a:p>
            <a:pPr lvl="1"/>
            <a:r>
              <a:rPr lang="en-GB" dirty="0" smtClean="0"/>
              <a:t>Characteristics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1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5.6 Safe disposal of data and computer </a:t>
            </a:r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Legislation </a:t>
            </a:r>
          </a:p>
          <a:p>
            <a:r>
              <a:rPr lang="en-GB" dirty="0" smtClean="0"/>
              <a:t>Overwrite data </a:t>
            </a:r>
          </a:p>
          <a:p>
            <a:r>
              <a:rPr lang="en-GB" dirty="0" smtClean="0"/>
              <a:t>Electromagnetic wipe </a:t>
            </a:r>
          </a:p>
          <a:p>
            <a:r>
              <a:rPr lang="en-GB" dirty="0" smtClean="0"/>
              <a:t>Physical destruction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LO5 Spec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Learners should know about different ethical and operational issues. </a:t>
            </a:r>
          </a:p>
          <a:p>
            <a:r>
              <a:rPr lang="en-GB" sz="2400" dirty="0"/>
              <a:t>This should lead to an understanding of how these issues can be addressed. 	</a:t>
            </a:r>
          </a:p>
          <a:p>
            <a:r>
              <a:rPr lang="en-GB" sz="2400" dirty="0"/>
              <a:t>Learners should know about different threats to computer systems. </a:t>
            </a:r>
          </a:p>
          <a:p>
            <a:r>
              <a:rPr lang="en-GB" sz="2400" dirty="0"/>
              <a:t>Learners should know about physical and digital security methods and their characteristics. </a:t>
            </a:r>
          </a:p>
          <a:p>
            <a:r>
              <a:rPr lang="en-GB" sz="2400" dirty="0"/>
              <a:t>This should lead to an understanding of why different </a:t>
            </a:r>
            <a:r>
              <a:rPr lang="en-GB" sz="2400" dirty="0" smtClean="0"/>
              <a:t> security </a:t>
            </a:r>
            <a:r>
              <a:rPr lang="en-GB" sz="2400" dirty="0"/>
              <a:t>methods are used in different contexts and a </a:t>
            </a:r>
            <a:r>
              <a:rPr lang="en-GB" sz="2400" dirty="0" smtClean="0"/>
              <a:t>justification </a:t>
            </a:r>
            <a:r>
              <a:rPr lang="en-GB" sz="2400" dirty="0"/>
              <a:t>for their use 	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25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a range of ethical/operational issues and threats to computer systems.</a:t>
            </a:r>
          </a:p>
          <a:p>
            <a:r>
              <a:rPr lang="en-GB" dirty="0" smtClean="0"/>
              <a:t>Describe how these issues can be addressed.</a:t>
            </a:r>
          </a:p>
          <a:p>
            <a:r>
              <a:rPr lang="en-GB" dirty="0" smtClean="0"/>
              <a:t>Justify different security methods used in different contexts.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0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Define the different types of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Phishing</a:t>
            </a:r>
          </a:p>
          <a:p>
            <a:r>
              <a:rPr lang="en-GB" dirty="0" smtClean="0"/>
              <a:t>Hacking</a:t>
            </a:r>
          </a:p>
          <a:p>
            <a:r>
              <a:rPr lang="en-GB" dirty="0" smtClean="0"/>
              <a:t>Virus</a:t>
            </a:r>
          </a:p>
          <a:p>
            <a:r>
              <a:rPr lang="en-GB" dirty="0" smtClean="0"/>
              <a:t>Trojan</a:t>
            </a:r>
          </a:p>
          <a:p>
            <a:r>
              <a:rPr lang="en-GB" dirty="0" smtClean="0"/>
              <a:t>Interception</a:t>
            </a:r>
          </a:p>
          <a:p>
            <a:r>
              <a:rPr lang="en-GB" dirty="0" smtClean="0"/>
              <a:t>Eavesdropping</a:t>
            </a:r>
          </a:p>
          <a:p>
            <a:r>
              <a:rPr lang="en-GB" dirty="0" smtClean="0"/>
              <a:t>Data theft</a:t>
            </a:r>
          </a:p>
          <a:p>
            <a:r>
              <a:rPr lang="en-GB" dirty="0" smtClean="0"/>
              <a:t>Social engineering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0" y="1844824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heck your understanding </a:t>
            </a:r>
            <a:r>
              <a:rPr lang="en-GB" dirty="0"/>
              <a:t>using the web page: </a:t>
            </a:r>
            <a:r>
              <a:rPr lang="en-GB" u="sng" dirty="0">
                <a:hlinkClick r:id="rId2"/>
              </a:rPr>
              <a:t>http://www.itscolumn.com/2012/03/28-types-of-computer-security-threats-and-risks/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90903" y="3933056"/>
            <a:ext cx="317349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Type up in </a:t>
            </a:r>
            <a:r>
              <a:rPr lang="en-GB" sz="2800" dirty="0" smtClean="0"/>
              <a:t>Yacapaca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07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096BCBD86FC40911C58F73CFCC2E1" ma:contentTypeVersion="0" ma:contentTypeDescription="Create a new document." ma:contentTypeScope="" ma:versionID="b04848b8393d137b8ef38a2a84d742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E86FB3-4BB5-4D1B-82B4-191AD836F8D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5182F8-2576-447C-B01D-2CB89C296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6D462-5A8F-4A07-892A-01A37C5A51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587</Words>
  <Application>Microsoft Office PowerPoint</Application>
  <PresentationFormat>On-screen Show (4:3)</PresentationFormat>
  <Paragraphs>135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Understand ethical and operational issues and threats to computer systems </vt:lpstr>
      <vt:lpstr>LEARNING OUTCOME (LO) WEIGHTINGS</vt:lpstr>
      <vt:lpstr>Understand ethical and operational issues and threats to computer systems </vt:lpstr>
      <vt:lpstr>5.4 Physical security</vt:lpstr>
      <vt:lpstr>5.5 Digital security</vt:lpstr>
      <vt:lpstr>5.6 Safe disposal of data and computer equipment</vt:lpstr>
      <vt:lpstr>LO5 Spec Overview</vt:lpstr>
      <vt:lpstr>Objectives</vt:lpstr>
      <vt:lpstr>Define the different types of threats</vt:lpstr>
      <vt:lpstr> Security Memory Game </vt:lpstr>
      <vt:lpstr>Security Examples</vt:lpstr>
      <vt:lpstr>Physical security and Digital security</vt:lpstr>
      <vt:lpstr>Security Methods</vt:lpstr>
      <vt:lpstr>Tesco bank attack: What do we know?</vt:lpstr>
      <vt:lpstr>Network Threats</vt:lpstr>
      <vt:lpstr>Exam Qs</vt:lpstr>
      <vt:lpstr>Health and Safety</vt:lpstr>
      <vt:lpstr>Health and Safety</vt:lpstr>
      <vt:lpstr>Staying Safe Online</vt:lpstr>
      <vt:lpstr>Staying Safe Online</vt:lpstr>
      <vt:lpstr>Agony Aunt</vt:lpstr>
      <vt:lpstr>Agony Aunt</vt:lpstr>
      <vt:lpstr>Safe disposal of data and computer equipment</vt:lpstr>
      <vt:lpstr>Change Management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TECHNICALS LEVEL 3  INFORMATION TECHNOLOGY</dc:title>
  <dc:creator>sgregory</dc:creator>
  <cp:lastModifiedBy>Gemma Lewis</cp:lastModifiedBy>
  <cp:revision>160</cp:revision>
  <cp:lastPrinted>2016-09-09T09:50:31Z</cp:lastPrinted>
  <dcterms:created xsi:type="dcterms:W3CDTF">2015-11-09T15:06:43Z</dcterms:created>
  <dcterms:modified xsi:type="dcterms:W3CDTF">2017-12-11T08:06:07Z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0x0101009D9096BCBD86FC40911C58F73CFCC2E1</vt:lpwstr>
  </property>
</Properties>
</file>