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1"/>
  </p:notesMasterIdLst>
  <p:handoutMasterIdLst>
    <p:handoutMasterId r:id="rId12"/>
  </p:handoutMasterIdLst>
  <p:sldIdLst>
    <p:sldId id="257" r:id="rId2"/>
    <p:sldId id="277" r:id="rId3"/>
    <p:sldId id="278" r:id="rId4"/>
    <p:sldId id="279" r:id="rId5"/>
    <p:sldId id="280" r:id="rId6"/>
    <p:sldId id="259" r:id="rId7"/>
    <p:sldId id="266" r:id="rId8"/>
    <p:sldId id="281" r:id="rId9"/>
    <p:sldId id="282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751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2238" autoAdjust="0"/>
  </p:normalViewPr>
  <p:slideViewPr>
    <p:cSldViewPr>
      <p:cViewPr varScale="1">
        <p:scale>
          <a:sx n="89" d="100"/>
          <a:sy n="89" d="100"/>
        </p:scale>
        <p:origin x="62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35882E-6D1E-0A4D-8869-EC443D946D20}" type="datetimeFigureOut">
              <a:rPr lang="en-US" smtClean="0"/>
              <a:t>4/6/2017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27EA29-6D63-284A-B71B-1965D24403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0722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36CE43-A41D-477B-AB6B-6BF12F1B4072}" type="datetimeFigureOut">
              <a:rPr lang="en-GB" smtClean="0"/>
              <a:t>06/04/2017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3AD021-05DF-4AFE-8D95-0FDC895A3D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12792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10mins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3AD021-05DF-4AFE-8D95-0FDC895A3DFA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65323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1mins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3AD021-05DF-4AFE-8D95-0FDC895A3DFA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11601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1.xml"/><Relationship Id="rId1" Type="http://schemas.openxmlformats.org/officeDocument/2006/relationships/video" Target="file:///D:\Teaching%25252525252525252525252525252525252525252520Resources\Personal%25252525252525252525252525252525252525252520Teaching%25252525252525252525252525252525252525252520Resources\Admin\Primary%25252525252525252525252525252525252525252520School%25252525252525252525252525252525252525252520Meetings\7th%25252525252525252525252525252525252525252520Nov%252525252525252525252525252525252525252525202012\eggtimer-countdown.swf" TargetMode="Externa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195713"/>
            <a:ext cx="1981200" cy="551293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196751"/>
            <a:ext cx="6705600" cy="551037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D4617A1E-C3C1-4D2A-A1A0-CBA3B86E2BA9}" type="datetimeFigureOut">
              <a:rPr lang="en-GB" smtClean="0"/>
              <a:t>06/04/2017</a:t>
            </a:fld>
            <a:endParaRPr lang="en-GB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6EE7B37-9527-4DE6-9C07-270241EAAF1B}" type="slidenum">
              <a:rPr lang="en-GB" smtClean="0"/>
              <a:t>‹#›</a:t>
            </a:fld>
            <a:endParaRPr lang="en-GB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GB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  <a:prstGeom prst="rect">
            <a:avLst/>
          </a:prstGeo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152400" y="1196751"/>
            <a:ext cx="8839200" cy="72008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9798" y="2060848"/>
            <a:ext cx="8831802" cy="4608511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Content Placeholder 2"/>
          <p:cNvSpPr>
            <a:spLocks noGrp="1"/>
          </p:cNvSpPr>
          <p:nvPr>
            <p:ph idx="1"/>
          </p:nvPr>
        </p:nvSpPr>
        <p:spPr>
          <a:xfrm>
            <a:off x="371752" y="2276872"/>
            <a:ext cx="8407893" cy="410445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7" name="Title 6"/>
          <p:cNvSpPr>
            <a:spLocks noGrp="1"/>
          </p:cNvSpPr>
          <p:nvPr>
            <p:ph type="title"/>
          </p:nvPr>
        </p:nvSpPr>
        <p:spPr>
          <a:xfrm>
            <a:off x="159798" y="1196752"/>
            <a:ext cx="8831802" cy="72008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6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6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6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6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6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159798" y="2204864"/>
            <a:ext cx="8831802" cy="446449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59797" y="1124744"/>
            <a:ext cx="8814047" cy="93610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3528" y="1196752"/>
            <a:ext cx="4173860" cy="792088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23528" y="2276872"/>
            <a:ext cx="4176464" cy="4392487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96752"/>
            <a:ext cx="4103439" cy="792088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276872"/>
            <a:ext cx="4041775" cy="4392487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mer with tas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152400" y="1196751"/>
            <a:ext cx="8839200" cy="72008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9798" y="2060848"/>
            <a:ext cx="8831802" cy="4608511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Content Placeholder 2"/>
          <p:cNvSpPr>
            <a:spLocks noGrp="1"/>
          </p:cNvSpPr>
          <p:nvPr>
            <p:ph idx="1"/>
          </p:nvPr>
        </p:nvSpPr>
        <p:spPr>
          <a:xfrm>
            <a:off x="251520" y="2132856"/>
            <a:ext cx="2376264" cy="4464496"/>
          </a:xfrm>
          <a:prstGeom prst="rect">
            <a:avLst/>
          </a:prstGeom>
        </p:spPr>
        <p:txBody>
          <a:bodyPr/>
          <a:lstStyle>
            <a:lvl1pPr marL="45720" indent="0">
              <a:buFont typeface="Arial" pitchFamily="34" charset="0"/>
              <a:buNone/>
              <a:defRPr/>
            </a:lvl1pPr>
            <a:lvl2pPr marL="365760" indent="0">
              <a:buFont typeface="Arial" pitchFamily="34" charset="0"/>
              <a:buNone/>
              <a:defRPr/>
            </a:lvl2pPr>
            <a:lvl3pPr marL="640080" indent="0">
              <a:buFont typeface="Arial" pitchFamily="34" charset="0"/>
              <a:buNone/>
              <a:defRPr/>
            </a:lvl3pPr>
            <a:lvl4pPr marL="914400" indent="0">
              <a:buNone/>
              <a:defRPr/>
            </a:lvl4pPr>
            <a:lvl5pPr marL="1097280" indent="0"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7" name="Title 6"/>
          <p:cNvSpPr>
            <a:spLocks noGrp="1"/>
          </p:cNvSpPr>
          <p:nvPr>
            <p:ph type="title"/>
          </p:nvPr>
        </p:nvSpPr>
        <p:spPr>
          <a:xfrm>
            <a:off x="159798" y="1196752"/>
            <a:ext cx="8831802" cy="72008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6" name="eggtimer-countdown.swf"/>
          <p:cNvPicPr>
            <a:picLocks noRot="1" noChangeAspect="1"/>
          </p:cNvPicPr>
          <p:nvPr userDrawn="1"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819807" y="2060848"/>
            <a:ext cx="6144681" cy="46085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4878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0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31" fill="hold" display="0">
                  <p:stCondLst>
                    <p:cond delay="indefinite"/>
                  </p:stCondLst>
                </p:cTn>
                <p:tgtEl>
                  <p:spTgt spid="6"/>
                </p:tgtEl>
              </p:cMediaNode>
            </p:video>
          </p:childTnLst>
        </p:cTn>
      </p:par>
    </p:tnLst>
    <p:bldLst>
      <p:bldP spid="16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6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6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6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6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6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 with editabl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152400" y="1196751"/>
            <a:ext cx="8839200" cy="72008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9798" y="2060848"/>
            <a:ext cx="8831802" cy="4608511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itle 6"/>
          <p:cNvSpPr>
            <a:spLocks noGrp="1"/>
          </p:cNvSpPr>
          <p:nvPr>
            <p:ph type="title"/>
          </p:nvPr>
        </p:nvSpPr>
        <p:spPr>
          <a:xfrm>
            <a:off x="159798" y="1196752"/>
            <a:ext cx="8831802" cy="72008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3077" name="TextBox1"/>
          <p:cNvPicPr preferRelativeResize="0">
            <a:picLocks noChangeArrowheads="1" noChangeShapeType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2276475"/>
            <a:ext cx="8424863" cy="424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91240B29-F687-4f45-9708-019B960494DF}">
              <a14:hiddenLine xmlns="" xmlns:a14="http://schemas.microsoft.com/office/drawing/2010/main" w="12700" cap="sq">
                <a:noFill/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201071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 with edtiabl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159798" y="2204864"/>
            <a:ext cx="8831802" cy="446449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59797" y="1124744"/>
            <a:ext cx="8814047" cy="93610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3528" y="1196752"/>
            <a:ext cx="4173860" cy="792088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96752"/>
            <a:ext cx="4103439" cy="792088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2055" name="TextBox1"/>
          <p:cNvPicPr preferRelativeResize="0">
            <a:picLocks noChangeArrowheads="1" noChangeShapeType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2276475"/>
            <a:ext cx="4176713" cy="424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91240B29-F687-4f45-9708-019B960494DF}">
              <a14:hiddenLine xmlns="" xmlns:a14="http://schemas.microsoft.com/office/drawing/2010/main" w="12700" cap="sq">
                <a:noFill/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6" name="TextBox2"/>
          <p:cNvPicPr preferRelativeResize="0">
            <a:picLocks noChangeArrowheads="1" noChangeShapeType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7900" y="2276475"/>
            <a:ext cx="4176713" cy="424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91240B29-F687-4f45-9708-019B960494DF}">
              <a14:hiddenLine xmlns="" xmlns:a14="http://schemas.microsoft.com/office/drawing/2010/main" w="12700" cap="sq">
                <a:noFill/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666288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020272" y="108218"/>
            <a:ext cx="1981200" cy="91575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sz="1400" u="sng" dirty="0" smtClean="0"/>
              <a:t>Key Jargon:</a:t>
            </a: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050" dirty="0" smtClean="0"/>
              <a:t>Disposal of computer systems.</a:t>
            </a:r>
            <a:endParaRPr lang="en-US" dirty="0" smtClean="0"/>
          </a:p>
        </p:txBody>
      </p:sp>
      <p:sp>
        <p:nvSpPr>
          <p:cNvPr id="3" name="Rectangle 2"/>
          <p:cNvSpPr/>
          <p:nvPr/>
        </p:nvSpPr>
        <p:spPr>
          <a:xfrm>
            <a:off x="179512" y="116631"/>
            <a:ext cx="6705600" cy="90734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1400" u="sng" dirty="0" smtClean="0"/>
              <a:t>Learning</a:t>
            </a:r>
            <a:r>
              <a:rPr lang="en-US" sz="1400" u="sng" baseline="0" dirty="0" smtClean="0"/>
              <a:t> Goals:</a:t>
            </a:r>
          </a:p>
          <a:p>
            <a:r>
              <a:rPr lang="en-GB" sz="1400" dirty="0" smtClean="0">
                <a:solidFill>
                  <a:srgbClr val="00B050"/>
                </a:solidFill>
              </a:rPr>
              <a:t>All will: Understand legislation for safe disposal of computers</a:t>
            </a:r>
          </a:p>
          <a:p>
            <a:r>
              <a:rPr lang="en-GB" sz="1400" dirty="0" smtClean="0">
                <a:solidFill>
                  <a:srgbClr val="EF7511"/>
                </a:solidFill>
              </a:rPr>
              <a:t>Most will: Understand why different ones are used in different contexts</a:t>
            </a:r>
            <a:endParaRPr lang="en-GB" sz="1400" dirty="0" smtClean="0">
              <a:solidFill>
                <a:srgbClr val="EF751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6" r:id="rId3"/>
    <p:sldLayoutId id="2147483677" r:id="rId4"/>
    <p:sldLayoutId id="2147483679" r:id="rId5"/>
    <p:sldLayoutId id="2147483678" r:id="rId6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www.news.com.au/technology/worlds-worst-dump-hellish-agbogbloshie-tip-where-poor-children-live-among-australias-ewaste-illegally-shipped-to-africa/news-story/067b66d57793b2b569f934f99939a4c2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lq3o4p8tpZE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16177" y="2199084"/>
            <a:ext cx="8388271" cy="4104456"/>
          </a:xfrm>
        </p:spPr>
        <p:txBody>
          <a:bodyPr/>
          <a:lstStyle/>
          <a:p>
            <a:r>
              <a:rPr lang="en-GB" sz="2400" dirty="0" smtClean="0"/>
              <a:t>Open books &amp; add a new title:</a:t>
            </a:r>
          </a:p>
          <a:p>
            <a:endParaRPr lang="en-GB" sz="2400" dirty="0">
              <a:effectLst/>
            </a:endParaRPr>
          </a:p>
          <a:p>
            <a:r>
              <a:rPr lang="en-GB" sz="2400" dirty="0" smtClean="0"/>
              <a:t>‘5.6 Safe disposal of computer equipment’</a:t>
            </a:r>
            <a:br>
              <a:rPr lang="en-GB" sz="2400" dirty="0" smtClean="0"/>
            </a:br>
            <a:r>
              <a:rPr lang="en-GB" sz="2400" dirty="0" smtClean="0"/>
              <a:t/>
            </a:r>
            <a:br>
              <a:rPr lang="en-GB" sz="2400" dirty="0" smtClean="0"/>
            </a:br>
            <a:r>
              <a:rPr lang="en-GB" sz="2400" dirty="0" smtClean="0"/>
              <a:t>date 6/4/2017</a:t>
            </a:r>
          </a:p>
          <a:p>
            <a:endParaRPr lang="en-GB" sz="2400" dirty="0">
              <a:effectLst/>
            </a:endParaRPr>
          </a:p>
          <a:p>
            <a:r>
              <a:rPr lang="en-GB" sz="2400" dirty="0" smtClean="0"/>
              <a:t>List: All pieces of computer equipment you’ve used and thrown away.</a:t>
            </a:r>
            <a:endParaRPr lang="en-GB" sz="2400" dirty="0">
              <a:effectLst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starter</a:t>
            </a:r>
            <a:endParaRPr lang="en-GB" dirty="0"/>
          </a:p>
        </p:txBody>
      </p:sp>
      <p:sp>
        <p:nvSpPr>
          <p:cNvPr id="4" name="AutoShape 4" descr="Image result for whos scruffy looking gif"/>
          <p:cNvSpPr>
            <a:spLocks noChangeAspect="1" noChangeArrowheads="1"/>
          </p:cNvSpPr>
          <p:nvPr/>
        </p:nvSpPr>
        <p:spPr bwMode="auto">
          <a:xfrm>
            <a:off x="155575" y="-784225"/>
            <a:ext cx="3848100" cy="16383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9788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71753" y="2276872"/>
            <a:ext cx="4056232" cy="4104456"/>
          </a:xfrm>
        </p:spPr>
        <p:txBody>
          <a:bodyPr/>
          <a:lstStyle/>
          <a:p>
            <a:r>
              <a:rPr lang="en-GB" dirty="0" smtClean="0"/>
              <a:t>Unsafe </a:t>
            </a:r>
            <a:r>
              <a:rPr lang="en-GB" dirty="0"/>
              <a:t>disposal:</a:t>
            </a:r>
            <a:br>
              <a:rPr lang="en-GB" dirty="0"/>
            </a:br>
            <a:r>
              <a:rPr lang="en-GB" dirty="0">
                <a:hlinkClick r:id="rId2"/>
              </a:rPr>
              <a:t>http://</a:t>
            </a:r>
            <a:r>
              <a:rPr lang="en-GB" dirty="0" smtClean="0">
                <a:hlinkClick r:id="rId2"/>
              </a:rPr>
              <a:t>www.news.com.au/technology/worlds-worst-dump-hellish-agbogbloshie-tip-where-poor-children-live-among-australias-ewaste-illegally-shipped-to-africa/news-story/067b66d57793b2b569f934f99939a4c2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Warning: Next image, bit nasty.</a:t>
            </a:r>
            <a:endParaRPr lang="en-GB" dirty="0"/>
          </a:p>
        </p:txBody>
      </p:sp>
      <p:pic>
        <p:nvPicPr>
          <p:cNvPr id="1026" name="Picture 2" descr="http://dailyguideafrica.com/wp-content/uploads/2016/11/agbogbloshie-632x406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4751" y="1979018"/>
            <a:ext cx="4147377" cy="2664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cdn.c.photoshelter.com/img-get/I0000lZzMOIXGfSU/s/860/860/Agbogbloshie20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4750" y="4034523"/>
            <a:ext cx="4126849" cy="2754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44007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Toxins affect the soil &amp; Grass</a:t>
            </a:r>
            <a:endParaRPr lang="en-GB" dirty="0"/>
          </a:p>
        </p:txBody>
      </p:sp>
      <p:pic>
        <p:nvPicPr>
          <p:cNvPr id="5" name="Picture 4" descr="http://www.aljazeera.com/mritems/images/2014/1/30/2014130104814522205_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9319" y="1944624"/>
            <a:ext cx="7152759" cy="47584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40927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Locals disposing of the waste. </a:t>
            </a:r>
            <a:endParaRPr lang="en-GB" dirty="0"/>
          </a:p>
        </p:txBody>
      </p:sp>
      <p:pic>
        <p:nvPicPr>
          <p:cNvPr id="3074" name="Picture 2" descr="https://rechargeenviro.files.wordpress.com/2013/10/640_agbogbloshie-ghan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476" y="1989610"/>
            <a:ext cx="5036588" cy="33524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assets.inhabitat.com/wp-content/blogs.dir/1/files/2013/12/Accra-Agbogbloshie-Ghana-eWasteland-Ewaste-documentary-electronics-dump-537x369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2427" y="3140968"/>
            <a:ext cx="5114925" cy="3514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0607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Safe disposal:</a:t>
            </a:r>
          </a:p>
          <a:p>
            <a:r>
              <a:rPr lang="en-GB" dirty="0">
                <a:hlinkClick r:id="rId2"/>
              </a:rPr>
              <a:t>https://www.youtube.com/watch?v=lq3o4p8tpZE</a:t>
            </a:r>
            <a:endParaRPr lang="en-GB" dirty="0"/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6484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B050"/>
                </a:solidFill>
              </a:rPr>
              <a:t>All will: Understand legislation for safe disposal of computers</a:t>
            </a:r>
          </a:p>
          <a:p>
            <a:r>
              <a:rPr lang="en-GB" dirty="0" smtClean="0">
                <a:solidFill>
                  <a:srgbClr val="EF7511"/>
                </a:solidFill>
              </a:rPr>
              <a:t>Most will: Understand why different ones are used in different contexts</a:t>
            </a:r>
          </a:p>
          <a:p>
            <a:pPr marL="45720" indent="0">
              <a:buNone/>
            </a:pPr>
            <a:endParaRPr lang="en-GB" dirty="0" smtClean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New learning goals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5562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Answer these questions in your book, use the internet to research</a:t>
            </a:r>
          </a:p>
          <a:p>
            <a:endParaRPr lang="en-GB" dirty="0"/>
          </a:p>
          <a:p>
            <a:r>
              <a:rPr lang="en-GB" dirty="0" smtClean="0"/>
              <a:t>1. What does the Waste </a:t>
            </a:r>
            <a:r>
              <a:rPr lang="en-GB" dirty="0" err="1" smtClean="0"/>
              <a:t>Electonic</a:t>
            </a:r>
            <a:r>
              <a:rPr lang="en-GB" dirty="0" smtClean="0"/>
              <a:t> and Electrical Equipment (</a:t>
            </a:r>
            <a:r>
              <a:rPr lang="en-GB" dirty="0" err="1" smtClean="0"/>
              <a:t>WEEE</a:t>
            </a:r>
            <a:r>
              <a:rPr lang="en-GB" dirty="0" smtClean="0"/>
              <a:t>) directive say is needed for safe disposal/dismantling. </a:t>
            </a:r>
          </a:p>
          <a:p>
            <a:r>
              <a:rPr lang="en-GB" dirty="0" smtClean="0"/>
              <a:t>2. What does the WAC (UK’s waste Acceptance Criteria) Deal with. </a:t>
            </a:r>
          </a:p>
          <a:p>
            <a:r>
              <a:rPr lang="en-GB" dirty="0" smtClean="0"/>
              <a:t>3. What does the Hazardous Waste (England and wales) Regulation of 2005 apply to (toxins/chemicals). </a:t>
            </a:r>
            <a:endParaRPr lang="en-GB" dirty="0" smtClean="0"/>
          </a:p>
          <a:p>
            <a:endParaRPr lang="en-GB" dirty="0"/>
          </a:p>
          <a:p>
            <a:r>
              <a:rPr lang="en-GB" dirty="0" smtClean="0"/>
              <a:t>4</a:t>
            </a:r>
            <a:r>
              <a:rPr lang="en-GB" dirty="0" smtClean="0"/>
              <a:t>. What does the freedom of information act (200) and the Data Protection act (1998) have to do with safe disposal? </a:t>
            </a:r>
            <a:endParaRPr lang="en-GB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Main task: Legislation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1541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Answer these questions in your book, use the internet to research</a:t>
            </a:r>
          </a:p>
          <a:p>
            <a:endParaRPr lang="en-GB" dirty="0"/>
          </a:p>
          <a:p>
            <a:r>
              <a:rPr lang="en-GB" dirty="0" smtClean="0"/>
              <a:t>1. What is the difference between overwriting and wiping (with an electromagnet)?</a:t>
            </a:r>
          </a:p>
          <a:p>
            <a:endParaRPr lang="en-GB" dirty="0"/>
          </a:p>
          <a:p>
            <a:r>
              <a:rPr lang="en-GB" dirty="0" smtClean="0"/>
              <a:t>2. How can data/hard ware be physically destroyed. </a:t>
            </a:r>
            <a:endParaRPr lang="en-GB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Main task: Data protection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6547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1. What is a whistle blower?</a:t>
            </a:r>
            <a:endParaRPr lang="en-GB" dirty="0"/>
          </a:p>
          <a:p>
            <a:r>
              <a:rPr lang="en-GB" dirty="0" smtClean="0"/>
              <a:t>2. An Organisation is concerned that if the server was to break down, they may lose their data. What operational issue would they need to consider?</a:t>
            </a:r>
            <a:endParaRPr lang="en-GB" dirty="0"/>
          </a:p>
          <a:p>
            <a:r>
              <a:rPr lang="en-GB" dirty="0" smtClean="0"/>
              <a:t>3. What does RFID stand for? </a:t>
            </a:r>
            <a:endParaRPr lang="en-GB" dirty="0"/>
          </a:p>
          <a:p>
            <a:r>
              <a:rPr lang="en-GB" dirty="0" smtClean="0"/>
              <a:t>4. Give two examples of how permission could be used as a digital security method on a network.</a:t>
            </a:r>
            <a:endParaRPr lang="en-GB" dirty="0"/>
          </a:p>
          <a:p>
            <a:r>
              <a:rPr lang="en-GB" dirty="0" smtClean="0"/>
              <a:t>5. Identify two ways in which data can be securely removed from a hard-disc. 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Partner discuss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73007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esson Template">
  <a:themeElements>
    <a:clrScheme name="Custom 2">
      <a:dk1>
        <a:sysClr val="windowText" lastClr="000000"/>
      </a:dk1>
      <a:lt1>
        <a:sysClr val="window" lastClr="FFFFFF"/>
      </a:lt1>
      <a:dk2>
        <a:srgbClr val="464646"/>
      </a:dk2>
      <a:lt2>
        <a:srgbClr val="FCFDBF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Lesson Template</Template>
  <TotalTime>594</TotalTime>
  <Words>300</Words>
  <Application>Microsoft Office PowerPoint</Application>
  <PresentationFormat>On-screen Show (4:3)</PresentationFormat>
  <Paragraphs>39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Franklin Gothic Medium</vt:lpstr>
      <vt:lpstr>Wingdings</vt:lpstr>
      <vt:lpstr>Wingdings 2</vt:lpstr>
      <vt:lpstr>Lesson Template</vt:lpstr>
      <vt:lpstr>starter</vt:lpstr>
      <vt:lpstr>Warning: Next image, bit nasty.</vt:lpstr>
      <vt:lpstr>Toxins affect the soil &amp; Grass</vt:lpstr>
      <vt:lpstr>Locals disposing of the waste. </vt:lpstr>
      <vt:lpstr>PowerPoint Presentation</vt:lpstr>
      <vt:lpstr>New learning goals</vt:lpstr>
      <vt:lpstr>Main task: Legislation</vt:lpstr>
      <vt:lpstr>Main task: Data protection</vt:lpstr>
      <vt:lpstr>Partner discuss</vt:lpstr>
    </vt:vector>
  </TitlesOfParts>
  <Company>Matravers School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title</dc:title>
  <dc:creator>Luke Grayson</dc:creator>
  <cp:lastModifiedBy>Luke Grayson</cp:lastModifiedBy>
  <cp:revision>77</cp:revision>
  <dcterms:created xsi:type="dcterms:W3CDTF">2013-07-18T11:00:46Z</dcterms:created>
  <dcterms:modified xsi:type="dcterms:W3CDTF">2017-04-06T13:00:03Z</dcterms:modified>
</cp:coreProperties>
</file>