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7" r:id="rId2"/>
    <p:sldId id="269" r:id="rId3"/>
    <p:sldId id="259" r:id="rId4"/>
    <p:sldId id="266" r:id="rId5"/>
    <p:sldId id="268" r:id="rId6"/>
    <p:sldId id="27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5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238" autoAdjust="0"/>
  </p:normalViewPr>
  <p:slideViewPr>
    <p:cSldViewPr>
      <p:cViewPr varScale="1">
        <p:scale>
          <a:sx n="79" d="100"/>
          <a:sy n="79" d="100"/>
        </p:scale>
        <p:origin x="108" y="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6CE43-A41D-477B-AB6B-6BF12F1B4072}" type="datetimeFigureOut">
              <a:rPr lang="en-GB" smtClean="0"/>
              <a:t>10/03/2017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3AD021-05DF-4AFE-8D95-0FDC895A3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27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10mins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AD021-05DF-4AFE-8D95-0FDC895A3DF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532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1mins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AD021-05DF-4AFE-8D95-0FDC895A3DF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160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ideo" Target="file:///D:\Teaching%25252525252525252525252520Resources\Personal%25252525252525252525252520Teaching%25252525252525252525252520Resources\Admin\Primary%25252525252525252525252520School%25252525252525252525252520Meetings\7th%25252525252525252525252520Nov%252525252525252525252525202012\eggtimer-countdown.swf" TargetMode="Externa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195713"/>
            <a:ext cx="1981200" cy="55129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196751"/>
            <a:ext cx="6705600" cy="55103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4617A1E-C3C1-4D2A-A1A0-CBA3B86E2BA9}" type="datetimeFigureOut">
              <a:rPr lang="en-GB" smtClean="0"/>
              <a:t>10/03/2017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EE7B37-9527-4DE6-9C07-270241EAAF1B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  <a:prstGeom prst="rect">
            <a:avLst/>
          </a:prstGeo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52400" y="1196751"/>
            <a:ext cx="8839200" cy="7200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9798" y="2060848"/>
            <a:ext cx="8831802" cy="46085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371752" y="2276872"/>
            <a:ext cx="8407893" cy="41044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6"/>
          <p:cNvSpPr>
            <a:spLocks noGrp="1"/>
          </p:cNvSpPr>
          <p:nvPr>
            <p:ph type="title"/>
          </p:nvPr>
        </p:nvSpPr>
        <p:spPr>
          <a:xfrm>
            <a:off x="159798" y="1196752"/>
            <a:ext cx="8831802" cy="72008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9798" y="2204864"/>
            <a:ext cx="8831802" cy="446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9797" y="1124744"/>
            <a:ext cx="8814047" cy="9361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196752"/>
            <a:ext cx="4173860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2276872"/>
            <a:ext cx="4176464" cy="439248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103439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6872"/>
            <a:ext cx="4041775" cy="439248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mer with ta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52400" y="1196751"/>
            <a:ext cx="8839200" cy="7200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9798" y="2060848"/>
            <a:ext cx="8831802" cy="46085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251520" y="2132856"/>
            <a:ext cx="2376264" cy="4464496"/>
          </a:xfrm>
          <a:prstGeom prst="rect">
            <a:avLst/>
          </a:prstGeom>
        </p:spPr>
        <p:txBody>
          <a:bodyPr/>
          <a:lstStyle>
            <a:lvl1pPr marL="45720" indent="0">
              <a:buFont typeface="Arial" pitchFamily="34" charset="0"/>
              <a:buNone/>
              <a:defRPr/>
            </a:lvl1pPr>
            <a:lvl2pPr marL="365760" indent="0">
              <a:buFont typeface="Arial" pitchFamily="34" charset="0"/>
              <a:buNone/>
              <a:defRPr/>
            </a:lvl2pPr>
            <a:lvl3pPr marL="640080" indent="0">
              <a:buFont typeface="Arial" pitchFamily="34" charset="0"/>
              <a:buNone/>
              <a:defRPr/>
            </a:lvl3pPr>
            <a:lvl4pPr marL="914400" indent="0">
              <a:buNone/>
              <a:defRPr/>
            </a:lvl4pPr>
            <a:lvl5pPr marL="109728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6"/>
          <p:cNvSpPr>
            <a:spLocks noGrp="1"/>
          </p:cNvSpPr>
          <p:nvPr>
            <p:ph type="title"/>
          </p:nvPr>
        </p:nvSpPr>
        <p:spPr>
          <a:xfrm>
            <a:off x="159798" y="1196752"/>
            <a:ext cx="8831802" cy="72008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eggtimer-countdown.swf"/>
          <p:cNvPicPr>
            <a:picLocks noRot="1" noChangeAspect="1"/>
          </p:cNvPicPr>
          <p:nvPr userDrawn="1"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19807" y="2060848"/>
            <a:ext cx="6144681" cy="4608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878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31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  <p:bldLst>
      <p:bldP spid="16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with editab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52400" y="1196751"/>
            <a:ext cx="8839200" cy="7200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9798" y="2060848"/>
            <a:ext cx="8831802" cy="46085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6"/>
          <p:cNvSpPr>
            <a:spLocks noGrp="1"/>
          </p:cNvSpPr>
          <p:nvPr>
            <p:ph type="title"/>
          </p:nvPr>
        </p:nvSpPr>
        <p:spPr>
          <a:xfrm>
            <a:off x="159798" y="1196752"/>
            <a:ext cx="8831802" cy="72008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3077" name="TextBox1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76475"/>
            <a:ext cx="8424863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91240B29-F687-4f45-9708-019B960494DF}">
              <a14:hiddenLine xmlns="" xmlns:a14="http://schemas.microsoft.com/office/drawing/2010/main" w="12700" cap="sq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0107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with edtiab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9798" y="2204864"/>
            <a:ext cx="8831802" cy="446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9797" y="1124744"/>
            <a:ext cx="8814047" cy="9361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196752"/>
            <a:ext cx="4173860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103439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2055" name="TextBox1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76475"/>
            <a:ext cx="4176713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91240B29-F687-4f45-9708-019B960494DF}">
              <a14:hiddenLine xmlns="" xmlns:a14="http://schemas.microsoft.com/office/drawing/2010/main" w="12700" cap="sq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TextBox2"/>
          <p:cNvPicPr preferRelativeResize="0">
            <a:picLocks noChangeArrowheads="1" noChangeShapeType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276475"/>
            <a:ext cx="4176713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91240B29-F687-4f45-9708-019B960494DF}">
              <a14:hiddenLine xmlns="" xmlns:a14="http://schemas.microsoft.com/office/drawing/2010/main" w="12700" cap="sq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6628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10400" y="116631"/>
            <a:ext cx="1981200" cy="9157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400" u="sng" dirty="0" smtClean="0"/>
              <a:t>Key Jargon: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050" dirty="0" smtClean="0"/>
              <a:t>Communication Skills, Engaging the Audience, Reports, Letters, e-mails and social network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179512" y="116631"/>
            <a:ext cx="6705600" cy="9073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u="sng" dirty="0" smtClean="0"/>
              <a:t>Learning</a:t>
            </a:r>
            <a:r>
              <a:rPr lang="en-US" sz="1400" u="sng" baseline="0" dirty="0" smtClean="0"/>
              <a:t> Goals:</a:t>
            </a:r>
          </a:p>
          <a:p>
            <a:r>
              <a:rPr lang="en-GB" sz="1400" dirty="0" smtClean="0">
                <a:solidFill>
                  <a:srgbClr val="00B050"/>
                </a:solidFill>
              </a:rPr>
              <a:t>All will: Understand a range of ethical issues</a:t>
            </a:r>
          </a:p>
          <a:p>
            <a:r>
              <a:rPr lang="en-GB" sz="1400" dirty="0" smtClean="0">
                <a:solidFill>
                  <a:srgbClr val="EF7511"/>
                </a:solidFill>
              </a:rPr>
              <a:t>Most will: Research one or two in detail with examples and share with the class</a:t>
            </a:r>
            <a:endParaRPr lang="en-GB" sz="1400" dirty="0" smtClean="0">
              <a:solidFill>
                <a:srgbClr val="EF751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7" r:id="rId4"/>
    <p:sldLayoutId id="2147483679" r:id="rId5"/>
    <p:sldLayoutId id="2147483678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lSAiI3xMh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6177" y="2199084"/>
            <a:ext cx="7656631" cy="4104456"/>
          </a:xfrm>
        </p:spPr>
        <p:txBody>
          <a:bodyPr/>
          <a:lstStyle/>
          <a:p>
            <a:r>
              <a:rPr lang="en-GB" sz="2400" dirty="0" smtClean="0"/>
              <a:t>Create a new .</a:t>
            </a:r>
            <a:r>
              <a:rPr lang="en-GB" sz="2400" dirty="0" err="1" smtClean="0"/>
              <a:t>ppt</a:t>
            </a:r>
            <a:r>
              <a:rPr lang="en-GB" sz="2400" dirty="0" smtClean="0"/>
              <a:t> &amp; save as ‘5.1 Ethical Issues’</a:t>
            </a:r>
          </a:p>
          <a:p>
            <a:r>
              <a:rPr lang="en-GB" sz="2400" dirty="0" smtClean="0"/>
              <a:t>Add 5 slides and a picture for each, guess the titles by these pictures.</a:t>
            </a:r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</a:t>
            </a:r>
            <a:endParaRPr lang="en-GB" dirty="0"/>
          </a:p>
        </p:txBody>
      </p:sp>
      <p:sp>
        <p:nvSpPr>
          <p:cNvPr id="4" name="AutoShape 4" descr="Image result for whos scruffy looking gif"/>
          <p:cNvSpPr>
            <a:spLocks noChangeAspect="1" noChangeArrowheads="1"/>
          </p:cNvSpPr>
          <p:nvPr/>
        </p:nvSpPr>
        <p:spPr bwMode="auto">
          <a:xfrm>
            <a:off x="155575" y="-784225"/>
            <a:ext cx="3848100" cy="16383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" name="Picture 2" descr="http://files.campus.edublogs.org/blog.nus.edu.sg/dist/6/2163/files/2012/02/whistle-blowing-1bdwnf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32" y="3446737"/>
            <a:ext cx="1488303" cy="1609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saracenssolicitors.co.uk/wp-content/uploads/2012/09/Solicitors-Discrimination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64"/>
          <a:stretch/>
        </p:blipFill>
        <p:spPr bwMode="auto">
          <a:xfrm>
            <a:off x="110032" y="4971348"/>
            <a:ext cx="2280147" cy="1860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www.uwlax.edu/uploadedImages/Initiatives/It_Makes_Cents/identity-theft-fraud(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733" y="4891678"/>
            <a:ext cx="28575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ww.logisticsbureau.com/blog/wp-content/uploads/industry-codes-of-practice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662" y="4867114"/>
            <a:ext cx="1431783" cy="2104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media.cmsvoc.co.uk/_uploads/883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662" y="3376541"/>
            <a:ext cx="2887200" cy="1414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978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/>
              <a:t>Whistle blowing</a:t>
            </a:r>
            <a:endParaRPr lang="en-GB" sz="3200" dirty="0"/>
          </a:p>
          <a:p>
            <a:r>
              <a:rPr lang="en-GB" sz="3200" dirty="0" smtClean="0"/>
              <a:t>Disability/gender/sexuality discrimination</a:t>
            </a:r>
            <a:endParaRPr lang="en-GB" sz="3200" dirty="0"/>
          </a:p>
          <a:p>
            <a:r>
              <a:rPr lang="en-GB" sz="3200" dirty="0" smtClean="0"/>
              <a:t>Use of information</a:t>
            </a:r>
            <a:endParaRPr lang="en-GB" sz="3200" dirty="0"/>
          </a:p>
          <a:p>
            <a:r>
              <a:rPr lang="en-GB" sz="3200" dirty="0" smtClean="0"/>
              <a:t>Codes of Practice</a:t>
            </a:r>
            <a:endParaRPr lang="en-GB" sz="3200" dirty="0"/>
          </a:p>
          <a:p>
            <a:r>
              <a:rPr lang="en-GB" sz="3200" dirty="0" smtClean="0"/>
              <a:t>Staying safe online</a:t>
            </a:r>
          </a:p>
          <a:p>
            <a:endParaRPr lang="en-GB" sz="3200" dirty="0"/>
          </a:p>
          <a:p>
            <a:r>
              <a:rPr lang="en-GB" sz="2400" dirty="0" smtClean="0"/>
              <a:t>Add title and a suitable image for each slide.</a:t>
            </a:r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Titles are: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3495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All will: Understand </a:t>
            </a:r>
            <a:r>
              <a:rPr lang="en-GB" dirty="0" smtClean="0">
                <a:solidFill>
                  <a:srgbClr val="00B050"/>
                </a:solidFill>
              </a:rPr>
              <a:t>a range of ethical issues</a:t>
            </a:r>
            <a:endParaRPr lang="en-GB" dirty="0" smtClean="0">
              <a:solidFill>
                <a:srgbClr val="00B050"/>
              </a:solidFill>
            </a:endParaRPr>
          </a:p>
          <a:p>
            <a:r>
              <a:rPr lang="en-GB" dirty="0" smtClean="0">
                <a:solidFill>
                  <a:srgbClr val="EF7511"/>
                </a:solidFill>
              </a:rPr>
              <a:t>Most will: </a:t>
            </a:r>
            <a:r>
              <a:rPr lang="en-GB" dirty="0" smtClean="0">
                <a:solidFill>
                  <a:srgbClr val="EF7511"/>
                </a:solidFill>
              </a:rPr>
              <a:t>Research one or two in detail with examples and share with the class</a:t>
            </a:r>
          </a:p>
          <a:p>
            <a:endParaRPr lang="en-GB" dirty="0">
              <a:solidFill>
                <a:srgbClr val="EF7511"/>
              </a:solidFill>
            </a:endParaRPr>
          </a:p>
          <a:p>
            <a:endParaRPr lang="en-GB" dirty="0" smtClean="0">
              <a:solidFill>
                <a:srgbClr val="EF7511"/>
              </a:solidFill>
            </a:endParaRPr>
          </a:p>
          <a:p>
            <a:r>
              <a:rPr lang="en-GB" dirty="0" smtClean="0">
                <a:solidFill>
                  <a:srgbClr val="EF7511"/>
                </a:solidFill>
              </a:rPr>
              <a:t>Can you think of a famous </a:t>
            </a:r>
            <a:r>
              <a:rPr lang="en-GB" dirty="0" err="1" smtClean="0">
                <a:solidFill>
                  <a:srgbClr val="EF7511"/>
                </a:solidFill>
              </a:rPr>
              <a:t>whistleblower</a:t>
            </a:r>
            <a:r>
              <a:rPr lang="en-GB" dirty="0" smtClean="0">
                <a:solidFill>
                  <a:srgbClr val="EF7511"/>
                </a:solidFill>
              </a:rPr>
              <a:t>?</a:t>
            </a:r>
          </a:p>
          <a:p>
            <a:endParaRPr lang="en-GB" dirty="0">
              <a:solidFill>
                <a:srgbClr val="EF7511"/>
              </a:solidFill>
            </a:endParaRPr>
          </a:p>
          <a:p>
            <a:r>
              <a:rPr lang="en-GB" dirty="0">
                <a:solidFill>
                  <a:srgbClr val="EF7511"/>
                </a:solidFill>
                <a:hlinkClick r:id="rId3"/>
              </a:rPr>
              <a:t>https://www.youtube.com/watch?v=QlSAiI3xMh4</a:t>
            </a:r>
            <a:endParaRPr lang="en-GB" dirty="0" smtClean="0">
              <a:solidFill>
                <a:srgbClr val="EF7511"/>
              </a:solidFill>
            </a:endParaRPr>
          </a:p>
          <a:p>
            <a:endParaRPr lang="en-GB" dirty="0">
              <a:solidFill>
                <a:srgbClr val="EF7511"/>
              </a:solidFill>
            </a:endParaRPr>
          </a:p>
          <a:p>
            <a:endParaRPr lang="en-GB" dirty="0" smtClean="0">
              <a:solidFill>
                <a:srgbClr val="EF7511"/>
              </a:solidFill>
            </a:endParaRPr>
          </a:p>
          <a:p>
            <a:pPr marL="4572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learning goals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56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Research your </a:t>
            </a:r>
            <a:r>
              <a:rPr lang="en-GB" dirty="0" smtClean="0"/>
              <a:t>given </a:t>
            </a:r>
            <a:r>
              <a:rPr lang="en-GB" dirty="0" smtClean="0"/>
              <a:t>ethical issue &amp; find out:</a:t>
            </a:r>
          </a:p>
          <a:p>
            <a:endParaRPr lang="en-GB" dirty="0"/>
          </a:p>
          <a:p>
            <a:r>
              <a:rPr lang="en-GB" dirty="0" smtClean="0"/>
              <a:t>1. Define the term. </a:t>
            </a:r>
          </a:p>
          <a:p>
            <a:r>
              <a:rPr lang="en-GB" dirty="0" smtClean="0"/>
              <a:t>2. Give an example of when it has happened. </a:t>
            </a:r>
          </a:p>
          <a:p>
            <a:r>
              <a:rPr lang="en-GB" dirty="0" smtClean="0"/>
              <a:t>3. Find out which law protects people from the ethical issue.</a:t>
            </a:r>
          </a:p>
          <a:p>
            <a:endParaRPr lang="en-GB" dirty="0"/>
          </a:p>
          <a:p>
            <a:r>
              <a:rPr lang="en-GB" dirty="0" smtClean="0"/>
              <a:t>When complete, move on to another of the ethical issue slides.</a:t>
            </a:r>
          </a:p>
          <a:p>
            <a:endParaRPr lang="en-GB" dirty="0"/>
          </a:p>
          <a:p>
            <a:r>
              <a:rPr lang="en-GB" dirty="0" smtClean="0"/>
              <a:t>Be prepared to share at least one with the class and take down notes from then on that section. </a:t>
            </a:r>
            <a:endParaRPr lang="en-GB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task:</a:t>
            </a:r>
            <a:endParaRPr lang="en-US" dirty="0"/>
          </a:p>
        </p:txBody>
      </p:sp>
      <p:pic>
        <p:nvPicPr>
          <p:cNvPr id="4" name="Picture 2" descr="http://files.campus.edublogs.org/blog.nus.edu.sg/dist/6/2163/files/2012/02/whistle-blowing-1bdwnf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3297" y="1930536"/>
            <a:ext cx="1488303" cy="1609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154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Share what you researched on each:</a:t>
            </a:r>
          </a:p>
          <a:p>
            <a:endParaRPr lang="en-GB" dirty="0"/>
          </a:p>
          <a:p>
            <a:r>
              <a:rPr lang="en-GB" dirty="0" smtClean="0">
                <a:solidFill>
                  <a:srgbClr val="FF0000"/>
                </a:solidFill>
              </a:rPr>
              <a:t>Define, Example, Law protecting it.</a:t>
            </a:r>
          </a:p>
          <a:p>
            <a:endParaRPr lang="en-GB" dirty="0"/>
          </a:p>
          <a:p>
            <a:r>
              <a:rPr lang="en-GB" dirty="0"/>
              <a:t>Whistle blowing</a:t>
            </a:r>
          </a:p>
          <a:p>
            <a:r>
              <a:rPr lang="en-GB" dirty="0"/>
              <a:t>Disability/gender/sexuality discrimination</a:t>
            </a:r>
          </a:p>
          <a:p>
            <a:r>
              <a:rPr lang="en-GB" dirty="0"/>
              <a:t>Use of information</a:t>
            </a:r>
          </a:p>
          <a:p>
            <a:r>
              <a:rPr lang="en-GB" dirty="0"/>
              <a:t>Codes of Practice</a:t>
            </a:r>
          </a:p>
          <a:p>
            <a:r>
              <a:rPr lang="en-GB" dirty="0"/>
              <a:t>Staying safe </a:t>
            </a:r>
            <a:r>
              <a:rPr lang="en-GB" dirty="0" smtClean="0"/>
              <a:t>online</a:t>
            </a:r>
          </a:p>
          <a:p>
            <a:endParaRPr lang="en-GB" dirty="0"/>
          </a:p>
          <a:p>
            <a:r>
              <a:rPr lang="en-GB" dirty="0" smtClean="0">
                <a:solidFill>
                  <a:srgbClr val="FF0000"/>
                </a:solidFill>
              </a:rPr>
              <a:t>Take down notes on these when shared with class.</a:t>
            </a:r>
            <a:endParaRPr lang="en-GB" dirty="0">
              <a:solidFill>
                <a:srgbClr val="FF0000"/>
              </a:solidFill>
            </a:endParaRP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Sharing is caring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2287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Which of the examples do you think is most serious and why?</a:t>
            </a:r>
          </a:p>
          <a:p>
            <a:endParaRPr lang="en-GB" dirty="0"/>
          </a:p>
          <a:p>
            <a:r>
              <a:rPr lang="en-GB" dirty="0" smtClean="0"/>
              <a:t>Whistleblowing – Ed Snowden now  a fugitive</a:t>
            </a:r>
          </a:p>
          <a:p>
            <a:r>
              <a:rPr lang="en-GB" dirty="0" smtClean="0"/>
              <a:t>Discrimination – Not wearing heals in work? Sent home</a:t>
            </a:r>
          </a:p>
          <a:p>
            <a:r>
              <a:rPr lang="en-GB" dirty="0" smtClean="0"/>
              <a:t>Use of information – Fraud</a:t>
            </a:r>
          </a:p>
          <a:p>
            <a:r>
              <a:rPr lang="en-GB" dirty="0" smtClean="0"/>
              <a:t>Codes of practice – Not treating information as confidential.</a:t>
            </a:r>
          </a:p>
          <a:p>
            <a:r>
              <a:rPr lang="en-GB" dirty="0" smtClean="0"/>
              <a:t>Staying safe online – effect of hackers and blackmailers.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Ethical issues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7851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sson Template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FCFDBF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Lesson Template</Template>
  <TotalTime>497</TotalTime>
  <Words>272</Words>
  <Application>Microsoft Office PowerPoint</Application>
  <PresentationFormat>On-screen Show (4:3)</PresentationFormat>
  <Paragraphs>55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Franklin Gothic Medium</vt:lpstr>
      <vt:lpstr>Wingdings</vt:lpstr>
      <vt:lpstr>Wingdings 2</vt:lpstr>
      <vt:lpstr>Lesson Template</vt:lpstr>
      <vt:lpstr>starter</vt:lpstr>
      <vt:lpstr>Titles are: </vt:lpstr>
      <vt:lpstr>New learning goals</vt:lpstr>
      <vt:lpstr>Main task:</vt:lpstr>
      <vt:lpstr>Sharing is caring</vt:lpstr>
      <vt:lpstr>Ethical issues</vt:lpstr>
    </vt:vector>
  </TitlesOfParts>
  <Company>Matravers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title</dc:title>
  <dc:creator>Luke Grayson</dc:creator>
  <cp:lastModifiedBy>Luke Grayson</cp:lastModifiedBy>
  <cp:revision>58</cp:revision>
  <dcterms:created xsi:type="dcterms:W3CDTF">2013-07-18T11:00:46Z</dcterms:created>
  <dcterms:modified xsi:type="dcterms:W3CDTF">2017-03-10T07:57:34Z</dcterms:modified>
</cp:coreProperties>
</file>