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45"/>
  </p:notesMasterIdLst>
  <p:handoutMasterIdLst>
    <p:handoutMasterId r:id="rId46"/>
  </p:handoutMasterIdLst>
  <p:sldIdLst>
    <p:sldId id="257" r:id="rId2"/>
    <p:sldId id="305" r:id="rId3"/>
    <p:sldId id="264" r:id="rId4"/>
    <p:sldId id="325" r:id="rId5"/>
    <p:sldId id="302" r:id="rId6"/>
    <p:sldId id="281" r:id="rId7"/>
    <p:sldId id="303" r:id="rId8"/>
    <p:sldId id="304" r:id="rId9"/>
    <p:sldId id="322" r:id="rId10"/>
    <p:sldId id="323" r:id="rId11"/>
    <p:sldId id="286" r:id="rId12"/>
    <p:sldId id="284" r:id="rId13"/>
    <p:sldId id="297" r:id="rId14"/>
    <p:sldId id="324" r:id="rId15"/>
    <p:sldId id="271" r:id="rId16"/>
    <p:sldId id="267" r:id="rId17"/>
    <p:sldId id="268" r:id="rId18"/>
    <p:sldId id="269" r:id="rId19"/>
    <p:sldId id="301" r:id="rId20"/>
    <p:sldId id="306" r:id="rId21"/>
    <p:sldId id="259" r:id="rId22"/>
    <p:sldId id="261" r:id="rId23"/>
    <p:sldId id="273" r:id="rId24"/>
    <p:sldId id="274" r:id="rId25"/>
    <p:sldId id="317" r:id="rId26"/>
    <p:sldId id="313" r:id="rId27"/>
    <p:sldId id="315" r:id="rId28"/>
    <p:sldId id="318" r:id="rId29"/>
    <p:sldId id="320" r:id="rId30"/>
    <p:sldId id="314" r:id="rId31"/>
    <p:sldId id="279" r:id="rId32"/>
    <p:sldId id="319" r:id="rId33"/>
    <p:sldId id="321" r:id="rId34"/>
    <p:sldId id="278" r:id="rId35"/>
    <p:sldId id="316" r:id="rId36"/>
    <p:sldId id="280" r:id="rId37"/>
    <p:sldId id="311" r:id="rId38"/>
    <p:sldId id="300" r:id="rId39"/>
    <p:sldId id="309" r:id="rId40"/>
    <p:sldId id="308" r:id="rId41"/>
    <p:sldId id="298" r:id="rId42"/>
    <p:sldId id="299" r:id="rId43"/>
    <p:sldId id="312" r:id="rId44"/>
  </p:sldIdLst>
  <p:sldSz cx="9144000" cy="6858000" type="screen4x3"/>
  <p:notesSz cx="6799263" cy="9929813"/>
  <p:custDataLst>
    <p:tags r:id="rId4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C6D9F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05" autoAdjust="0"/>
  </p:normalViewPr>
  <p:slideViewPr>
    <p:cSldViewPr snapToGrid="0">
      <p:cViewPr>
        <p:scale>
          <a:sx n="100" d="100"/>
          <a:sy n="100" d="100"/>
        </p:scale>
        <p:origin x="-288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-1742" y="-96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A6777-784A-41AB-A793-985EA15A909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6415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24260-7D8D-4C31-985F-E8E53E04827F}" type="datetimeFigureOut">
              <a:rPr lang="en-GB" smtClean="0"/>
              <a:t>21/04/2016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118AB-3924-43A1-971F-F95D99BA9DF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6437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118AB-3924-43A1-971F-F95D99BA9DF2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0274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118AB-3924-43A1-971F-F95D99BA9DF2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88854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118AB-3924-43A1-971F-F95D99BA9DF2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4783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118AB-3924-43A1-971F-F95D99BA9DF2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97792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118AB-3924-43A1-971F-F95D99BA9DF2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97792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118AB-3924-43A1-971F-F95D99BA9DF2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75953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118AB-3924-43A1-971F-F95D99BA9DF2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80424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118AB-3924-43A1-971F-F95D99BA9DF2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2756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118AB-3924-43A1-971F-F95D99BA9DF2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49456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118AB-3924-43A1-971F-F95D99BA9DF2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42627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118AB-3924-43A1-971F-F95D99BA9DF2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2599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AB98F-74B9-4DD7-9CDF-8066F8035462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6487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118AB-3924-43A1-971F-F95D99BA9DF2}" type="slidenum">
              <a:rPr lang="en-GB" smtClean="0"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23310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118AB-3924-43A1-971F-F95D99BA9DF2}" type="slidenum">
              <a:rPr lang="en-GB" smtClean="0"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58542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118AB-3924-43A1-971F-F95D99BA9DF2}" type="slidenum">
              <a:rPr lang="en-GB" smtClean="0"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58542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118AB-3924-43A1-971F-F95D99BA9DF2}" type="slidenum">
              <a:rPr lang="en-GB" smtClean="0"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25993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118AB-3924-43A1-971F-F95D99BA9DF2}" type="slidenum">
              <a:rPr lang="en-GB" smtClean="0"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23310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118AB-3924-43A1-971F-F95D99BA9DF2}" type="slidenum">
              <a:rPr lang="en-GB" smtClean="0"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58542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118AB-3924-43A1-971F-F95D99BA9DF2}" type="slidenum">
              <a:rPr lang="en-GB" smtClean="0"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58542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118AB-3924-43A1-971F-F95D99BA9DF2}" type="slidenum">
              <a:rPr lang="en-GB" smtClean="0"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25993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118AB-3924-43A1-971F-F95D99BA9DF2}" type="slidenum">
              <a:rPr lang="en-GB" smtClean="0"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23310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118AB-3924-43A1-971F-F95D99BA9DF2}" type="slidenum">
              <a:rPr lang="en-GB" smtClean="0"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5854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118AB-3924-43A1-971F-F95D99BA9DF2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03667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118AB-3924-43A1-971F-F95D99BA9DF2}" type="slidenum">
              <a:rPr lang="en-GB" smtClean="0"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58542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118AB-3924-43A1-971F-F95D99BA9DF2}" type="slidenum">
              <a:rPr lang="en-GB" smtClean="0"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55502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118AB-3924-43A1-971F-F95D99BA9DF2}" type="slidenum">
              <a:rPr lang="en-GB" smtClean="0"/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43706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118AB-3924-43A1-971F-F95D99BA9DF2}" type="slidenum">
              <a:rPr lang="en-GB" smtClean="0"/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90337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118AB-3924-43A1-971F-F95D99BA9DF2}" type="slidenum">
              <a:rPr lang="en-GB" smtClean="0"/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43706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118AB-3924-43A1-971F-F95D99BA9DF2}" type="slidenum">
              <a:rPr lang="en-GB" smtClean="0"/>
              <a:t>42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9033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118AB-3924-43A1-971F-F95D99BA9DF2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7936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Please refer </a:t>
            </a:r>
            <a:r>
              <a:rPr lang="en-GB" baseline="0" dirty="0" smtClean="0"/>
              <a:t>the Centre Handbook for more information about feedback and resubmission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118AB-3924-43A1-971F-F95D99BA9DF2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0891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118AB-3924-43A1-971F-F95D99BA9DF2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261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118AB-3924-43A1-971F-F95D99BA9DF2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8143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118AB-3924-43A1-971F-F95D99BA9DF2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9787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118AB-3924-43A1-971F-F95D99BA9DF2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3707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134476" cy="683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2130425"/>
            <a:ext cx="7054552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1720" y="386104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286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2130425"/>
            <a:ext cx="7054552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1720" y="386104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911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8"/>
            <a:ext cx="9144000" cy="683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253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8"/>
            <a:ext cx="9144000" cy="683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8313" y="1773238"/>
            <a:ext cx="8280400" cy="3816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676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59875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362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59875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8313" y="1773238"/>
            <a:ext cx="8280400" cy="3816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041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59875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991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F350E0B-4DDC-40FA-B112-ECD7580B1CD5}" type="datetimeFigureOut">
              <a:rPr lang="en-US" smtClean="0"/>
              <a:t>4/21/2016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CFD6C3D-3C39-4E71-AD40-C7C2E335E6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148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698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" Target="slide5.xm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hyperlink" Target="http://www.google.co.uk/url?url=http://www.deskillscenter.org/pearson-vue/&amp;rct=j&amp;frm=1&amp;q=&amp;esrc=s&amp;sa=U&amp;ved=0ahUKEwiwpeuWtdbLAhVFDxoKHdbeDuYQwW4IGjAC&amp;usg=AFQjCNFpXxyLdZGCySq8db7o4toTMGi2wg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slide" Target="slide5.xml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slide" Target="slide5.xm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slide" Target="slide5.xml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slide" Target="slide5.xml"/><Relationship Id="rId5" Type="http://schemas.openxmlformats.org/officeDocument/2006/relationships/slide" Target="slide15.xml"/><Relationship Id="rId4" Type="http://schemas.openxmlformats.org/officeDocument/2006/relationships/slide" Target="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slide" Target="slide5.xml"/><Relationship Id="rId5" Type="http://schemas.openxmlformats.org/officeDocument/2006/relationships/slide" Target="slide18.xml"/><Relationship Id="rId4" Type="http://schemas.openxmlformats.org/officeDocument/2006/relationships/slide" Target="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slide" Target="slide5.xml"/><Relationship Id="rId4" Type="http://schemas.openxmlformats.org/officeDocument/2006/relationships/slide" Target="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slide" Target="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slide" Target="slide22.xml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slide" Target="slid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7" Type="http://schemas.openxmlformats.org/officeDocument/2006/relationships/slide" Target="slide2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slide" Target="slide24.xml"/><Relationship Id="rId5" Type="http://schemas.openxmlformats.org/officeDocument/2006/relationships/slide" Target="slide23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slide" Target="slide3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slide" Target="slide3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slide" Target="slide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slide" Target="slide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slide" Target="slide3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slide" Target="slide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slide" Target="slide3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slide" Target="slide3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5" Type="http://schemas.openxmlformats.org/officeDocument/2006/relationships/slide" Target="slide42.xml"/><Relationship Id="rId4" Type="http://schemas.openxmlformats.org/officeDocument/2006/relationships/slide" Target="slide4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slide" Target="slide4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slide" Target="slide4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8.gif"/><Relationship Id="rId7" Type="http://schemas.openxmlformats.org/officeDocument/2006/relationships/slide" Target="slide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slide" Target="slide6.xml"/><Relationship Id="rId5" Type="http://schemas.openxmlformats.org/officeDocument/2006/relationships/slide" Target="slide11.xml"/><Relationship Id="rId4" Type="http://schemas.openxmlformats.org/officeDocument/2006/relationships/image" Target="../media/image9.png"/><Relationship Id="rId9" Type="http://schemas.openxmlformats.org/officeDocument/2006/relationships/slide" Target="slide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935060"/>
            <a:ext cx="9144000" cy="1035933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tx2"/>
                </a:solidFill>
              </a:rPr>
              <a:t>First Teaching September 2016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25750" t="18963" r="26157" b="7461"/>
          <a:stretch/>
        </p:blipFill>
        <p:spPr bwMode="auto">
          <a:xfrm>
            <a:off x="2711669" y="725214"/>
            <a:ext cx="4666593" cy="52341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9091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About MAPS</a:t>
            </a:r>
            <a:r>
              <a:rPr lang="en-GB" sz="3600" dirty="0"/>
              <a:t/>
            </a:r>
            <a:br>
              <a:rPr lang="en-GB" sz="3600" dirty="0"/>
            </a:br>
            <a:endParaRPr lang="en-GB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1038225"/>
            <a:ext cx="8280400" cy="4551363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r>
              <a:rPr lang="en-US" sz="2800" dirty="0">
                <a:solidFill>
                  <a:schemeClr val="tx2"/>
                </a:solidFill>
              </a:rPr>
              <a:t>If you choose MAPS then your two free visits will be replaced with two free ‘remote’ moderation sessions</a:t>
            </a:r>
          </a:p>
          <a:p>
            <a:r>
              <a:rPr lang="en-US" sz="2800" dirty="0">
                <a:solidFill>
                  <a:schemeClr val="tx2"/>
                </a:solidFill>
              </a:rPr>
              <a:t>You can agree their timing but the moderator carries out the moderation remotely</a:t>
            </a:r>
          </a:p>
          <a:p>
            <a:r>
              <a:rPr lang="en-US" sz="2800" dirty="0">
                <a:solidFill>
                  <a:schemeClr val="tx2"/>
                </a:solidFill>
              </a:rPr>
              <a:t>They complete their visit report and send it by email</a:t>
            </a:r>
          </a:p>
          <a:p>
            <a:r>
              <a:rPr lang="en-US" sz="2800" dirty="0">
                <a:solidFill>
                  <a:schemeClr val="tx2"/>
                </a:solidFill>
              </a:rPr>
              <a:t>You can discuss their report, the outcomes and ask questions during a pre-arranged telephone call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003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256" y="5987143"/>
            <a:ext cx="7358743" cy="870857"/>
          </a:xfrm>
        </p:spPr>
        <p:txBody>
          <a:bodyPr>
            <a:normAutofit/>
          </a:bodyPr>
          <a:lstStyle/>
          <a:p>
            <a:pPr algn="r"/>
            <a:r>
              <a:rPr lang="en-GB" sz="4000" dirty="0" smtClean="0">
                <a:solidFill>
                  <a:schemeClr val="tx2"/>
                </a:solidFill>
              </a:rPr>
              <a:t>Resources &amp; Support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316007" y="3202286"/>
            <a:ext cx="1800000" cy="59421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b="1" dirty="0" smtClean="0">
                <a:solidFill>
                  <a:schemeClr val="accent1"/>
                </a:solidFill>
              </a:rPr>
              <a:t>Hodder Textbook</a:t>
            </a:r>
            <a:endParaRPr lang="en-GB" sz="1400" b="1" dirty="0">
              <a:solidFill>
                <a:schemeClr val="accent1"/>
              </a:solidFill>
            </a:endParaRPr>
          </a:p>
        </p:txBody>
      </p:sp>
      <p:sp>
        <p:nvSpPr>
          <p:cNvPr id="28" name="Text Placeholder 2"/>
          <p:cNvSpPr txBox="1">
            <a:spLocks/>
          </p:cNvSpPr>
          <p:nvPr/>
        </p:nvSpPr>
        <p:spPr>
          <a:xfrm>
            <a:off x="316007" y="5304939"/>
            <a:ext cx="1800000" cy="59421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b="1" dirty="0" smtClean="0">
                <a:solidFill>
                  <a:schemeClr val="accent1"/>
                </a:solidFill>
              </a:rPr>
              <a:t>Resource</a:t>
            </a:r>
            <a:br>
              <a:rPr lang="en-GB" sz="1800" b="1" dirty="0" smtClean="0">
                <a:solidFill>
                  <a:schemeClr val="accent1"/>
                </a:solidFill>
              </a:rPr>
            </a:br>
            <a:r>
              <a:rPr lang="en-GB" sz="1800" b="1" dirty="0" smtClean="0">
                <a:solidFill>
                  <a:schemeClr val="accent1"/>
                </a:solidFill>
              </a:rPr>
              <a:t>Links</a:t>
            </a:r>
            <a:endParaRPr lang="en-GB" sz="1400" b="1" dirty="0">
              <a:solidFill>
                <a:schemeClr val="accent1"/>
              </a:solidFill>
            </a:endParaRPr>
          </a:p>
        </p:txBody>
      </p:sp>
      <p:sp>
        <p:nvSpPr>
          <p:cNvPr id="29" name="Text Placeholder 2"/>
          <p:cNvSpPr txBox="1">
            <a:spLocks/>
          </p:cNvSpPr>
          <p:nvPr/>
        </p:nvSpPr>
        <p:spPr>
          <a:xfrm>
            <a:off x="2536420" y="5295921"/>
            <a:ext cx="1800000" cy="59421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b="1" dirty="0" smtClean="0">
                <a:solidFill>
                  <a:schemeClr val="accent1"/>
                </a:solidFill>
              </a:rPr>
              <a:t>Mapping</a:t>
            </a:r>
            <a:br>
              <a:rPr lang="en-GB" sz="1800" b="1" dirty="0" smtClean="0">
                <a:solidFill>
                  <a:schemeClr val="accent1"/>
                </a:solidFill>
              </a:rPr>
            </a:br>
            <a:r>
              <a:rPr lang="en-GB" sz="1800" b="1" dirty="0" smtClean="0">
                <a:solidFill>
                  <a:schemeClr val="accent1"/>
                </a:solidFill>
              </a:rPr>
              <a:t>Guides</a:t>
            </a:r>
            <a:endParaRPr lang="en-GB" sz="1400" b="1" dirty="0">
              <a:solidFill>
                <a:schemeClr val="accent1"/>
              </a:solidFill>
            </a:endParaRPr>
          </a:p>
        </p:txBody>
      </p:sp>
      <p:sp>
        <p:nvSpPr>
          <p:cNvPr id="30" name="Text Placeholder 2"/>
          <p:cNvSpPr txBox="1">
            <a:spLocks/>
          </p:cNvSpPr>
          <p:nvPr/>
        </p:nvSpPr>
        <p:spPr>
          <a:xfrm>
            <a:off x="4756833" y="3202286"/>
            <a:ext cx="1800000" cy="59421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b="1" dirty="0" smtClean="0">
                <a:solidFill>
                  <a:schemeClr val="accent1"/>
                </a:solidFill>
              </a:rPr>
              <a:t>Lesson Elements</a:t>
            </a:r>
            <a:endParaRPr lang="en-GB" sz="1400" b="1" dirty="0">
              <a:solidFill>
                <a:schemeClr val="accent1"/>
              </a:solidFill>
            </a:endParaRPr>
          </a:p>
        </p:txBody>
      </p:sp>
      <p:sp>
        <p:nvSpPr>
          <p:cNvPr id="31" name="Text Placeholder 2"/>
          <p:cNvSpPr txBox="1">
            <a:spLocks/>
          </p:cNvSpPr>
          <p:nvPr/>
        </p:nvSpPr>
        <p:spPr>
          <a:xfrm>
            <a:off x="6977245" y="3202285"/>
            <a:ext cx="1800000" cy="59421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b="1" dirty="0" smtClean="0">
                <a:solidFill>
                  <a:schemeClr val="accent1"/>
                </a:solidFill>
              </a:rPr>
              <a:t>Sample Assessments</a:t>
            </a:r>
            <a:endParaRPr lang="en-GB" sz="1400" b="1" dirty="0">
              <a:solidFill>
                <a:schemeClr val="accent1"/>
              </a:solidFill>
            </a:endParaRPr>
          </a:p>
        </p:txBody>
      </p:sp>
      <p:sp>
        <p:nvSpPr>
          <p:cNvPr id="35" name="Text Placeholder 2"/>
          <p:cNvSpPr txBox="1">
            <a:spLocks/>
          </p:cNvSpPr>
          <p:nvPr/>
        </p:nvSpPr>
        <p:spPr>
          <a:xfrm>
            <a:off x="6977245" y="5295921"/>
            <a:ext cx="1800000" cy="59421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b="1" dirty="0" smtClean="0">
                <a:solidFill>
                  <a:schemeClr val="accent1"/>
                </a:solidFill>
              </a:rPr>
              <a:t>Command Verb Definitions</a:t>
            </a:r>
            <a:endParaRPr lang="en-GB" sz="1400" b="1" dirty="0">
              <a:solidFill>
                <a:schemeClr val="accent1"/>
              </a:solidFill>
            </a:endParaRPr>
          </a:p>
        </p:txBody>
      </p:sp>
      <p:sp>
        <p:nvSpPr>
          <p:cNvPr id="34" name="Text Placeholder 2"/>
          <p:cNvSpPr txBox="1">
            <a:spLocks/>
          </p:cNvSpPr>
          <p:nvPr/>
        </p:nvSpPr>
        <p:spPr>
          <a:xfrm>
            <a:off x="4756832" y="5304939"/>
            <a:ext cx="1800000" cy="59421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b="1" dirty="0" smtClean="0">
                <a:solidFill>
                  <a:schemeClr val="accent1"/>
                </a:solidFill>
              </a:rPr>
              <a:t>Delivery</a:t>
            </a:r>
            <a:br>
              <a:rPr lang="en-GB" sz="1800" b="1" dirty="0" smtClean="0">
                <a:solidFill>
                  <a:schemeClr val="accent1"/>
                </a:solidFill>
              </a:rPr>
            </a:br>
            <a:r>
              <a:rPr lang="en-GB" sz="1800" b="1" dirty="0" smtClean="0">
                <a:solidFill>
                  <a:schemeClr val="accent1"/>
                </a:solidFill>
              </a:rPr>
              <a:t>Guides</a:t>
            </a:r>
            <a:endParaRPr lang="en-GB" sz="1400" b="1" dirty="0">
              <a:solidFill>
                <a:schemeClr val="accent1"/>
              </a:solidFill>
            </a:endParaRPr>
          </a:p>
        </p:txBody>
      </p:sp>
      <p:sp>
        <p:nvSpPr>
          <p:cNvPr id="32" name="Rectangle 31">
            <a:hlinkClick r:id="rId3" action="ppaction://hlinksldjump"/>
          </p:cNvPr>
          <p:cNvSpPr/>
          <p:nvPr/>
        </p:nvSpPr>
        <p:spPr>
          <a:xfrm>
            <a:off x="0" y="6032500"/>
            <a:ext cx="18542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59" y="790838"/>
            <a:ext cx="1821262" cy="2411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245" y="790838"/>
            <a:ext cx="1747673" cy="23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536420" y="3202286"/>
            <a:ext cx="1800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Model Assignments</a:t>
            </a:r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59" y="3976609"/>
            <a:ext cx="1961147" cy="1276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245" y="3973509"/>
            <a:ext cx="1837379" cy="1279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833" y="3959828"/>
            <a:ext cx="1866118" cy="13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14" y="3973509"/>
            <a:ext cx="1833393" cy="1279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834" y="790838"/>
            <a:ext cx="1722840" cy="233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08" y="790838"/>
            <a:ext cx="1800000" cy="2411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12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0375" y="392426"/>
            <a:ext cx="8409469" cy="47153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 smtClean="0">
                <a:solidFill>
                  <a:schemeClr val="tx2"/>
                </a:solidFill>
              </a:rPr>
              <a:t>We’ve worked with a range of employers, including:</a:t>
            </a:r>
            <a:endParaRPr lang="en-GB" sz="2000" dirty="0">
              <a:solidFill>
                <a:schemeClr val="tx2"/>
              </a:solidFill>
            </a:endParaRPr>
          </a:p>
        </p:txBody>
      </p:sp>
      <p:sp>
        <p:nvSpPr>
          <p:cNvPr id="4" name="AutoShape 8" descr="Image result for icaew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719942" y="5965371"/>
            <a:ext cx="7424057" cy="892629"/>
          </a:xfrm>
        </p:spPr>
        <p:txBody>
          <a:bodyPr/>
          <a:lstStyle/>
          <a:p>
            <a:pPr algn="r"/>
            <a:r>
              <a:rPr lang="en-GB" sz="4000" dirty="0" smtClean="0">
                <a:solidFill>
                  <a:schemeClr val="tx2"/>
                </a:solidFill>
              </a:rPr>
              <a:t>Employer Engagement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6146" name="Picture 2" descr="Image result for comptia log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62" y="1292631"/>
            <a:ext cx="2221016" cy="88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465" y="2508560"/>
            <a:ext cx="2530215" cy="1420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419" y="1502182"/>
            <a:ext cx="2670432" cy="890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86000" y="313661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sz="800" dirty="0">
              <a:latin typeface="Times New Roman"/>
            </a:endParaRPr>
          </a:p>
          <a:p>
            <a:endParaRPr lang="en-GB" sz="2400" dirty="0">
              <a:latin typeface="Times New Roman"/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419" y="3213749"/>
            <a:ext cx="2555801" cy="143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623" y="4219575"/>
            <a:ext cx="1740196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61" y="3798961"/>
            <a:ext cx="2444008" cy="169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813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27101" y="1473767"/>
            <a:ext cx="7400472" cy="3374458"/>
          </a:xfrm>
          <a:prstGeom prst="roundRect">
            <a:avLst/>
          </a:prstGeom>
          <a:solidFill>
            <a:srgbClr val="C6D9F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1785256" y="1222744"/>
            <a:ext cx="5465979" cy="34159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 smtClean="0">
                <a:solidFill>
                  <a:schemeClr val="accent1"/>
                </a:solidFill>
              </a:rPr>
              <a:t>We are working with employers to produce an holistic project delivery approach which will encompass several units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4" name="AutoShape 8" descr="Image result for icaew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719943" y="5965371"/>
            <a:ext cx="7424057" cy="892629"/>
          </a:xfrm>
        </p:spPr>
        <p:txBody>
          <a:bodyPr/>
          <a:lstStyle/>
          <a:p>
            <a:pPr algn="r"/>
            <a:r>
              <a:rPr lang="en-GB" sz="4000" dirty="0" smtClean="0">
                <a:solidFill>
                  <a:schemeClr val="tx2"/>
                </a:solidFill>
              </a:rPr>
              <a:t>Project Delivery Approach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0" y="6032500"/>
            <a:ext cx="18542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220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sz="2700" b="1" dirty="0">
                <a:solidFill>
                  <a:srgbClr val="42B5C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Unit 13: Social media and digital marketing</a:t>
            </a:r>
            <a:r>
              <a:rPr lang="en-GB" dirty="0"/>
              <a:t/>
            </a:r>
            <a:br>
              <a:rPr lang="en-GB" dirty="0"/>
            </a:br>
            <a:r>
              <a:rPr lang="en-GB" altLang="en-US" sz="1800" b="1" dirty="0">
                <a:solidFill>
                  <a:srgbClr val="42B5C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GRADING </a:t>
            </a:r>
            <a:r>
              <a:rPr lang="en-GB" altLang="en-US" sz="1800" b="1" dirty="0" smtClean="0">
                <a:solidFill>
                  <a:srgbClr val="42B5C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CRITERIA</a:t>
            </a:r>
            <a:br>
              <a:rPr lang="en-GB" altLang="en-US" sz="1800" b="1" dirty="0" smtClean="0">
                <a:solidFill>
                  <a:srgbClr val="42B5C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en-GB" altLang="en-US" sz="1800" b="1" dirty="0" smtClean="0">
                <a:solidFill>
                  <a:srgbClr val="42B5C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An example of the learner journey</a:t>
            </a:r>
            <a:r>
              <a:rPr lang="en-GB" altLang="en-US" sz="2400" dirty="0">
                <a:latin typeface="Arial" pitchFamily="34" charset="0"/>
                <a:cs typeface="Arial" pitchFamily="34" charset="0"/>
              </a:rPr>
              <a:t/>
            </a:r>
            <a:br>
              <a:rPr lang="en-GB" altLang="en-US" sz="2400" dirty="0">
                <a:latin typeface="Arial" pitchFamily="34" charset="0"/>
                <a:cs typeface="Arial" pitchFamily="34" charset="0"/>
              </a:rPr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1205602"/>
            <a:ext cx="8280400" cy="4383985"/>
          </a:xfrm>
        </p:spPr>
        <p:txBody>
          <a:bodyPr/>
          <a:lstStyle/>
          <a:p>
            <a:pPr marL="0" lvl="0" indent="0">
              <a:buNone/>
            </a:pP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604052"/>
              </p:ext>
            </p:extLst>
          </p:nvPr>
        </p:nvGraphicFramePr>
        <p:xfrm>
          <a:off x="504825" y="1186007"/>
          <a:ext cx="8296275" cy="4785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60073"/>
                <a:gridCol w="2072773"/>
                <a:gridCol w="2065103"/>
                <a:gridCol w="2098326"/>
              </a:tblGrid>
              <a:tr h="151980">
                <a:tc>
                  <a:txBody>
                    <a:bodyPr/>
                    <a:lstStyle/>
                    <a:p>
                      <a:pPr marL="64770" eaLnBrk="0" hangingPunct="0">
                        <a:lnSpc>
                          <a:spcPts val="1260"/>
                        </a:lnSpc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GB" sz="900" spc="-5" dirty="0">
                          <a:effectLst/>
                        </a:rPr>
                        <a:t>LO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en-GB" sz="900" b="1" spc="-5" dirty="0">
                          <a:effectLst/>
                        </a:rPr>
                        <a:t>Pass</a:t>
                      </a:r>
                      <a:endParaRPr lang="en-GB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en-GB" sz="900" b="1" spc="-5" dirty="0">
                          <a:effectLst/>
                        </a:rPr>
                        <a:t>Merit</a:t>
                      </a:r>
                      <a:endParaRPr lang="en-GB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en-GB" sz="900" b="1" spc="-5" dirty="0">
                          <a:effectLst/>
                        </a:rPr>
                        <a:t>Distinction</a:t>
                      </a:r>
                      <a:endParaRPr lang="en-GB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13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191135" eaLnBrk="0" hangingPunct="0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The</a:t>
                      </a:r>
                      <a:r>
                        <a:rPr lang="en-GB" sz="900" b="1" spc="-10" dirty="0">
                          <a:effectLst/>
                        </a:rPr>
                        <a:t> </a:t>
                      </a:r>
                      <a:r>
                        <a:rPr lang="en-GB" sz="900" b="1" spc="-5" dirty="0">
                          <a:effectLst/>
                        </a:rPr>
                        <a:t>assessment</a:t>
                      </a:r>
                      <a:r>
                        <a:rPr lang="en-GB" sz="900" b="1" dirty="0">
                          <a:effectLst/>
                        </a:rPr>
                        <a:t> </a:t>
                      </a:r>
                      <a:r>
                        <a:rPr lang="en-GB" sz="900" b="1" spc="-5" dirty="0">
                          <a:effectLst/>
                        </a:rPr>
                        <a:t>criteria</a:t>
                      </a:r>
                      <a:r>
                        <a:rPr lang="en-GB" sz="900" b="1" spc="-10" dirty="0">
                          <a:effectLst/>
                        </a:rPr>
                        <a:t> </a:t>
                      </a:r>
                      <a:r>
                        <a:rPr lang="en-GB" sz="900" b="1" spc="-5" dirty="0">
                          <a:effectLst/>
                        </a:rPr>
                        <a:t>are</a:t>
                      </a:r>
                      <a:r>
                        <a:rPr lang="en-GB" sz="900" b="1" spc="-10" dirty="0">
                          <a:effectLst/>
                        </a:rPr>
                        <a:t> </a:t>
                      </a:r>
                      <a:r>
                        <a:rPr lang="en-GB" sz="900" b="1" dirty="0">
                          <a:effectLst/>
                        </a:rPr>
                        <a:t>the </a:t>
                      </a:r>
                      <a:r>
                        <a:rPr lang="en-GB" sz="900" b="1" spc="-5" dirty="0">
                          <a:effectLst/>
                        </a:rPr>
                        <a:t>Pass</a:t>
                      </a:r>
                      <a:r>
                        <a:rPr lang="en-GB" sz="900" b="1" spc="105" dirty="0">
                          <a:effectLst/>
                        </a:rPr>
                        <a:t> </a:t>
                      </a:r>
                      <a:r>
                        <a:rPr lang="en-GB" sz="900" b="1" spc="-5" dirty="0">
                          <a:effectLst/>
                        </a:rPr>
                        <a:t>requirements</a:t>
                      </a:r>
                      <a:r>
                        <a:rPr lang="en-GB" sz="900" b="1" spc="-20" dirty="0">
                          <a:effectLst/>
                        </a:rPr>
                        <a:t> </a:t>
                      </a:r>
                      <a:r>
                        <a:rPr lang="en-GB" sz="900" b="1" dirty="0">
                          <a:effectLst/>
                        </a:rPr>
                        <a:t>for</a:t>
                      </a:r>
                      <a:r>
                        <a:rPr lang="en-GB" sz="900" b="1" spc="-5" dirty="0">
                          <a:effectLst/>
                        </a:rPr>
                        <a:t> this</a:t>
                      </a:r>
                      <a:r>
                        <a:rPr lang="en-GB" sz="900" b="1" spc="5" dirty="0">
                          <a:effectLst/>
                        </a:rPr>
                        <a:t> </a:t>
                      </a:r>
                      <a:r>
                        <a:rPr lang="en-GB" sz="900" b="1" spc="-5" dirty="0">
                          <a:effectLst/>
                        </a:rPr>
                        <a:t>unit.</a:t>
                      </a:r>
                      <a:endParaRPr lang="en-GB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164465" eaLnBrk="0" hangingPunct="0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To</a:t>
                      </a:r>
                      <a:r>
                        <a:rPr lang="en-GB" sz="900" b="1" spc="-10" dirty="0">
                          <a:effectLst/>
                        </a:rPr>
                        <a:t> </a:t>
                      </a:r>
                      <a:r>
                        <a:rPr lang="en-GB" sz="900" b="1" spc="-5" dirty="0">
                          <a:effectLst/>
                        </a:rPr>
                        <a:t>achieve</a:t>
                      </a:r>
                      <a:r>
                        <a:rPr lang="en-GB" sz="900" b="1" dirty="0">
                          <a:effectLst/>
                        </a:rPr>
                        <a:t> a </a:t>
                      </a:r>
                      <a:r>
                        <a:rPr lang="en-GB" sz="900" b="1" spc="-10" dirty="0">
                          <a:effectLst/>
                        </a:rPr>
                        <a:t>Merit</a:t>
                      </a:r>
                      <a:r>
                        <a:rPr lang="en-GB" sz="900" b="1" spc="10" dirty="0">
                          <a:effectLst/>
                        </a:rPr>
                        <a:t> </a:t>
                      </a:r>
                      <a:r>
                        <a:rPr lang="en-GB" sz="900" b="1" dirty="0">
                          <a:effectLst/>
                        </a:rPr>
                        <a:t>the</a:t>
                      </a:r>
                      <a:r>
                        <a:rPr lang="en-GB" sz="900" b="1" spc="-10" dirty="0">
                          <a:effectLst/>
                        </a:rPr>
                        <a:t> evidence</a:t>
                      </a:r>
                      <a:r>
                        <a:rPr lang="en-GB" sz="900" b="1" dirty="0">
                          <a:effectLst/>
                        </a:rPr>
                        <a:t> </a:t>
                      </a:r>
                      <a:r>
                        <a:rPr lang="en-GB" sz="900" b="1" spc="-5" dirty="0">
                          <a:effectLst/>
                        </a:rPr>
                        <a:t>must</a:t>
                      </a:r>
                      <a:r>
                        <a:rPr lang="en-GB" sz="900" b="1" spc="145" dirty="0">
                          <a:effectLst/>
                        </a:rPr>
                        <a:t> </a:t>
                      </a:r>
                      <a:r>
                        <a:rPr lang="en-GB" sz="900" b="1" spc="-5" dirty="0">
                          <a:effectLst/>
                        </a:rPr>
                        <a:t>show</a:t>
                      </a:r>
                      <a:r>
                        <a:rPr lang="en-GB" sz="900" b="1" spc="-15" dirty="0">
                          <a:effectLst/>
                        </a:rPr>
                        <a:t> </a:t>
                      </a:r>
                      <a:r>
                        <a:rPr lang="en-GB" sz="900" b="1" dirty="0">
                          <a:effectLst/>
                        </a:rPr>
                        <a:t>that,</a:t>
                      </a:r>
                      <a:r>
                        <a:rPr lang="en-GB" sz="900" b="1" spc="-5" dirty="0">
                          <a:effectLst/>
                        </a:rPr>
                        <a:t> in</a:t>
                      </a:r>
                      <a:r>
                        <a:rPr lang="en-GB" sz="900" b="1" dirty="0">
                          <a:effectLst/>
                        </a:rPr>
                        <a:t> </a:t>
                      </a:r>
                      <a:r>
                        <a:rPr lang="en-GB" sz="900" b="1" spc="-5" dirty="0">
                          <a:effectLst/>
                        </a:rPr>
                        <a:t>addition</a:t>
                      </a:r>
                      <a:r>
                        <a:rPr lang="en-GB" sz="900" b="1" spc="-10" dirty="0">
                          <a:effectLst/>
                        </a:rPr>
                        <a:t> </a:t>
                      </a:r>
                      <a:r>
                        <a:rPr lang="en-GB" sz="900" b="1" dirty="0">
                          <a:effectLst/>
                        </a:rPr>
                        <a:t>to</a:t>
                      </a:r>
                      <a:r>
                        <a:rPr lang="en-GB" sz="900" b="1" spc="-10" dirty="0">
                          <a:effectLst/>
                        </a:rPr>
                        <a:t> </a:t>
                      </a:r>
                      <a:r>
                        <a:rPr lang="en-GB" sz="900" b="1" spc="-5" dirty="0">
                          <a:effectLst/>
                        </a:rPr>
                        <a:t>the</a:t>
                      </a:r>
                      <a:r>
                        <a:rPr lang="en-GB" sz="900" b="1" dirty="0">
                          <a:effectLst/>
                        </a:rPr>
                        <a:t> </a:t>
                      </a:r>
                      <a:r>
                        <a:rPr lang="en-GB" sz="900" b="1" spc="-5" dirty="0">
                          <a:effectLst/>
                        </a:rPr>
                        <a:t>pass</a:t>
                      </a:r>
                      <a:r>
                        <a:rPr lang="en-GB" sz="900" b="1" spc="145" dirty="0">
                          <a:effectLst/>
                        </a:rPr>
                        <a:t> </a:t>
                      </a:r>
                      <a:r>
                        <a:rPr lang="en-GB" sz="900" b="1" spc="-5" dirty="0">
                          <a:effectLst/>
                        </a:rPr>
                        <a:t>criteria,</a:t>
                      </a:r>
                      <a:r>
                        <a:rPr lang="en-GB" sz="900" b="1" spc="-15" dirty="0">
                          <a:effectLst/>
                        </a:rPr>
                        <a:t> </a:t>
                      </a:r>
                      <a:r>
                        <a:rPr lang="en-GB" sz="900" b="1" dirty="0">
                          <a:effectLst/>
                        </a:rPr>
                        <a:t>the </a:t>
                      </a:r>
                      <a:r>
                        <a:rPr lang="en-GB" sz="900" b="1" spc="-5" dirty="0">
                          <a:effectLst/>
                        </a:rPr>
                        <a:t>candidate</a:t>
                      </a:r>
                      <a:r>
                        <a:rPr lang="en-GB" sz="900" b="1" dirty="0">
                          <a:effectLst/>
                        </a:rPr>
                        <a:t> </a:t>
                      </a:r>
                      <a:r>
                        <a:rPr lang="en-GB" sz="900" b="1" spc="-5" dirty="0">
                          <a:effectLst/>
                        </a:rPr>
                        <a:t>is</a:t>
                      </a:r>
                      <a:r>
                        <a:rPr lang="en-GB" sz="900" b="1" spc="-10" dirty="0">
                          <a:effectLst/>
                        </a:rPr>
                        <a:t> </a:t>
                      </a:r>
                      <a:r>
                        <a:rPr lang="en-GB" sz="900" b="1" spc="-5" dirty="0">
                          <a:effectLst/>
                        </a:rPr>
                        <a:t>able</a:t>
                      </a:r>
                      <a:r>
                        <a:rPr lang="en-GB" sz="900" b="1" dirty="0">
                          <a:effectLst/>
                        </a:rPr>
                        <a:t> </a:t>
                      </a:r>
                      <a:r>
                        <a:rPr lang="en-GB" sz="900" b="1" spc="-5" dirty="0">
                          <a:effectLst/>
                        </a:rPr>
                        <a:t>to:</a:t>
                      </a:r>
                      <a:endParaRPr lang="en-GB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90805" eaLnBrk="0" hangingPunct="0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To</a:t>
                      </a:r>
                      <a:r>
                        <a:rPr lang="en-GB" sz="900" b="1" spc="-10" dirty="0">
                          <a:effectLst/>
                        </a:rPr>
                        <a:t> </a:t>
                      </a:r>
                      <a:r>
                        <a:rPr lang="en-GB" sz="900" b="1" spc="-5" dirty="0">
                          <a:effectLst/>
                        </a:rPr>
                        <a:t>achieve</a:t>
                      </a:r>
                      <a:r>
                        <a:rPr lang="en-GB" sz="900" b="1" dirty="0">
                          <a:effectLst/>
                        </a:rPr>
                        <a:t> a </a:t>
                      </a:r>
                      <a:r>
                        <a:rPr lang="en-GB" sz="900" b="1" spc="-5" dirty="0">
                          <a:effectLst/>
                        </a:rPr>
                        <a:t>Distinction</a:t>
                      </a:r>
                      <a:r>
                        <a:rPr lang="en-GB" sz="900" b="1" spc="-10" dirty="0">
                          <a:effectLst/>
                        </a:rPr>
                        <a:t> </a:t>
                      </a:r>
                      <a:r>
                        <a:rPr lang="en-GB" sz="900" b="1" dirty="0">
                          <a:effectLst/>
                        </a:rPr>
                        <a:t>the </a:t>
                      </a:r>
                      <a:r>
                        <a:rPr lang="en-GB" sz="900" b="1" spc="-10" dirty="0">
                          <a:effectLst/>
                        </a:rPr>
                        <a:t>evidence</a:t>
                      </a:r>
                      <a:r>
                        <a:rPr lang="en-GB" sz="900" b="1" spc="155" dirty="0">
                          <a:effectLst/>
                        </a:rPr>
                        <a:t> </a:t>
                      </a:r>
                      <a:r>
                        <a:rPr lang="en-GB" sz="900" b="1" spc="-5" dirty="0">
                          <a:effectLst/>
                        </a:rPr>
                        <a:t>must show</a:t>
                      </a:r>
                      <a:r>
                        <a:rPr lang="en-GB" sz="900" b="1" spc="-15" dirty="0">
                          <a:effectLst/>
                        </a:rPr>
                        <a:t> </a:t>
                      </a:r>
                      <a:r>
                        <a:rPr lang="en-GB" sz="900" b="1" spc="-5" dirty="0">
                          <a:effectLst/>
                        </a:rPr>
                        <a:t>that, in</a:t>
                      </a:r>
                      <a:r>
                        <a:rPr lang="en-GB" sz="900" b="1" dirty="0">
                          <a:effectLst/>
                        </a:rPr>
                        <a:t> </a:t>
                      </a:r>
                      <a:r>
                        <a:rPr lang="en-GB" sz="900" b="1" spc="-5" dirty="0">
                          <a:effectLst/>
                        </a:rPr>
                        <a:t>addition</a:t>
                      </a:r>
                      <a:r>
                        <a:rPr lang="en-GB" sz="900" b="1" dirty="0">
                          <a:effectLst/>
                        </a:rPr>
                        <a:t> to</a:t>
                      </a:r>
                      <a:r>
                        <a:rPr lang="en-GB" sz="900" b="1" spc="-10" dirty="0">
                          <a:effectLst/>
                        </a:rPr>
                        <a:t> </a:t>
                      </a:r>
                      <a:r>
                        <a:rPr lang="en-GB" sz="900" b="1" dirty="0">
                          <a:effectLst/>
                        </a:rPr>
                        <a:t>the</a:t>
                      </a:r>
                      <a:r>
                        <a:rPr lang="en-GB" sz="900" b="1" spc="-10" dirty="0">
                          <a:effectLst/>
                        </a:rPr>
                        <a:t> </a:t>
                      </a:r>
                      <a:r>
                        <a:rPr lang="en-GB" sz="900" b="1" spc="-5" dirty="0">
                          <a:effectLst/>
                        </a:rPr>
                        <a:t>pass</a:t>
                      </a:r>
                      <a:r>
                        <a:rPr lang="en-GB" sz="900" b="1" spc="115" dirty="0">
                          <a:effectLst/>
                        </a:rPr>
                        <a:t> </a:t>
                      </a:r>
                      <a:r>
                        <a:rPr lang="en-GB" sz="900" b="1" spc="-5" dirty="0">
                          <a:effectLst/>
                        </a:rPr>
                        <a:t>and</a:t>
                      </a:r>
                      <a:r>
                        <a:rPr lang="en-GB" sz="900" b="1" dirty="0">
                          <a:effectLst/>
                        </a:rPr>
                        <a:t> </a:t>
                      </a:r>
                      <a:r>
                        <a:rPr lang="en-GB" sz="900" b="1" spc="-5" dirty="0">
                          <a:effectLst/>
                        </a:rPr>
                        <a:t>merit criteria, </a:t>
                      </a:r>
                      <a:r>
                        <a:rPr lang="en-GB" sz="900" b="1" dirty="0">
                          <a:effectLst/>
                        </a:rPr>
                        <a:t>the</a:t>
                      </a:r>
                      <a:r>
                        <a:rPr lang="en-GB" sz="900" b="1" spc="-10" dirty="0">
                          <a:effectLst/>
                        </a:rPr>
                        <a:t> </a:t>
                      </a:r>
                      <a:r>
                        <a:rPr lang="en-GB" sz="900" b="1" spc="-5" dirty="0">
                          <a:effectLst/>
                        </a:rPr>
                        <a:t>candidate</a:t>
                      </a:r>
                      <a:r>
                        <a:rPr lang="en-GB" sz="900" b="1" dirty="0">
                          <a:effectLst/>
                        </a:rPr>
                        <a:t> </a:t>
                      </a:r>
                      <a:r>
                        <a:rPr lang="en-GB" sz="900" b="1" spc="-5" dirty="0">
                          <a:effectLst/>
                        </a:rPr>
                        <a:t>is</a:t>
                      </a:r>
                      <a:r>
                        <a:rPr lang="en-GB" sz="900" b="1" spc="5" dirty="0">
                          <a:effectLst/>
                        </a:rPr>
                        <a:t> </a:t>
                      </a:r>
                      <a:r>
                        <a:rPr lang="en-GB" sz="900" b="1" spc="-5" dirty="0">
                          <a:effectLst/>
                        </a:rPr>
                        <a:t>able</a:t>
                      </a:r>
                      <a:r>
                        <a:rPr lang="en-GB" sz="900" b="1" spc="150" dirty="0">
                          <a:effectLst/>
                        </a:rPr>
                        <a:t> </a:t>
                      </a:r>
                      <a:r>
                        <a:rPr lang="en-GB" sz="900" b="1" spc="-5" dirty="0">
                          <a:effectLst/>
                        </a:rPr>
                        <a:t>to:</a:t>
                      </a:r>
                      <a:endParaRPr lang="en-GB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863">
                <a:tc rowSpan="2">
                  <a:txBody>
                    <a:bodyPr/>
                    <a:lstStyle/>
                    <a:p>
                      <a:pPr marL="293370" marR="619760" indent="-228600" eaLnBrk="0" hangingPunct="0">
                        <a:lnSpc>
                          <a:spcPct val="102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en-GB" sz="900" b="1" spc="-5" dirty="0">
                          <a:effectLst/>
                        </a:rPr>
                        <a:t>1.</a:t>
                      </a:r>
                      <a:r>
                        <a:rPr lang="en-GB" sz="900" b="1" dirty="0">
                          <a:effectLst/>
                        </a:rPr>
                        <a:t> </a:t>
                      </a:r>
                      <a:r>
                        <a:rPr lang="en-GB" sz="900" b="1" spc="265" dirty="0">
                          <a:effectLst/>
                        </a:rPr>
                        <a:t> </a:t>
                      </a:r>
                      <a:r>
                        <a:rPr lang="en-GB" sz="1200" b="1" spc="-5" dirty="0">
                          <a:effectLst/>
                        </a:rPr>
                        <a:t>Understand</a:t>
                      </a:r>
                      <a:r>
                        <a:rPr lang="en-GB" sz="1200" b="1" spc="-10" dirty="0">
                          <a:effectLst/>
                        </a:rPr>
                        <a:t> </a:t>
                      </a:r>
                      <a:r>
                        <a:rPr lang="en-GB" sz="1200" b="1" spc="-5" dirty="0">
                          <a:effectLst/>
                        </a:rPr>
                        <a:t>digital</a:t>
                      </a:r>
                      <a:r>
                        <a:rPr lang="en-GB" sz="1200" b="1" spc="110" dirty="0">
                          <a:effectLst/>
                        </a:rPr>
                        <a:t> </a:t>
                      </a:r>
                      <a:r>
                        <a:rPr lang="en-GB" sz="1200" b="1" spc="-5" dirty="0">
                          <a:effectLst/>
                        </a:rPr>
                        <a:t>marketing</a:t>
                      </a:r>
                      <a:endParaRPr lang="en-GB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eaLnBrk="0" hangingPunct="0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en-GB" sz="900" b="1" spc="-5" dirty="0">
                          <a:effectLst/>
                        </a:rPr>
                        <a:t>P1</a:t>
                      </a:r>
                      <a:r>
                        <a:rPr lang="en-GB" sz="900" spc="-5" dirty="0">
                          <a:effectLst/>
                        </a:rPr>
                        <a:t>:</a:t>
                      </a:r>
                      <a:endParaRPr lang="en-GB" sz="900" dirty="0">
                        <a:effectLst/>
                      </a:endParaRPr>
                    </a:p>
                    <a:p>
                      <a:pPr marL="64770" marR="293370" eaLnBrk="0" hangingPunct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GB" sz="900" spc="-5" dirty="0">
                          <a:effectLst/>
                        </a:rPr>
                        <a:t>Outline</a:t>
                      </a:r>
                      <a:r>
                        <a:rPr lang="en-GB" sz="900" spc="-10" dirty="0">
                          <a:effectLst/>
                        </a:rPr>
                        <a:t> </a:t>
                      </a:r>
                      <a:r>
                        <a:rPr lang="en-GB" sz="900" dirty="0">
                          <a:effectLst/>
                        </a:rPr>
                        <a:t>the</a:t>
                      </a:r>
                      <a:r>
                        <a:rPr lang="en-GB" sz="900" spc="-10" dirty="0">
                          <a:effectLst/>
                        </a:rPr>
                        <a:t> </a:t>
                      </a:r>
                      <a:r>
                        <a:rPr lang="en-GB" sz="900" spc="-5" dirty="0">
                          <a:effectLst/>
                        </a:rPr>
                        <a:t>tools</a:t>
                      </a:r>
                      <a:r>
                        <a:rPr lang="en-GB" sz="900" spc="5" dirty="0">
                          <a:effectLst/>
                        </a:rPr>
                        <a:t> </a:t>
                      </a:r>
                      <a:r>
                        <a:rPr lang="en-GB" sz="900" spc="-5" dirty="0">
                          <a:effectLst/>
                        </a:rPr>
                        <a:t>available</a:t>
                      </a:r>
                      <a:r>
                        <a:rPr lang="en-GB" sz="900" spc="-10" dirty="0">
                          <a:effectLst/>
                        </a:rPr>
                        <a:t> </a:t>
                      </a:r>
                      <a:r>
                        <a:rPr lang="en-GB" sz="900" dirty="0">
                          <a:effectLst/>
                        </a:rPr>
                        <a:t>for</a:t>
                      </a:r>
                      <a:r>
                        <a:rPr lang="en-GB" sz="900" spc="10" dirty="0">
                          <a:effectLst/>
                        </a:rPr>
                        <a:t> </a:t>
                      </a:r>
                      <a:r>
                        <a:rPr lang="en-GB" sz="900" spc="-5" dirty="0">
                          <a:effectLst/>
                        </a:rPr>
                        <a:t>digital</a:t>
                      </a:r>
                      <a:r>
                        <a:rPr lang="en-GB" sz="900" spc="100" dirty="0">
                          <a:effectLst/>
                        </a:rPr>
                        <a:t> </a:t>
                      </a:r>
                      <a:r>
                        <a:rPr lang="en-GB" sz="900" spc="-5" dirty="0">
                          <a:effectLst/>
                        </a:rPr>
                        <a:t>marketing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76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4770" eaLnBrk="0" hangingPunct="0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en-GB" sz="900" b="1" spc="-5" dirty="0">
                          <a:effectLst/>
                        </a:rPr>
                        <a:t>P2</a:t>
                      </a:r>
                      <a:r>
                        <a:rPr lang="en-GB" sz="900" spc="-5" dirty="0">
                          <a:effectLst/>
                        </a:rPr>
                        <a:t>:</a:t>
                      </a:r>
                      <a:endParaRPr lang="en-GB" sz="900" dirty="0">
                        <a:effectLst/>
                      </a:endParaRPr>
                    </a:p>
                    <a:p>
                      <a:pPr marL="64770" marR="564515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spc="-5" dirty="0">
                          <a:effectLst/>
                        </a:rPr>
                        <a:t>Explain</a:t>
                      </a:r>
                      <a:r>
                        <a:rPr lang="en-GB" sz="900" dirty="0">
                          <a:effectLst/>
                        </a:rPr>
                        <a:t> the </a:t>
                      </a:r>
                      <a:r>
                        <a:rPr lang="en-GB" sz="900" spc="-5" dirty="0">
                          <a:effectLst/>
                        </a:rPr>
                        <a:t>stages</a:t>
                      </a:r>
                      <a:r>
                        <a:rPr lang="en-GB" sz="900" spc="5" dirty="0">
                          <a:effectLst/>
                        </a:rPr>
                        <a:t> </a:t>
                      </a:r>
                      <a:r>
                        <a:rPr lang="en-GB" sz="900" spc="-10" dirty="0">
                          <a:effectLst/>
                        </a:rPr>
                        <a:t>of</a:t>
                      </a:r>
                      <a:r>
                        <a:rPr lang="en-GB" sz="900" spc="-5" dirty="0">
                          <a:effectLst/>
                        </a:rPr>
                        <a:t> </a:t>
                      </a:r>
                      <a:r>
                        <a:rPr lang="en-GB" sz="900" dirty="0">
                          <a:effectLst/>
                        </a:rPr>
                        <a:t>the</a:t>
                      </a:r>
                      <a:r>
                        <a:rPr lang="en-GB" sz="900" spc="-10" dirty="0">
                          <a:effectLst/>
                        </a:rPr>
                        <a:t> </a:t>
                      </a:r>
                      <a:r>
                        <a:rPr lang="en-GB" sz="900" spc="-5" dirty="0">
                          <a:effectLst/>
                        </a:rPr>
                        <a:t>digital</a:t>
                      </a:r>
                      <a:r>
                        <a:rPr lang="en-GB" sz="900" spc="150" dirty="0">
                          <a:effectLst/>
                        </a:rPr>
                        <a:t> </a:t>
                      </a:r>
                      <a:r>
                        <a:rPr lang="en-GB" sz="900" spc="-5" dirty="0">
                          <a:effectLst/>
                        </a:rPr>
                        <a:t>marketing</a:t>
                      </a:r>
                      <a:r>
                        <a:rPr lang="en-GB" sz="900" dirty="0">
                          <a:effectLst/>
                        </a:rPr>
                        <a:t> </a:t>
                      </a:r>
                      <a:r>
                        <a:rPr lang="en-GB" sz="900" spc="-5" dirty="0">
                          <a:effectLst/>
                        </a:rPr>
                        <a:t>life</a:t>
                      </a:r>
                      <a:r>
                        <a:rPr lang="en-GB" sz="900" spc="-10" dirty="0">
                          <a:effectLst/>
                        </a:rPr>
                        <a:t> </a:t>
                      </a:r>
                      <a:r>
                        <a:rPr lang="en-GB" sz="900" spc="-5" dirty="0">
                          <a:effectLst/>
                        </a:rPr>
                        <a:t>cycle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eaLnBrk="0" hangingPunct="0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en-GB" sz="900" b="1" spc="-5" dirty="0">
                          <a:effectLst/>
                        </a:rPr>
                        <a:t>D1</a:t>
                      </a:r>
                      <a:r>
                        <a:rPr lang="en-GB" sz="900" spc="-5" dirty="0">
                          <a:effectLst/>
                        </a:rPr>
                        <a:t>:</a:t>
                      </a:r>
                      <a:endParaRPr lang="en-GB" sz="900" dirty="0">
                        <a:effectLst/>
                      </a:endParaRPr>
                    </a:p>
                    <a:p>
                      <a:pPr marL="64770" marR="146050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spc="-5" dirty="0">
                          <a:effectLst/>
                        </a:rPr>
                        <a:t>Assess</a:t>
                      </a:r>
                      <a:r>
                        <a:rPr lang="en-GB" sz="900" spc="-10" dirty="0">
                          <a:effectLst/>
                        </a:rPr>
                        <a:t> </a:t>
                      </a:r>
                      <a:r>
                        <a:rPr lang="en-GB" sz="900" dirty="0">
                          <a:effectLst/>
                        </a:rPr>
                        <a:t>the </a:t>
                      </a:r>
                      <a:r>
                        <a:rPr lang="en-GB" sz="900" spc="-5" dirty="0">
                          <a:effectLst/>
                        </a:rPr>
                        <a:t>impact </a:t>
                      </a:r>
                      <a:r>
                        <a:rPr lang="en-GB" sz="900" spc="-10" dirty="0">
                          <a:effectLst/>
                        </a:rPr>
                        <a:t>of</a:t>
                      </a:r>
                      <a:r>
                        <a:rPr lang="en-GB" sz="900" spc="10" dirty="0">
                          <a:effectLst/>
                        </a:rPr>
                        <a:t> </a:t>
                      </a:r>
                      <a:r>
                        <a:rPr lang="en-GB" sz="900" spc="-5" dirty="0">
                          <a:effectLst/>
                        </a:rPr>
                        <a:t>digital</a:t>
                      </a:r>
                      <a:r>
                        <a:rPr lang="en-GB" sz="900" dirty="0">
                          <a:effectLst/>
                        </a:rPr>
                        <a:t> </a:t>
                      </a:r>
                      <a:r>
                        <a:rPr lang="en-GB" sz="900" spc="-5" dirty="0">
                          <a:effectLst/>
                        </a:rPr>
                        <a:t>marketing</a:t>
                      </a:r>
                      <a:r>
                        <a:rPr lang="en-GB" sz="900" spc="145" dirty="0">
                          <a:effectLst/>
                        </a:rPr>
                        <a:t> </a:t>
                      </a:r>
                      <a:r>
                        <a:rPr lang="en-GB" sz="900" spc="-5" dirty="0">
                          <a:effectLst/>
                        </a:rPr>
                        <a:t>on</a:t>
                      </a:r>
                      <a:r>
                        <a:rPr lang="en-GB" sz="900" dirty="0">
                          <a:effectLst/>
                        </a:rPr>
                        <a:t> </a:t>
                      </a:r>
                      <a:r>
                        <a:rPr lang="en-GB" sz="900" spc="-5" dirty="0">
                          <a:effectLst/>
                        </a:rPr>
                        <a:t>an</a:t>
                      </a:r>
                      <a:r>
                        <a:rPr lang="en-GB" sz="900" dirty="0">
                          <a:effectLst/>
                        </a:rPr>
                        <a:t> </a:t>
                      </a:r>
                      <a:r>
                        <a:rPr lang="en-GB" sz="900" spc="-5" dirty="0">
                          <a:effectLst/>
                        </a:rPr>
                        <a:t>identified</a:t>
                      </a:r>
                      <a:r>
                        <a:rPr lang="en-GB" sz="900" spc="-10" dirty="0">
                          <a:effectLst/>
                        </a:rPr>
                        <a:t> </a:t>
                      </a:r>
                      <a:r>
                        <a:rPr lang="en-GB" sz="900" spc="-5" dirty="0">
                          <a:effectLst/>
                        </a:rPr>
                        <a:t>product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863">
                <a:tc rowSpan="2">
                  <a:txBody>
                    <a:bodyPr/>
                    <a:lstStyle/>
                    <a:p>
                      <a:pPr marL="293370" marR="231140" indent="-228600" eaLnBrk="0" hangingPunct="0">
                        <a:lnSpc>
                          <a:spcPct val="102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en-GB" sz="900" b="1" spc="-5" dirty="0">
                          <a:effectLst/>
                        </a:rPr>
                        <a:t>2.</a:t>
                      </a:r>
                      <a:r>
                        <a:rPr lang="en-GB" sz="900" b="1" dirty="0">
                          <a:effectLst/>
                        </a:rPr>
                        <a:t> </a:t>
                      </a:r>
                      <a:r>
                        <a:rPr lang="en-GB" sz="900" spc="265" dirty="0">
                          <a:effectLst/>
                        </a:rPr>
                        <a:t> </a:t>
                      </a:r>
                      <a:r>
                        <a:rPr lang="en-GB" sz="1100" b="1" spc="-5" dirty="0">
                          <a:effectLst/>
                        </a:rPr>
                        <a:t>Understand</a:t>
                      </a:r>
                      <a:r>
                        <a:rPr lang="en-GB" sz="1100" b="1" spc="-10" dirty="0">
                          <a:effectLst/>
                        </a:rPr>
                        <a:t> </a:t>
                      </a:r>
                      <a:r>
                        <a:rPr lang="en-GB" sz="1100" b="1" dirty="0">
                          <a:effectLst/>
                        </a:rPr>
                        <a:t>the</a:t>
                      </a:r>
                      <a:r>
                        <a:rPr lang="en-GB" sz="1100" b="1" spc="-10" dirty="0">
                          <a:effectLst/>
                        </a:rPr>
                        <a:t> </a:t>
                      </a:r>
                      <a:r>
                        <a:rPr lang="en-GB" sz="1100" b="1" spc="-5" dirty="0">
                          <a:effectLst/>
                        </a:rPr>
                        <a:t>use</a:t>
                      </a:r>
                      <a:r>
                        <a:rPr lang="en-GB" sz="1100" b="1" dirty="0">
                          <a:effectLst/>
                        </a:rPr>
                        <a:t> </a:t>
                      </a:r>
                      <a:r>
                        <a:rPr lang="en-GB" sz="1100" b="1" spc="-10" dirty="0">
                          <a:effectLst/>
                        </a:rPr>
                        <a:t>of</a:t>
                      </a:r>
                      <a:r>
                        <a:rPr lang="en-GB" sz="1100" b="1" spc="145" dirty="0">
                          <a:effectLst/>
                        </a:rPr>
                        <a:t> </a:t>
                      </a:r>
                      <a:r>
                        <a:rPr lang="en-GB" sz="1100" b="1" spc="-5" dirty="0">
                          <a:effectLst/>
                        </a:rPr>
                        <a:t>social</a:t>
                      </a:r>
                      <a:r>
                        <a:rPr lang="en-GB" sz="1100" b="1" dirty="0">
                          <a:effectLst/>
                        </a:rPr>
                        <a:t> </a:t>
                      </a:r>
                      <a:r>
                        <a:rPr lang="en-GB" sz="1100" b="1" spc="-5" dirty="0">
                          <a:effectLst/>
                        </a:rPr>
                        <a:t>media</a:t>
                      </a:r>
                      <a:r>
                        <a:rPr lang="en-GB" sz="1100" b="1" dirty="0">
                          <a:effectLst/>
                        </a:rPr>
                        <a:t> </a:t>
                      </a:r>
                      <a:r>
                        <a:rPr lang="en-GB" sz="1100" b="1" spc="-5" dirty="0">
                          <a:effectLst/>
                        </a:rPr>
                        <a:t>in</a:t>
                      </a:r>
                      <a:r>
                        <a:rPr lang="en-GB" sz="1100" b="1" dirty="0">
                          <a:effectLst/>
                        </a:rPr>
                        <a:t> </a:t>
                      </a:r>
                      <a:r>
                        <a:rPr lang="en-GB" sz="1100" b="1" spc="-5" dirty="0">
                          <a:effectLst/>
                        </a:rPr>
                        <a:t>business</a:t>
                      </a:r>
                      <a:endParaRPr lang="en-GB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eaLnBrk="0" hangingPunct="0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en-GB" sz="900" b="1" spc="-5" dirty="0">
                          <a:effectLst/>
                        </a:rPr>
                        <a:t>P3</a:t>
                      </a:r>
                      <a:r>
                        <a:rPr lang="en-GB" sz="900" spc="-5" dirty="0">
                          <a:effectLst/>
                        </a:rPr>
                        <a:t>:</a:t>
                      </a:r>
                      <a:endParaRPr lang="en-GB" sz="900" dirty="0">
                        <a:effectLst/>
                      </a:endParaRPr>
                    </a:p>
                    <a:p>
                      <a:pPr marL="64770" marR="340995" eaLnBrk="0" hangingPunct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GB" sz="900" spc="-5" dirty="0">
                          <a:effectLst/>
                        </a:rPr>
                        <a:t>Describe</a:t>
                      </a:r>
                      <a:r>
                        <a:rPr lang="en-GB" sz="900" dirty="0">
                          <a:effectLst/>
                        </a:rPr>
                        <a:t> </a:t>
                      </a:r>
                      <a:r>
                        <a:rPr lang="en-GB" sz="900" spc="-5" dirty="0">
                          <a:effectLst/>
                        </a:rPr>
                        <a:t>how</a:t>
                      </a:r>
                      <a:r>
                        <a:rPr lang="en-GB" sz="900" spc="-15" dirty="0">
                          <a:effectLst/>
                        </a:rPr>
                        <a:t> </a:t>
                      </a:r>
                      <a:r>
                        <a:rPr lang="en-GB" sz="900" spc="-5" dirty="0">
                          <a:effectLst/>
                        </a:rPr>
                        <a:t>social</a:t>
                      </a:r>
                      <a:r>
                        <a:rPr lang="en-GB" sz="900" dirty="0">
                          <a:effectLst/>
                        </a:rPr>
                        <a:t> </a:t>
                      </a:r>
                      <a:r>
                        <a:rPr lang="en-GB" sz="900" spc="-10" dirty="0">
                          <a:effectLst/>
                        </a:rPr>
                        <a:t>media</a:t>
                      </a:r>
                      <a:r>
                        <a:rPr lang="en-GB" sz="900" dirty="0">
                          <a:effectLst/>
                        </a:rPr>
                        <a:t> </a:t>
                      </a:r>
                      <a:r>
                        <a:rPr lang="en-GB" sz="900" spc="-5" dirty="0">
                          <a:effectLst/>
                        </a:rPr>
                        <a:t>may</a:t>
                      </a:r>
                      <a:r>
                        <a:rPr lang="en-GB" sz="900" spc="-10" dirty="0">
                          <a:effectLst/>
                        </a:rPr>
                        <a:t> </a:t>
                      </a:r>
                      <a:r>
                        <a:rPr lang="en-GB" sz="900" spc="-5" dirty="0">
                          <a:effectLst/>
                        </a:rPr>
                        <a:t>be</a:t>
                      </a:r>
                      <a:r>
                        <a:rPr lang="en-GB" sz="900" spc="140" dirty="0">
                          <a:effectLst/>
                        </a:rPr>
                        <a:t> </a:t>
                      </a:r>
                      <a:r>
                        <a:rPr lang="en-GB" sz="900" spc="-5" dirty="0">
                          <a:effectLst/>
                        </a:rPr>
                        <a:t>used</a:t>
                      </a:r>
                      <a:r>
                        <a:rPr lang="en-GB" sz="900" dirty="0">
                          <a:effectLst/>
                        </a:rPr>
                        <a:t> to</a:t>
                      </a:r>
                      <a:r>
                        <a:rPr lang="en-GB" sz="900" spc="-20" dirty="0">
                          <a:effectLst/>
                        </a:rPr>
                        <a:t> </a:t>
                      </a:r>
                      <a:r>
                        <a:rPr lang="en-GB" sz="900" spc="-5" dirty="0">
                          <a:effectLst/>
                        </a:rPr>
                        <a:t>gather</a:t>
                      </a:r>
                      <a:r>
                        <a:rPr lang="en-GB" sz="900" spc="10" dirty="0">
                          <a:effectLst/>
                        </a:rPr>
                        <a:t> </a:t>
                      </a:r>
                      <a:r>
                        <a:rPr lang="en-GB" sz="900" spc="-5" dirty="0">
                          <a:effectLst/>
                        </a:rPr>
                        <a:t>data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64770" eaLnBrk="0" hangingPunct="0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en-GB" sz="900" b="1" spc="-10" dirty="0">
                          <a:effectLst/>
                        </a:rPr>
                        <a:t>M1</a:t>
                      </a:r>
                      <a:r>
                        <a:rPr lang="en-GB" sz="900" spc="-10" dirty="0">
                          <a:effectLst/>
                        </a:rPr>
                        <a:t>:</a:t>
                      </a:r>
                      <a:endParaRPr lang="en-GB" sz="900" dirty="0">
                        <a:effectLst/>
                      </a:endParaRPr>
                    </a:p>
                    <a:p>
                      <a:pPr marL="64770" marR="320040" eaLnBrk="0" hangingPunct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GB" sz="900" spc="-5" dirty="0">
                          <a:effectLst/>
                        </a:rPr>
                        <a:t>Explain</a:t>
                      </a:r>
                      <a:r>
                        <a:rPr lang="en-GB" sz="900" dirty="0">
                          <a:effectLst/>
                        </a:rPr>
                        <a:t> </a:t>
                      </a:r>
                      <a:r>
                        <a:rPr lang="en-GB" sz="900" spc="-5" dirty="0">
                          <a:effectLst/>
                        </a:rPr>
                        <a:t>how</a:t>
                      </a:r>
                      <a:r>
                        <a:rPr lang="en-GB" sz="900" spc="-15" dirty="0">
                          <a:effectLst/>
                        </a:rPr>
                        <a:t> </a:t>
                      </a:r>
                      <a:r>
                        <a:rPr lang="en-GB" sz="900" spc="-5" dirty="0">
                          <a:effectLst/>
                        </a:rPr>
                        <a:t>data</a:t>
                      </a:r>
                      <a:r>
                        <a:rPr lang="en-GB" sz="900" dirty="0">
                          <a:effectLst/>
                        </a:rPr>
                        <a:t> </a:t>
                      </a:r>
                      <a:r>
                        <a:rPr lang="en-GB" sz="900" spc="-5" dirty="0">
                          <a:effectLst/>
                        </a:rPr>
                        <a:t>is</a:t>
                      </a:r>
                      <a:r>
                        <a:rPr lang="en-GB" sz="900" spc="5" dirty="0">
                          <a:effectLst/>
                        </a:rPr>
                        <a:t> </a:t>
                      </a:r>
                      <a:r>
                        <a:rPr lang="en-GB" sz="900" spc="-5" dirty="0">
                          <a:effectLst/>
                        </a:rPr>
                        <a:t>used</a:t>
                      </a:r>
                      <a:r>
                        <a:rPr lang="en-GB" sz="900" spc="-10" dirty="0">
                          <a:effectLst/>
                        </a:rPr>
                        <a:t> </a:t>
                      </a:r>
                      <a:r>
                        <a:rPr lang="en-GB" sz="900" spc="-5" dirty="0">
                          <a:effectLst/>
                        </a:rPr>
                        <a:t>as</a:t>
                      </a:r>
                      <a:r>
                        <a:rPr lang="en-GB" sz="900" spc="5" dirty="0">
                          <a:effectLst/>
                        </a:rPr>
                        <a:t> </a:t>
                      </a:r>
                      <a:r>
                        <a:rPr lang="en-GB" sz="900" spc="-5" dirty="0">
                          <a:effectLst/>
                        </a:rPr>
                        <a:t>part </a:t>
                      </a:r>
                      <a:r>
                        <a:rPr lang="en-GB" sz="900" spc="-10" dirty="0">
                          <a:effectLst/>
                        </a:rPr>
                        <a:t>of</a:t>
                      </a:r>
                      <a:r>
                        <a:rPr lang="en-GB" sz="900" spc="115" dirty="0">
                          <a:effectLst/>
                        </a:rPr>
                        <a:t> </a:t>
                      </a:r>
                      <a:r>
                        <a:rPr lang="en-GB" sz="900" spc="-5" dirty="0">
                          <a:effectLst/>
                        </a:rPr>
                        <a:t>social</a:t>
                      </a:r>
                      <a:r>
                        <a:rPr lang="en-GB" sz="900" dirty="0">
                          <a:effectLst/>
                        </a:rPr>
                        <a:t> </a:t>
                      </a:r>
                      <a:r>
                        <a:rPr lang="en-GB" sz="900" spc="-5" dirty="0">
                          <a:effectLst/>
                        </a:rPr>
                        <a:t>media</a:t>
                      </a:r>
                      <a:r>
                        <a:rPr lang="en-GB" sz="900" dirty="0">
                          <a:effectLst/>
                        </a:rPr>
                        <a:t> </a:t>
                      </a:r>
                      <a:r>
                        <a:rPr lang="en-GB" sz="900" spc="-5" dirty="0">
                          <a:effectLst/>
                        </a:rPr>
                        <a:t>digital</a:t>
                      </a:r>
                      <a:r>
                        <a:rPr lang="en-GB" sz="900" spc="-15" dirty="0">
                          <a:effectLst/>
                        </a:rPr>
                        <a:t> </a:t>
                      </a:r>
                      <a:r>
                        <a:rPr lang="en-GB" sz="900" spc="-5" dirty="0">
                          <a:effectLst/>
                        </a:rPr>
                        <a:t>marketing</a:t>
                      </a:r>
                      <a:r>
                        <a:rPr lang="en-GB" sz="900" spc="110" dirty="0">
                          <a:effectLst/>
                        </a:rPr>
                        <a:t> </a:t>
                      </a:r>
                      <a:r>
                        <a:rPr lang="en-GB" sz="900" spc="-5" dirty="0">
                          <a:effectLst/>
                        </a:rPr>
                        <a:t>campaigns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09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4770" eaLnBrk="0" hangingPunct="0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en-GB" sz="900" b="1" spc="-5" dirty="0">
                          <a:effectLst/>
                        </a:rPr>
                        <a:t>P4</a:t>
                      </a:r>
                      <a:r>
                        <a:rPr lang="en-GB" sz="900" spc="-5" dirty="0">
                          <a:effectLst/>
                        </a:rPr>
                        <a:t>*:</a:t>
                      </a:r>
                      <a:endParaRPr lang="en-GB" sz="900" dirty="0">
                        <a:effectLst/>
                      </a:endParaRPr>
                    </a:p>
                    <a:p>
                      <a:pPr marL="64770" marR="146050" eaLnBrk="0" hangingPunct="0"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en-GB" sz="900" spc="-5" dirty="0">
                          <a:effectLst/>
                        </a:rPr>
                        <a:t>Describe</a:t>
                      </a:r>
                      <a:r>
                        <a:rPr lang="en-GB" sz="900" dirty="0">
                          <a:effectLst/>
                        </a:rPr>
                        <a:t> the</a:t>
                      </a:r>
                      <a:r>
                        <a:rPr lang="en-GB" sz="900" spc="-10" dirty="0">
                          <a:effectLst/>
                        </a:rPr>
                        <a:t> </a:t>
                      </a:r>
                      <a:r>
                        <a:rPr lang="en-GB" sz="900" spc="-5" dirty="0">
                          <a:effectLst/>
                        </a:rPr>
                        <a:t>legal</a:t>
                      </a:r>
                      <a:r>
                        <a:rPr lang="en-GB" sz="900" dirty="0">
                          <a:effectLst/>
                        </a:rPr>
                        <a:t> </a:t>
                      </a:r>
                      <a:r>
                        <a:rPr lang="en-GB" sz="900" spc="-5" dirty="0">
                          <a:effectLst/>
                        </a:rPr>
                        <a:t>and</a:t>
                      </a:r>
                      <a:r>
                        <a:rPr lang="en-GB" sz="900" dirty="0">
                          <a:effectLst/>
                        </a:rPr>
                        <a:t> </a:t>
                      </a:r>
                      <a:r>
                        <a:rPr lang="en-GB" sz="900" spc="-10" dirty="0">
                          <a:effectLst/>
                        </a:rPr>
                        <a:t>ethical</a:t>
                      </a:r>
                      <a:r>
                        <a:rPr lang="en-GB" sz="900" spc="110" dirty="0">
                          <a:effectLst/>
                        </a:rPr>
                        <a:t> </a:t>
                      </a:r>
                      <a:r>
                        <a:rPr lang="en-GB" sz="900" spc="-5" dirty="0">
                          <a:effectLst/>
                        </a:rPr>
                        <a:t>restrictions</a:t>
                      </a:r>
                      <a:r>
                        <a:rPr lang="en-GB" sz="900" spc="5" dirty="0">
                          <a:effectLst/>
                        </a:rPr>
                        <a:t> </a:t>
                      </a:r>
                      <a:r>
                        <a:rPr lang="en-GB" sz="900" spc="-5" dirty="0">
                          <a:effectLst/>
                        </a:rPr>
                        <a:t>on</a:t>
                      </a:r>
                      <a:r>
                        <a:rPr lang="en-GB" sz="900" spc="-10" dirty="0">
                          <a:effectLst/>
                        </a:rPr>
                        <a:t> </a:t>
                      </a:r>
                      <a:r>
                        <a:rPr lang="en-GB" sz="900" dirty="0">
                          <a:effectLst/>
                        </a:rPr>
                        <a:t>the</a:t>
                      </a:r>
                      <a:r>
                        <a:rPr lang="en-GB" sz="900" spc="-10" dirty="0">
                          <a:effectLst/>
                        </a:rPr>
                        <a:t> </a:t>
                      </a:r>
                      <a:r>
                        <a:rPr lang="en-GB" sz="900" spc="-5" dirty="0">
                          <a:effectLst/>
                        </a:rPr>
                        <a:t>use</a:t>
                      </a:r>
                      <a:r>
                        <a:rPr lang="en-GB" sz="900" spc="-10" dirty="0">
                          <a:effectLst/>
                        </a:rPr>
                        <a:t> of</a:t>
                      </a:r>
                      <a:r>
                        <a:rPr lang="en-GB" sz="900" spc="10" dirty="0">
                          <a:effectLst/>
                        </a:rPr>
                        <a:t> </a:t>
                      </a:r>
                      <a:r>
                        <a:rPr lang="en-GB" sz="900" spc="-5" dirty="0">
                          <a:effectLst/>
                        </a:rPr>
                        <a:t>social</a:t>
                      </a:r>
                      <a:r>
                        <a:rPr lang="en-GB" sz="900" dirty="0">
                          <a:effectLst/>
                        </a:rPr>
                        <a:t> </a:t>
                      </a:r>
                      <a:r>
                        <a:rPr lang="en-GB" sz="900" spc="-5" dirty="0">
                          <a:effectLst/>
                        </a:rPr>
                        <a:t>media</a:t>
                      </a:r>
                      <a:r>
                        <a:rPr lang="en-GB" sz="900" spc="155" dirty="0">
                          <a:effectLst/>
                        </a:rPr>
                        <a:t> </a:t>
                      </a:r>
                      <a:r>
                        <a:rPr lang="en-GB" sz="900" spc="-5" dirty="0">
                          <a:effectLst/>
                        </a:rPr>
                        <a:t>as</a:t>
                      </a:r>
                      <a:r>
                        <a:rPr lang="en-GB" sz="900" spc="5" dirty="0">
                          <a:effectLst/>
                        </a:rPr>
                        <a:t> </a:t>
                      </a:r>
                      <a:r>
                        <a:rPr lang="en-GB" sz="900" spc="-5" dirty="0">
                          <a:effectLst/>
                        </a:rPr>
                        <a:t>part</a:t>
                      </a:r>
                      <a:r>
                        <a:rPr lang="en-GB" sz="900" spc="10" dirty="0">
                          <a:effectLst/>
                        </a:rPr>
                        <a:t> </a:t>
                      </a:r>
                      <a:r>
                        <a:rPr lang="en-GB" sz="900" spc="-10" dirty="0">
                          <a:effectLst/>
                        </a:rPr>
                        <a:t>of</a:t>
                      </a:r>
                      <a:r>
                        <a:rPr lang="en-GB" sz="900" spc="10" dirty="0">
                          <a:effectLst/>
                        </a:rPr>
                        <a:t> </a:t>
                      </a:r>
                      <a:r>
                        <a:rPr lang="en-GB" sz="900" spc="-5" dirty="0">
                          <a:effectLst/>
                        </a:rPr>
                        <a:t>digital</a:t>
                      </a:r>
                      <a:r>
                        <a:rPr lang="en-GB" sz="900" spc="-15" dirty="0">
                          <a:effectLst/>
                        </a:rPr>
                        <a:t> </a:t>
                      </a:r>
                      <a:r>
                        <a:rPr lang="en-GB" sz="900" spc="-5" dirty="0">
                          <a:effectLst/>
                        </a:rPr>
                        <a:t>marketing</a:t>
                      </a:r>
                      <a:r>
                        <a:rPr lang="en-GB" sz="900" dirty="0">
                          <a:effectLst/>
                        </a:rPr>
                        <a:t> </a:t>
                      </a:r>
                      <a:r>
                        <a:rPr lang="en-GB" sz="900" spc="-5" dirty="0">
                          <a:effectLst/>
                        </a:rPr>
                        <a:t>campaigns</a:t>
                      </a:r>
                      <a:r>
                        <a:rPr lang="en-GB" sz="900" spc="140" dirty="0">
                          <a:effectLst/>
                        </a:rPr>
                        <a:t> </a:t>
                      </a:r>
                      <a:r>
                        <a:rPr lang="en-GB" sz="900" spc="-5" dirty="0">
                          <a:effectLst/>
                        </a:rPr>
                        <a:t>(*</a:t>
                      </a:r>
                      <a:r>
                        <a:rPr lang="en-GB" sz="800" spc="-5" dirty="0">
                          <a:effectLst/>
                        </a:rPr>
                        <a:t>Synoptic</a:t>
                      </a:r>
                      <a:r>
                        <a:rPr lang="en-GB" sz="800" spc="-35" dirty="0">
                          <a:effectLst/>
                        </a:rPr>
                        <a:t> </a:t>
                      </a:r>
                      <a:r>
                        <a:rPr lang="en-GB" sz="800" dirty="0">
                          <a:effectLst/>
                        </a:rPr>
                        <a:t>assessment</a:t>
                      </a:r>
                      <a:r>
                        <a:rPr lang="en-GB" sz="800" spc="-40" dirty="0">
                          <a:effectLst/>
                        </a:rPr>
                        <a:t> </a:t>
                      </a:r>
                      <a:r>
                        <a:rPr lang="en-GB" sz="800" dirty="0">
                          <a:effectLst/>
                        </a:rPr>
                        <a:t>from</a:t>
                      </a:r>
                      <a:r>
                        <a:rPr lang="en-GB" sz="800" spc="-40" dirty="0">
                          <a:effectLst/>
                        </a:rPr>
                        <a:t> </a:t>
                      </a:r>
                      <a:r>
                        <a:rPr lang="en-GB" sz="800" dirty="0">
                          <a:effectLst/>
                        </a:rPr>
                        <a:t>Unit</a:t>
                      </a:r>
                      <a:r>
                        <a:rPr lang="en-GB" sz="800" spc="-35" dirty="0">
                          <a:effectLst/>
                        </a:rPr>
                        <a:t> </a:t>
                      </a:r>
                      <a:r>
                        <a:rPr lang="en-GB" sz="800" dirty="0">
                          <a:effectLst/>
                        </a:rPr>
                        <a:t>1</a:t>
                      </a:r>
                      <a:r>
                        <a:rPr lang="en-GB" sz="800" spc="145" dirty="0">
                          <a:effectLst/>
                        </a:rPr>
                        <a:t> </a:t>
                      </a:r>
                      <a:r>
                        <a:rPr lang="en-GB" sz="800" spc="-5" dirty="0">
                          <a:effectLst/>
                        </a:rPr>
                        <a:t>Fundamentals</a:t>
                      </a:r>
                      <a:r>
                        <a:rPr lang="en-GB" sz="800" spc="-15" dirty="0">
                          <a:effectLst/>
                        </a:rPr>
                        <a:t> </a:t>
                      </a:r>
                      <a:r>
                        <a:rPr lang="en-GB" sz="800" spc="-5" dirty="0">
                          <a:effectLst/>
                        </a:rPr>
                        <a:t>of</a:t>
                      </a:r>
                      <a:r>
                        <a:rPr lang="en-GB" sz="800" spc="-30" dirty="0">
                          <a:effectLst/>
                        </a:rPr>
                        <a:t> </a:t>
                      </a:r>
                      <a:r>
                        <a:rPr lang="en-GB" sz="800" spc="-5" dirty="0">
                          <a:effectLst/>
                        </a:rPr>
                        <a:t>IT,</a:t>
                      </a:r>
                      <a:r>
                        <a:rPr lang="en-GB" sz="800" spc="-35" dirty="0">
                          <a:effectLst/>
                        </a:rPr>
                        <a:t> </a:t>
                      </a:r>
                      <a:r>
                        <a:rPr lang="en-GB" sz="800" dirty="0">
                          <a:effectLst/>
                        </a:rPr>
                        <a:t>Unit</a:t>
                      </a:r>
                      <a:r>
                        <a:rPr lang="en-GB" sz="800" spc="-30" dirty="0">
                          <a:effectLst/>
                        </a:rPr>
                        <a:t> </a:t>
                      </a:r>
                      <a:r>
                        <a:rPr lang="en-GB" sz="800" dirty="0">
                          <a:effectLst/>
                        </a:rPr>
                        <a:t>2</a:t>
                      </a:r>
                      <a:r>
                        <a:rPr lang="en-GB" sz="800" spc="-25" dirty="0">
                          <a:effectLst/>
                        </a:rPr>
                        <a:t> </a:t>
                      </a:r>
                      <a:r>
                        <a:rPr lang="en-GB" sz="800" dirty="0">
                          <a:effectLst/>
                        </a:rPr>
                        <a:t>Global</a:t>
                      </a:r>
                      <a:r>
                        <a:rPr lang="en-GB" sz="800" spc="135" dirty="0">
                          <a:effectLst/>
                        </a:rPr>
                        <a:t> </a:t>
                      </a:r>
                      <a:r>
                        <a:rPr lang="en-GB" sz="800" spc="-5" dirty="0">
                          <a:effectLst/>
                        </a:rPr>
                        <a:t>information</a:t>
                      </a:r>
                      <a:r>
                        <a:rPr lang="en-GB" sz="800" spc="-30" dirty="0">
                          <a:effectLst/>
                        </a:rPr>
                        <a:t> </a:t>
                      </a:r>
                      <a:r>
                        <a:rPr lang="en-GB" sz="800" spc="-5" dirty="0">
                          <a:effectLst/>
                        </a:rPr>
                        <a:t>and</a:t>
                      </a:r>
                      <a:r>
                        <a:rPr lang="en-GB" sz="800" spc="-25" dirty="0">
                          <a:effectLst/>
                        </a:rPr>
                        <a:t> </a:t>
                      </a:r>
                      <a:r>
                        <a:rPr lang="en-GB" sz="800" dirty="0">
                          <a:effectLst/>
                        </a:rPr>
                        <a:t>Unit</a:t>
                      </a:r>
                      <a:r>
                        <a:rPr lang="en-GB" sz="800" spc="-35" dirty="0">
                          <a:effectLst/>
                        </a:rPr>
                        <a:t> </a:t>
                      </a:r>
                      <a:r>
                        <a:rPr lang="en-GB" sz="800" dirty="0">
                          <a:effectLst/>
                        </a:rPr>
                        <a:t>3</a:t>
                      </a:r>
                      <a:r>
                        <a:rPr lang="en-GB" sz="800" spc="-25" dirty="0">
                          <a:effectLst/>
                        </a:rPr>
                        <a:t> </a:t>
                      </a:r>
                      <a:r>
                        <a:rPr lang="en-GB" sz="800" dirty="0">
                          <a:effectLst/>
                        </a:rPr>
                        <a:t>Cyber</a:t>
                      </a:r>
                      <a:r>
                        <a:rPr lang="en-GB" sz="800" spc="-30" dirty="0">
                          <a:effectLst/>
                        </a:rPr>
                        <a:t> </a:t>
                      </a:r>
                      <a:r>
                        <a:rPr lang="en-GB" sz="800" spc="-5" dirty="0">
                          <a:effectLst/>
                        </a:rPr>
                        <a:t>security)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54424">
                <a:tc rowSpan="2">
                  <a:txBody>
                    <a:bodyPr/>
                    <a:lstStyle/>
                    <a:p>
                      <a:pPr marL="293370" marR="170815" indent="-228600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spc="-5" dirty="0">
                          <a:effectLst/>
                        </a:rPr>
                        <a:t>3.</a:t>
                      </a:r>
                      <a:r>
                        <a:rPr lang="en-GB" sz="1100" b="1" dirty="0">
                          <a:effectLst/>
                        </a:rPr>
                        <a:t> </a:t>
                      </a:r>
                      <a:r>
                        <a:rPr lang="en-GB" sz="1100" b="1" spc="265" dirty="0">
                          <a:effectLst/>
                        </a:rPr>
                        <a:t> </a:t>
                      </a:r>
                      <a:r>
                        <a:rPr lang="en-GB" sz="1100" b="1" spc="-5" dirty="0">
                          <a:effectLst/>
                        </a:rPr>
                        <a:t>Be</a:t>
                      </a:r>
                      <a:r>
                        <a:rPr lang="en-GB" sz="1100" b="1" dirty="0">
                          <a:effectLst/>
                        </a:rPr>
                        <a:t> </a:t>
                      </a:r>
                      <a:r>
                        <a:rPr lang="en-GB" sz="1100" b="1" spc="-5" dirty="0">
                          <a:effectLst/>
                        </a:rPr>
                        <a:t>able</a:t>
                      </a:r>
                      <a:r>
                        <a:rPr lang="en-GB" sz="1100" b="1" dirty="0">
                          <a:effectLst/>
                        </a:rPr>
                        <a:t> to</a:t>
                      </a:r>
                      <a:r>
                        <a:rPr lang="en-GB" sz="1100" b="1" spc="-10" dirty="0">
                          <a:effectLst/>
                        </a:rPr>
                        <a:t> </a:t>
                      </a:r>
                      <a:r>
                        <a:rPr lang="en-GB" sz="1100" b="1" spc="-5" dirty="0">
                          <a:effectLst/>
                        </a:rPr>
                        <a:t>plan</a:t>
                      </a:r>
                      <a:r>
                        <a:rPr lang="en-GB" sz="1100" b="1" dirty="0">
                          <a:effectLst/>
                        </a:rPr>
                        <a:t> </a:t>
                      </a:r>
                      <a:r>
                        <a:rPr lang="en-GB" sz="1100" b="1" spc="-5" dirty="0">
                          <a:effectLst/>
                        </a:rPr>
                        <a:t>content</a:t>
                      </a:r>
                      <a:r>
                        <a:rPr lang="en-GB" sz="1100" b="1" spc="125" dirty="0">
                          <a:effectLst/>
                        </a:rPr>
                        <a:t> </a:t>
                      </a:r>
                      <a:r>
                        <a:rPr lang="en-GB" sz="1100" b="1" spc="-5" dirty="0">
                          <a:effectLst/>
                        </a:rPr>
                        <a:t>and</a:t>
                      </a:r>
                      <a:r>
                        <a:rPr lang="en-GB" sz="1100" b="1" dirty="0">
                          <a:effectLst/>
                        </a:rPr>
                        <a:t> </a:t>
                      </a:r>
                      <a:r>
                        <a:rPr lang="en-GB" sz="1100" b="1" spc="-5" dirty="0">
                          <a:effectLst/>
                        </a:rPr>
                        <a:t>propose</a:t>
                      </a:r>
                      <a:r>
                        <a:rPr lang="en-GB" sz="1100" b="1" spc="-10" dirty="0">
                          <a:effectLst/>
                        </a:rPr>
                        <a:t> </a:t>
                      </a:r>
                      <a:r>
                        <a:rPr lang="en-GB" sz="1100" b="1" spc="-5" dirty="0">
                          <a:effectLst/>
                        </a:rPr>
                        <a:t>appropriate</a:t>
                      </a:r>
                      <a:r>
                        <a:rPr lang="en-GB" sz="1100" b="1" spc="140" dirty="0">
                          <a:effectLst/>
                        </a:rPr>
                        <a:t> </a:t>
                      </a:r>
                      <a:r>
                        <a:rPr lang="en-GB" sz="1100" b="1" spc="-5" dirty="0">
                          <a:effectLst/>
                        </a:rPr>
                        <a:t>social</a:t>
                      </a:r>
                      <a:r>
                        <a:rPr lang="en-GB" sz="1100" b="1" dirty="0">
                          <a:effectLst/>
                        </a:rPr>
                        <a:t> </a:t>
                      </a:r>
                      <a:r>
                        <a:rPr lang="en-GB" sz="1100" b="1" spc="-5" dirty="0">
                          <a:effectLst/>
                        </a:rPr>
                        <a:t>media</a:t>
                      </a:r>
                      <a:r>
                        <a:rPr lang="en-GB" sz="1100" b="1" dirty="0">
                          <a:effectLst/>
                        </a:rPr>
                        <a:t> </a:t>
                      </a:r>
                      <a:r>
                        <a:rPr lang="en-GB" sz="1100" b="1" spc="-5" dirty="0">
                          <a:effectLst/>
                        </a:rPr>
                        <a:t>channels</a:t>
                      </a:r>
                      <a:r>
                        <a:rPr lang="en-GB" sz="1100" b="1" spc="-20" dirty="0">
                          <a:effectLst/>
                        </a:rPr>
                        <a:t> </a:t>
                      </a:r>
                      <a:r>
                        <a:rPr lang="en-GB" sz="1100" b="1" dirty="0">
                          <a:effectLst/>
                        </a:rPr>
                        <a:t>for</a:t>
                      </a:r>
                      <a:r>
                        <a:rPr lang="en-GB" sz="1100" b="1" spc="140" dirty="0">
                          <a:effectLst/>
                        </a:rPr>
                        <a:t> </a:t>
                      </a:r>
                      <a:r>
                        <a:rPr lang="en-GB" sz="1100" b="1" spc="-5" dirty="0">
                          <a:effectLst/>
                        </a:rPr>
                        <a:t>digital</a:t>
                      </a:r>
                      <a:r>
                        <a:rPr lang="en-GB" sz="1100" b="1" spc="-15" dirty="0">
                          <a:effectLst/>
                        </a:rPr>
                        <a:t> </a:t>
                      </a:r>
                      <a:r>
                        <a:rPr lang="en-GB" sz="1100" b="1" spc="-5" dirty="0">
                          <a:effectLst/>
                        </a:rPr>
                        <a:t>marketing</a:t>
                      </a:r>
                      <a:r>
                        <a:rPr lang="en-GB" sz="1100" b="1" spc="135" dirty="0">
                          <a:effectLst/>
                        </a:rPr>
                        <a:t> </a:t>
                      </a:r>
                      <a:r>
                        <a:rPr lang="en-GB" sz="1100" b="1" spc="-5" dirty="0">
                          <a:effectLst/>
                        </a:rPr>
                        <a:t>campaigns</a:t>
                      </a:r>
                      <a:endParaRPr lang="en-GB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eaLnBrk="0" hangingPunct="0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en-GB" sz="900" b="1" spc="-5" dirty="0">
                          <a:effectLst/>
                        </a:rPr>
                        <a:t>P5</a:t>
                      </a:r>
                      <a:r>
                        <a:rPr lang="en-GB" sz="900" spc="-5" dirty="0">
                          <a:effectLst/>
                        </a:rPr>
                        <a:t>:</a:t>
                      </a:r>
                      <a:endParaRPr lang="en-GB" sz="900" dirty="0">
                        <a:effectLst/>
                      </a:endParaRPr>
                    </a:p>
                    <a:p>
                      <a:pPr marL="64770" marR="231140" eaLnBrk="0" hangingPunct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GB" sz="900" spc="-5" dirty="0">
                          <a:effectLst/>
                        </a:rPr>
                        <a:t>Outline</a:t>
                      </a:r>
                      <a:r>
                        <a:rPr lang="en-GB" sz="900" dirty="0">
                          <a:effectLst/>
                        </a:rPr>
                        <a:t> </a:t>
                      </a:r>
                      <a:r>
                        <a:rPr lang="en-GB" sz="900" spc="-5" dirty="0">
                          <a:effectLst/>
                        </a:rPr>
                        <a:t>social</a:t>
                      </a:r>
                      <a:r>
                        <a:rPr lang="en-GB" sz="900" spc="-15" dirty="0">
                          <a:effectLst/>
                        </a:rPr>
                        <a:t> </a:t>
                      </a:r>
                      <a:r>
                        <a:rPr lang="en-GB" sz="900" spc="-5" dirty="0">
                          <a:effectLst/>
                        </a:rPr>
                        <a:t>media</a:t>
                      </a:r>
                      <a:r>
                        <a:rPr lang="en-GB" sz="900" dirty="0">
                          <a:effectLst/>
                        </a:rPr>
                        <a:t> </a:t>
                      </a:r>
                      <a:r>
                        <a:rPr lang="en-GB" sz="900" spc="-5" dirty="0">
                          <a:effectLst/>
                        </a:rPr>
                        <a:t>channels</a:t>
                      </a:r>
                      <a:r>
                        <a:rPr lang="en-GB" sz="900" spc="5" dirty="0">
                          <a:effectLst/>
                        </a:rPr>
                        <a:t> </a:t>
                      </a:r>
                      <a:r>
                        <a:rPr lang="en-GB" sz="900" dirty="0">
                          <a:effectLst/>
                        </a:rPr>
                        <a:t>to </a:t>
                      </a:r>
                      <a:r>
                        <a:rPr lang="en-GB" sz="900" spc="-5" dirty="0">
                          <a:effectLst/>
                        </a:rPr>
                        <a:t>be</a:t>
                      </a:r>
                      <a:r>
                        <a:rPr lang="en-GB" sz="900" spc="100" dirty="0">
                          <a:effectLst/>
                        </a:rPr>
                        <a:t> </a:t>
                      </a:r>
                      <a:r>
                        <a:rPr lang="en-GB" sz="900" spc="-5" dirty="0">
                          <a:effectLst/>
                        </a:rPr>
                        <a:t>used</a:t>
                      </a:r>
                      <a:r>
                        <a:rPr lang="en-GB" sz="900" spc="5" dirty="0">
                          <a:effectLst/>
                        </a:rPr>
                        <a:t> </a:t>
                      </a:r>
                      <a:r>
                        <a:rPr lang="en-GB" sz="900" spc="-5" dirty="0">
                          <a:effectLst/>
                        </a:rPr>
                        <a:t>in</a:t>
                      </a:r>
                      <a:r>
                        <a:rPr lang="en-GB" sz="900" dirty="0">
                          <a:effectLst/>
                        </a:rPr>
                        <a:t> a </a:t>
                      </a:r>
                      <a:r>
                        <a:rPr lang="en-GB" sz="900" spc="-5" dirty="0">
                          <a:effectLst/>
                        </a:rPr>
                        <a:t>digital</a:t>
                      </a:r>
                      <a:r>
                        <a:rPr lang="en-GB" sz="900" spc="-15" dirty="0">
                          <a:effectLst/>
                        </a:rPr>
                        <a:t> </a:t>
                      </a:r>
                      <a:r>
                        <a:rPr lang="en-GB" sz="900" spc="-5" dirty="0">
                          <a:effectLst/>
                        </a:rPr>
                        <a:t>marketing</a:t>
                      </a:r>
                      <a:r>
                        <a:rPr lang="en-GB" sz="900" dirty="0">
                          <a:effectLst/>
                        </a:rPr>
                        <a:t> </a:t>
                      </a:r>
                      <a:r>
                        <a:rPr lang="en-GB" sz="900" spc="-5" dirty="0">
                          <a:effectLst/>
                        </a:rPr>
                        <a:t>campaign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64770" eaLnBrk="0" hangingPunct="0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en-GB" sz="900" b="1" spc="-10" dirty="0">
                          <a:effectLst/>
                        </a:rPr>
                        <a:t>M2</a:t>
                      </a:r>
                      <a:r>
                        <a:rPr lang="en-GB" sz="900" spc="-10" dirty="0">
                          <a:effectLst/>
                        </a:rPr>
                        <a:t>:</a:t>
                      </a:r>
                      <a:endParaRPr lang="en-GB" sz="900" dirty="0">
                        <a:effectLst/>
                      </a:endParaRPr>
                    </a:p>
                    <a:p>
                      <a:pPr marL="64770" marR="271145" eaLnBrk="0" hangingPunct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GB" sz="900" spc="-5" dirty="0">
                          <a:effectLst/>
                        </a:rPr>
                        <a:t>Plan</a:t>
                      </a:r>
                      <a:r>
                        <a:rPr lang="en-GB" sz="900" dirty="0">
                          <a:effectLst/>
                        </a:rPr>
                        <a:t> the </a:t>
                      </a:r>
                      <a:r>
                        <a:rPr lang="en-GB" sz="900" spc="-5" dirty="0">
                          <a:effectLst/>
                        </a:rPr>
                        <a:t>social</a:t>
                      </a:r>
                      <a:r>
                        <a:rPr lang="en-GB" sz="900" spc="-15" dirty="0">
                          <a:effectLst/>
                        </a:rPr>
                        <a:t> </a:t>
                      </a:r>
                      <a:r>
                        <a:rPr lang="en-GB" sz="900" spc="-5" dirty="0">
                          <a:effectLst/>
                        </a:rPr>
                        <a:t>media</a:t>
                      </a:r>
                      <a:r>
                        <a:rPr lang="en-GB" sz="900" dirty="0">
                          <a:effectLst/>
                        </a:rPr>
                        <a:t> </a:t>
                      </a:r>
                      <a:r>
                        <a:rPr lang="en-GB" sz="900" spc="-5" dirty="0">
                          <a:effectLst/>
                        </a:rPr>
                        <a:t>content </a:t>
                      </a:r>
                      <a:r>
                        <a:rPr lang="en-GB" sz="900" spc="-10" dirty="0">
                          <a:effectLst/>
                        </a:rPr>
                        <a:t>of</a:t>
                      </a:r>
                      <a:r>
                        <a:rPr lang="en-GB" sz="900" spc="10" dirty="0">
                          <a:effectLst/>
                        </a:rPr>
                        <a:t> </a:t>
                      </a:r>
                      <a:r>
                        <a:rPr lang="en-GB" sz="900" spc="-5" dirty="0">
                          <a:effectLst/>
                        </a:rPr>
                        <a:t>the</a:t>
                      </a:r>
                      <a:r>
                        <a:rPr lang="en-GB" sz="900" spc="110" dirty="0">
                          <a:effectLst/>
                        </a:rPr>
                        <a:t> </a:t>
                      </a:r>
                      <a:r>
                        <a:rPr lang="en-GB" sz="900" spc="-5" dirty="0">
                          <a:effectLst/>
                        </a:rPr>
                        <a:t>digital</a:t>
                      </a:r>
                      <a:r>
                        <a:rPr lang="en-GB" sz="900" spc="-15" dirty="0">
                          <a:effectLst/>
                        </a:rPr>
                        <a:t> </a:t>
                      </a:r>
                      <a:r>
                        <a:rPr lang="en-GB" sz="900" spc="-5" dirty="0">
                          <a:effectLst/>
                        </a:rPr>
                        <a:t>marketing</a:t>
                      </a:r>
                      <a:r>
                        <a:rPr lang="en-GB" sz="900" dirty="0">
                          <a:effectLst/>
                        </a:rPr>
                        <a:t> </a:t>
                      </a:r>
                      <a:r>
                        <a:rPr lang="en-GB" sz="900" spc="-5" dirty="0">
                          <a:effectLst/>
                        </a:rPr>
                        <a:t>campaign</a:t>
                      </a:r>
                      <a:r>
                        <a:rPr lang="en-GB" sz="900" spc="-10" dirty="0">
                          <a:effectLst/>
                        </a:rPr>
                        <a:t> </a:t>
                      </a:r>
                      <a:r>
                        <a:rPr lang="en-GB" sz="900" dirty="0">
                          <a:effectLst/>
                        </a:rPr>
                        <a:t>to</a:t>
                      </a:r>
                      <a:r>
                        <a:rPr lang="en-GB" sz="900" spc="-10" dirty="0">
                          <a:effectLst/>
                        </a:rPr>
                        <a:t> </a:t>
                      </a:r>
                      <a:r>
                        <a:rPr lang="en-GB" sz="900" spc="-5" dirty="0">
                          <a:effectLst/>
                        </a:rPr>
                        <a:t>meet</a:t>
                      </a:r>
                      <a:r>
                        <a:rPr lang="en-GB" sz="900" spc="115" dirty="0">
                          <a:effectLst/>
                        </a:rPr>
                        <a:t> </a:t>
                      </a:r>
                      <a:r>
                        <a:rPr lang="en-GB" sz="900" spc="-5" dirty="0">
                          <a:effectLst/>
                        </a:rPr>
                        <a:t>identified</a:t>
                      </a:r>
                      <a:r>
                        <a:rPr lang="en-GB" sz="900" spc="-10" dirty="0">
                          <a:effectLst/>
                        </a:rPr>
                        <a:t> </a:t>
                      </a:r>
                      <a:r>
                        <a:rPr lang="en-GB" sz="900" spc="-5" dirty="0">
                          <a:effectLst/>
                        </a:rPr>
                        <a:t>business</a:t>
                      </a:r>
                      <a:r>
                        <a:rPr lang="en-GB" sz="900" spc="5" dirty="0">
                          <a:effectLst/>
                        </a:rPr>
                        <a:t> </a:t>
                      </a:r>
                      <a:r>
                        <a:rPr lang="en-GB" sz="900" spc="-10" dirty="0">
                          <a:effectLst/>
                        </a:rPr>
                        <a:t>objectives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64770" eaLnBrk="0" hangingPunct="0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en-GB" sz="900" b="1" spc="-5" dirty="0">
                          <a:effectLst/>
                        </a:rPr>
                        <a:t>D2</a:t>
                      </a:r>
                      <a:r>
                        <a:rPr lang="en-GB" sz="900" spc="-5" dirty="0">
                          <a:effectLst/>
                        </a:rPr>
                        <a:t>:</a:t>
                      </a:r>
                      <a:endParaRPr lang="en-GB" sz="900" dirty="0">
                        <a:effectLst/>
                      </a:endParaRPr>
                    </a:p>
                    <a:p>
                      <a:pPr marL="64770" marR="75565" eaLnBrk="0" hangingPunct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GB" sz="900" spc="-5" dirty="0">
                          <a:effectLst/>
                        </a:rPr>
                        <a:t>Justify</a:t>
                      </a:r>
                      <a:r>
                        <a:rPr lang="en-GB" sz="900" spc="-10" dirty="0">
                          <a:effectLst/>
                        </a:rPr>
                        <a:t> </a:t>
                      </a:r>
                      <a:r>
                        <a:rPr lang="en-GB" sz="900" dirty="0">
                          <a:effectLst/>
                        </a:rPr>
                        <a:t>the</a:t>
                      </a:r>
                      <a:r>
                        <a:rPr lang="en-GB" sz="900" spc="-10" dirty="0">
                          <a:effectLst/>
                        </a:rPr>
                        <a:t> </a:t>
                      </a:r>
                      <a:r>
                        <a:rPr lang="en-GB" sz="900" spc="-5" dirty="0">
                          <a:effectLst/>
                        </a:rPr>
                        <a:t>use</a:t>
                      </a:r>
                      <a:r>
                        <a:rPr lang="en-GB" sz="900" spc="-10" dirty="0">
                          <a:effectLst/>
                        </a:rPr>
                        <a:t> of</a:t>
                      </a:r>
                      <a:r>
                        <a:rPr lang="en-GB" sz="900" spc="10" dirty="0">
                          <a:effectLst/>
                        </a:rPr>
                        <a:t> </a:t>
                      </a:r>
                      <a:r>
                        <a:rPr lang="en-GB" sz="900" spc="-5" dirty="0">
                          <a:effectLst/>
                        </a:rPr>
                        <a:t>identified</a:t>
                      </a:r>
                      <a:r>
                        <a:rPr lang="en-GB" sz="900" dirty="0">
                          <a:effectLst/>
                        </a:rPr>
                        <a:t> </a:t>
                      </a:r>
                      <a:r>
                        <a:rPr lang="en-GB" sz="900" spc="-5" dirty="0">
                          <a:effectLst/>
                        </a:rPr>
                        <a:t>social</a:t>
                      </a:r>
                      <a:r>
                        <a:rPr lang="en-GB" sz="900" spc="120" dirty="0">
                          <a:effectLst/>
                        </a:rPr>
                        <a:t> </a:t>
                      </a:r>
                      <a:r>
                        <a:rPr lang="en-GB" sz="900" spc="-5" dirty="0">
                          <a:effectLst/>
                        </a:rPr>
                        <a:t>media</a:t>
                      </a:r>
                      <a:r>
                        <a:rPr lang="en-GB" sz="900" dirty="0">
                          <a:effectLst/>
                        </a:rPr>
                        <a:t> </a:t>
                      </a:r>
                      <a:r>
                        <a:rPr lang="en-GB" sz="900" spc="-5" dirty="0">
                          <a:effectLst/>
                        </a:rPr>
                        <a:t>channels</a:t>
                      </a:r>
                      <a:r>
                        <a:rPr lang="en-GB" sz="900" spc="5" dirty="0">
                          <a:effectLst/>
                        </a:rPr>
                        <a:t> </a:t>
                      </a:r>
                      <a:r>
                        <a:rPr lang="en-GB" sz="900" spc="-5" dirty="0">
                          <a:effectLst/>
                        </a:rPr>
                        <a:t>in </a:t>
                      </a:r>
                      <a:r>
                        <a:rPr lang="en-GB" sz="900" dirty="0">
                          <a:effectLst/>
                        </a:rPr>
                        <a:t>the</a:t>
                      </a:r>
                      <a:r>
                        <a:rPr lang="en-GB" sz="900" spc="-10" dirty="0">
                          <a:effectLst/>
                        </a:rPr>
                        <a:t> </a:t>
                      </a:r>
                      <a:r>
                        <a:rPr lang="en-GB" sz="900" spc="-5" dirty="0">
                          <a:effectLst/>
                        </a:rPr>
                        <a:t>digital</a:t>
                      </a:r>
                      <a:r>
                        <a:rPr lang="en-GB" sz="900" spc="-15" dirty="0">
                          <a:effectLst/>
                        </a:rPr>
                        <a:t> </a:t>
                      </a:r>
                      <a:r>
                        <a:rPr lang="en-GB" sz="900" spc="-5" dirty="0">
                          <a:effectLst/>
                        </a:rPr>
                        <a:t>marketing</a:t>
                      </a:r>
                      <a:r>
                        <a:rPr lang="en-GB" sz="900" spc="125" dirty="0">
                          <a:effectLst/>
                        </a:rPr>
                        <a:t> </a:t>
                      </a:r>
                      <a:r>
                        <a:rPr lang="en-GB" sz="900" spc="-5" dirty="0">
                          <a:effectLst/>
                        </a:rPr>
                        <a:t>campaign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42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4770" eaLnBrk="0" hangingPunct="0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en-GB" sz="900" b="1" spc="-5" dirty="0">
                          <a:effectLst/>
                        </a:rPr>
                        <a:t>P6</a:t>
                      </a:r>
                      <a:r>
                        <a:rPr lang="en-GB" sz="900" spc="-5" dirty="0">
                          <a:effectLst/>
                        </a:rPr>
                        <a:t>:</a:t>
                      </a:r>
                      <a:endParaRPr lang="en-GB" sz="900" dirty="0">
                        <a:effectLst/>
                      </a:endParaRPr>
                    </a:p>
                    <a:p>
                      <a:pPr marL="64770" marR="278765" eaLnBrk="0" hangingPunct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GB" sz="900" spc="-5" dirty="0">
                          <a:effectLst/>
                        </a:rPr>
                        <a:t>Describe</a:t>
                      </a:r>
                      <a:r>
                        <a:rPr lang="en-GB" sz="900" dirty="0">
                          <a:effectLst/>
                        </a:rPr>
                        <a:t> the</a:t>
                      </a:r>
                      <a:r>
                        <a:rPr lang="en-GB" sz="900" spc="-10" dirty="0">
                          <a:effectLst/>
                        </a:rPr>
                        <a:t> </a:t>
                      </a:r>
                      <a:r>
                        <a:rPr lang="en-GB" sz="900" spc="-5" dirty="0">
                          <a:effectLst/>
                        </a:rPr>
                        <a:t>target </a:t>
                      </a:r>
                      <a:r>
                        <a:rPr lang="en-GB" sz="900" spc="-10" dirty="0">
                          <a:effectLst/>
                        </a:rPr>
                        <a:t>audience </a:t>
                      </a:r>
                      <a:r>
                        <a:rPr lang="en-GB" sz="900" dirty="0">
                          <a:effectLst/>
                        </a:rPr>
                        <a:t>for</a:t>
                      </a:r>
                      <a:r>
                        <a:rPr lang="en-GB" sz="900" spc="-5" dirty="0">
                          <a:effectLst/>
                        </a:rPr>
                        <a:t> the</a:t>
                      </a:r>
                      <a:r>
                        <a:rPr lang="en-GB" sz="900" spc="160" dirty="0">
                          <a:effectLst/>
                        </a:rPr>
                        <a:t> </a:t>
                      </a:r>
                      <a:r>
                        <a:rPr lang="en-GB" sz="900" spc="-5" dirty="0">
                          <a:effectLst/>
                        </a:rPr>
                        <a:t>identified</a:t>
                      </a:r>
                      <a:r>
                        <a:rPr lang="en-GB" sz="900" spc="-10" dirty="0">
                          <a:effectLst/>
                        </a:rPr>
                        <a:t> </a:t>
                      </a:r>
                      <a:r>
                        <a:rPr lang="en-GB" sz="900" spc="-5" dirty="0">
                          <a:effectLst/>
                        </a:rPr>
                        <a:t>social</a:t>
                      </a:r>
                      <a:r>
                        <a:rPr lang="en-GB" sz="900" dirty="0">
                          <a:effectLst/>
                        </a:rPr>
                        <a:t> </a:t>
                      </a:r>
                      <a:r>
                        <a:rPr lang="en-GB" sz="900" spc="-5" dirty="0">
                          <a:effectLst/>
                        </a:rPr>
                        <a:t>media</a:t>
                      </a:r>
                      <a:r>
                        <a:rPr lang="en-GB" sz="900" spc="-10" dirty="0">
                          <a:effectLst/>
                        </a:rPr>
                        <a:t> channels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49321">
                <a:tc>
                  <a:txBody>
                    <a:bodyPr/>
                    <a:lstStyle/>
                    <a:p>
                      <a:pPr marL="335915" marR="151765" indent="-271780" eaLnBrk="0" hangingPunct="0">
                        <a:lnSpc>
                          <a:spcPct val="115000"/>
                        </a:lnSpc>
                        <a:spcBef>
                          <a:spcPts val="580"/>
                        </a:spcBef>
                        <a:spcAft>
                          <a:spcPts val="0"/>
                        </a:spcAft>
                      </a:pPr>
                      <a:r>
                        <a:rPr lang="en-GB" sz="1100" b="1" spc="-5" dirty="0">
                          <a:effectLst/>
                        </a:rPr>
                        <a:t>4.</a:t>
                      </a:r>
                      <a:r>
                        <a:rPr lang="en-GB" sz="1100" b="1" dirty="0">
                          <a:effectLst/>
                        </a:rPr>
                        <a:t>   </a:t>
                      </a:r>
                      <a:r>
                        <a:rPr lang="en-GB" sz="1100" b="1" spc="5" dirty="0">
                          <a:effectLst/>
                        </a:rPr>
                        <a:t> </a:t>
                      </a:r>
                      <a:r>
                        <a:rPr lang="en-GB" sz="1100" b="1" spc="-5" dirty="0">
                          <a:effectLst/>
                        </a:rPr>
                        <a:t>Be</a:t>
                      </a:r>
                      <a:r>
                        <a:rPr lang="en-GB" sz="1100" b="1" dirty="0">
                          <a:effectLst/>
                        </a:rPr>
                        <a:t> </a:t>
                      </a:r>
                      <a:r>
                        <a:rPr lang="en-GB" sz="1100" b="1" spc="-5" dirty="0">
                          <a:effectLst/>
                        </a:rPr>
                        <a:t>able</a:t>
                      </a:r>
                      <a:r>
                        <a:rPr lang="en-GB" sz="1100" b="1" spc="-10" dirty="0">
                          <a:effectLst/>
                        </a:rPr>
                        <a:t> </a:t>
                      </a:r>
                      <a:r>
                        <a:rPr lang="en-GB" sz="1100" b="1" dirty="0">
                          <a:effectLst/>
                        </a:rPr>
                        <a:t>to </a:t>
                      </a:r>
                      <a:r>
                        <a:rPr lang="en-GB" sz="1100" b="1" spc="-10" dirty="0">
                          <a:effectLst/>
                        </a:rPr>
                        <a:t>develop</a:t>
                      </a:r>
                      <a:r>
                        <a:rPr lang="en-GB" sz="1100" b="1" dirty="0">
                          <a:effectLst/>
                        </a:rPr>
                        <a:t> </a:t>
                      </a:r>
                      <a:r>
                        <a:rPr lang="en-GB" sz="1100" b="1" spc="-10" dirty="0">
                          <a:effectLst/>
                        </a:rPr>
                        <a:t>social</a:t>
                      </a:r>
                      <a:r>
                        <a:rPr lang="en-GB" sz="1100" b="1" spc="150" dirty="0">
                          <a:effectLst/>
                        </a:rPr>
                        <a:t> </a:t>
                      </a:r>
                      <a:r>
                        <a:rPr lang="en-GB" sz="1100" b="1" spc="-5" dirty="0">
                          <a:effectLst/>
                        </a:rPr>
                        <a:t>media</a:t>
                      </a:r>
                      <a:r>
                        <a:rPr lang="en-GB" sz="1100" b="1" dirty="0">
                          <a:effectLst/>
                        </a:rPr>
                        <a:t> </a:t>
                      </a:r>
                      <a:r>
                        <a:rPr lang="en-GB" sz="1100" b="1" spc="-5" dirty="0">
                          <a:effectLst/>
                        </a:rPr>
                        <a:t>digital</a:t>
                      </a:r>
                      <a:r>
                        <a:rPr lang="en-GB" sz="1100" b="1" dirty="0">
                          <a:effectLst/>
                        </a:rPr>
                        <a:t> </a:t>
                      </a:r>
                      <a:r>
                        <a:rPr lang="en-GB" sz="1100" b="1" spc="-5" dirty="0">
                          <a:effectLst/>
                        </a:rPr>
                        <a:t>marketing</a:t>
                      </a:r>
                      <a:r>
                        <a:rPr lang="en-GB" sz="1100" b="1" spc="130" dirty="0">
                          <a:effectLst/>
                        </a:rPr>
                        <a:t> </a:t>
                      </a:r>
                      <a:r>
                        <a:rPr lang="en-GB" sz="1100" b="1" spc="-5" dirty="0">
                          <a:effectLst/>
                        </a:rPr>
                        <a:t>campaigns</a:t>
                      </a:r>
                      <a:endParaRPr lang="en-GB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algn="just" eaLnBrk="0" hangingPunct="0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en-GB" sz="900" b="1" spc="-5" dirty="0">
                          <a:effectLst/>
                        </a:rPr>
                        <a:t>P7</a:t>
                      </a:r>
                      <a:r>
                        <a:rPr lang="en-GB" sz="900" spc="-5" dirty="0">
                          <a:effectLst/>
                        </a:rPr>
                        <a:t>:</a:t>
                      </a:r>
                      <a:endParaRPr lang="en-GB" sz="900" dirty="0">
                        <a:effectLst/>
                      </a:endParaRPr>
                    </a:p>
                    <a:p>
                      <a:pPr marL="64770" marR="132715" algn="just" eaLnBrk="0" hangingPunct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GB" sz="900" spc="-5" dirty="0">
                          <a:effectLst/>
                        </a:rPr>
                        <a:t>Propose</a:t>
                      </a:r>
                      <a:r>
                        <a:rPr lang="en-GB" sz="900" dirty="0">
                          <a:effectLst/>
                        </a:rPr>
                        <a:t> a</a:t>
                      </a:r>
                      <a:r>
                        <a:rPr lang="en-GB" sz="900" spc="-10" dirty="0">
                          <a:effectLst/>
                        </a:rPr>
                        <a:t> </a:t>
                      </a:r>
                      <a:r>
                        <a:rPr lang="en-GB" sz="900" spc="-5" dirty="0">
                          <a:effectLst/>
                        </a:rPr>
                        <a:t>digital</a:t>
                      </a:r>
                      <a:r>
                        <a:rPr lang="en-GB" sz="900" spc="-15" dirty="0">
                          <a:effectLst/>
                        </a:rPr>
                        <a:t> </a:t>
                      </a:r>
                      <a:r>
                        <a:rPr lang="en-GB" sz="900" spc="-5" dirty="0">
                          <a:effectLst/>
                        </a:rPr>
                        <a:t>marketing</a:t>
                      </a:r>
                      <a:r>
                        <a:rPr lang="en-GB" sz="900" dirty="0">
                          <a:effectLst/>
                        </a:rPr>
                        <a:t> </a:t>
                      </a:r>
                      <a:r>
                        <a:rPr lang="en-GB" sz="900" spc="-5" dirty="0">
                          <a:effectLst/>
                        </a:rPr>
                        <a:t>campaign</a:t>
                      </a:r>
                      <a:r>
                        <a:rPr lang="en-GB" sz="900" spc="135" dirty="0">
                          <a:effectLst/>
                        </a:rPr>
                        <a:t> </a:t>
                      </a:r>
                      <a:r>
                        <a:rPr lang="en-GB" sz="900" spc="-5" dirty="0">
                          <a:effectLst/>
                        </a:rPr>
                        <a:t>across</a:t>
                      </a:r>
                      <a:r>
                        <a:rPr lang="en-GB" sz="900" spc="-10" dirty="0">
                          <a:effectLst/>
                        </a:rPr>
                        <a:t> </a:t>
                      </a:r>
                      <a:r>
                        <a:rPr lang="en-GB" sz="900" spc="-5" dirty="0">
                          <a:effectLst/>
                        </a:rPr>
                        <a:t>different social</a:t>
                      </a:r>
                      <a:r>
                        <a:rPr lang="en-GB" sz="900" spc="-15" dirty="0">
                          <a:effectLst/>
                        </a:rPr>
                        <a:t> </a:t>
                      </a:r>
                      <a:r>
                        <a:rPr lang="en-GB" sz="900" spc="-5" dirty="0">
                          <a:effectLst/>
                        </a:rPr>
                        <a:t>media</a:t>
                      </a:r>
                      <a:r>
                        <a:rPr lang="en-GB" sz="900" dirty="0">
                          <a:effectLst/>
                        </a:rPr>
                        <a:t> </a:t>
                      </a:r>
                      <a:r>
                        <a:rPr lang="en-GB" sz="900" spc="-5" dirty="0">
                          <a:effectLst/>
                        </a:rPr>
                        <a:t>channels</a:t>
                      </a:r>
                      <a:r>
                        <a:rPr lang="en-GB" sz="900" spc="105" dirty="0">
                          <a:effectLst/>
                        </a:rPr>
                        <a:t> </a:t>
                      </a:r>
                      <a:r>
                        <a:rPr lang="en-GB" sz="900" dirty="0">
                          <a:effectLst/>
                        </a:rPr>
                        <a:t>to</a:t>
                      </a:r>
                      <a:r>
                        <a:rPr lang="en-GB" sz="900" spc="-10" dirty="0">
                          <a:effectLst/>
                        </a:rPr>
                        <a:t> </a:t>
                      </a:r>
                      <a:r>
                        <a:rPr lang="en-GB" sz="900" spc="-5" dirty="0">
                          <a:effectLst/>
                        </a:rPr>
                        <a:t>meet identified</a:t>
                      </a:r>
                      <a:r>
                        <a:rPr lang="en-GB" sz="900" dirty="0">
                          <a:effectLst/>
                        </a:rPr>
                        <a:t> </a:t>
                      </a:r>
                      <a:r>
                        <a:rPr lang="en-GB" sz="900" spc="-5" dirty="0">
                          <a:effectLst/>
                        </a:rPr>
                        <a:t>business</a:t>
                      </a:r>
                      <a:r>
                        <a:rPr lang="en-GB" sz="900" spc="5" dirty="0">
                          <a:effectLst/>
                        </a:rPr>
                        <a:t> </a:t>
                      </a:r>
                      <a:r>
                        <a:rPr lang="en-GB" sz="900" spc="-5" dirty="0">
                          <a:effectLst/>
                        </a:rPr>
                        <a:t>objectives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eaLnBrk="0" hangingPunct="0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en-GB" sz="900" b="1" spc="-10" dirty="0">
                          <a:effectLst/>
                        </a:rPr>
                        <a:t>M3:</a:t>
                      </a:r>
                      <a:endParaRPr lang="en-GB" sz="900" b="1" dirty="0">
                        <a:effectLst/>
                      </a:endParaRPr>
                    </a:p>
                    <a:p>
                      <a:pPr marL="64770" marR="203835" eaLnBrk="0" hangingPunct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GB" sz="900" spc="-5" dirty="0">
                          <a:effectLst/>
                        </a:rPr>
                        <a:t>Recommend</a:t>
                      </a:r>
                      <a:r>
                        <a:rPr lang="en-GB" sz="900" spc="-10" dirty="0">
                          <a:effectLst/>
                        </a:rPr>
                        <a:t> </a:t>
                      </a:r>
                      <a:r>
                        <a:rPr lang="en-GB" sz="900" spc="-5" dirty="0">
                          <a:effectLst/>
                        </a:rPr>
                        <a:t>adaptations</a:t>
                      </a:r>
                      <a:r>
                        <a:rPr lang="en-GB" sz="900" spc="-10" dirty="0">
                          <a:effectLst/>
                        </a:rPr>
                        <a:t> </a:t>
                      </a:r>
                      <a:r>
                        <a:rPr lang="en-GB" sz="900" dirty="0">
                          <a:effectLst/>
                        </a:rPr>
                        <a:t>to</a:t>
                      </a:r>
                      <a:r>
                        <a:rPr lang="en-GB" sz="900" spc="-10" dirty="0">
                          <a:effectLst/>
                        </a:rPr>
                        <a:t> </a:t>
                      </a:r>
                      <a:r>
                        <a:rPr lang="en-GB" sz="900" spc="-5" dirty="0">
                          <a:effectLst/>
                        </a:rPr>
                        <a:t>current</a:t>
                      </a:r>
                      <a:r>
                        <a:rPr lang="en-GB" sz="900" spc="140" dirty="0">
                          <a:effectLst/>
                        </a:rPr>
                        <a:t> </a:t>
                      </a:r>
                      <a:r>
                        <a:rPr lang="en-GB" sz="900" spc="-5" dirty="0">
                          <a:effectLst/>
                        </a:rPr>
                        <a:t>business</a:t>
                      </a:r>
                      <a:r>
                        <a:rPr lang="en-GB" sz="900" spc="5" dirty="0">
                          <a:effectLst/>
                        </a:rPr>
                        <a:t> </a:t>
                      </a:r>
                      <a:r>
                        <a:rPr lang="en-GB" sz="900" spc="-5" dirty="0">
                          <a:effectLst/>
                        </a:rPr>
                        <a:t>processes</a:t>
                      </a:r>
                      <a:r>
                        <a:rPr lang="en-GB" sz="900" spc="-10" dirty="0">
                          <a:effectLst/>
                        </a:rPr>
                        <a:t> </a:t>
                      </a:r>
                      <a:r>
                        <a:rPr lang="en-GB" sz="900" dirty="0">
                          <a:effectLst/>
                        </a:rPr>
                        <a:t>to</a:t>
                      </a:r>
                      <a:r>
                        <a:rPr lang="en-GB" sz="900" spc="-10" dirty="0">
                          <a:effectLst/>
                        </a:rPr>
                        <a:t> </a:t>
                      </a:r>
                      <a:r>
                        <a:rPr lang="en-GB" sz="900" spc="-5" dirty="0">
                          <a:effectLst/>
                        </a:rPr>
                        <a:t>support social</a:t>
                      </a:r>
                      <a:r>
                        <a:rPr lang="en-GB" sz="900" spc="145" dirty="0">
                          <a:effectLst/>
                        </a:rPr>
                        <a:t> </a:t>
                      </a:r>
                      <a:r>
                        <a:rPr lang="en-GB" sz="900" spc="-5" dirty="0">
                          <a:effectLst/>
                        </a:rPr>
                        <a:t>media</a:t>
                      </a:r>
                      <a:r>
                        <a:rPr lang="en-GB" sz="900" dirty="0">
                          <a:effectLst/>
                        </a:rPr>
                        <a:t> </a:t>
                      </a:r>
                      <a:r>
                        <a:rPr lang="en-GB" sz="900" spc="-5" dirty="0">
                          <a:effectLst/>
                        </a:rPr>
                        <a:t>activities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85775" y="1179513"/>
            <a:ext cx="9661525" cy="14287"/>
            <a:chOff x="0" y="0"/>
            <a:chExt cx="15216" cy="2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0" y="10"/>
              <a:ext cx="15195" cy="20"/>
            </a:xfrm>
            <a:custGeom>
              <a:avLst/>
              <a:gdLst>
                <a:gd name="T0" fmla="*/ 0 w 15195"/>
                <a:gd name="T1" fmla="*/ 0 h 20"/>
                <a:gd name="T2" fmla="*/ 15194 w 15195"/>
                <a:gd name="T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195" h="20">
                  <a:moveTo>
                    <a:pt x="0" y="0"/>
                  </a:moveTo>
                  <a:lnTo>
                    <a:pt x="15194" y="0"/>
                  </a:lnTo>
                </a:path>
              </a:pathLst>
            </a:custGeom>
            <a:noFill/>
            <a:ln w="13461">
              <a:solidFill>
                <a:srgbClr val="C1C1C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485775" y="1179513"/>
            <a:ext cx="9677400" cy="28575"/>
            <a:chOff x="0" y="0"/>
            <a:chExt cx="15240" cy="46"/>
          </a:xfrm>
        </p:grpSpPr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22" y="22"/>
              <a:ext cx="15195" cy="20"/>
            </a:xfrm>
            <a:custGeom>
              <a:avLst/>
              <a:gdLst>
                <a:gd name="T0" fmla="*/ 0 w 15195"/>
                <a:gd name="T1" fmla="*/ 0 h 20"/>
                <a:gd name="T2" fmla="*/ 15194 w 15195"/>
                <a:gd name="T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195" h="20">
                  <a:moveTo>
                    <a:pt x="0" y="0"/>
                  </a:moveTo>
                  <a:lnTo>
                    <a:pt x="15194" y="0"/>
                  </a:lnTo>
                </a:path>
              </a:pathLst>
            </a:custGeom>
            <a:noFill/>
            <a:ln w="28701">
              <a:solidFill>
                <a:srgbClr val="C1C1C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</p:grp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95313" y="1651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50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2"/>
                </a:solidFill>
              </a:rPr>
              <a:t>Cambridge Technical in IT from Sept 2016</a:t>
            </a:r>
            <a:endParaRPr lang="en-GB" sz="3200" dirty="0">
              <a:solidFill>
                <a:schemeClr val="tx2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2000" y="1512000"/>
            <a:ext cx="8640000" cy="4320000"/>
          </a:xfrm>
          <a:custGeom>
            <a:avLst/>
            <a:gdLst>
              <a:gd name="connsiteX0" fmla="*/ 0 w 8279842"/>
              <a:gd name="connsiteY0" fmla="*/ 411972 h 3255666"/>
              <a:gd name="connsiteX1" fmla="*/ 411972 w 8279842"/>
              <a:gd name="connsiteY1" fmla="*/ 0 h 3255666"/>
              <a:gd name="connsiteX2" fmla="*/ 7867870 w 8279842"/>
              <a:gd name="connsiteY2" fmla="*/ 0 h 3255666"/>
              <a:gd name="connsiteX3" fmla="*/ 8279842 w 8279842"/>
              <a:gd name="connsiteY3" fmla="*/ 411972 h 3255666"/>
              <a:gd name="connsiteX4" fmla="*/ 8279842 w 8279842"/>
              <a:gd name="connsiteY4" fmla="*/ 2843694 h 3255666"/>
              <a:gd name="connsiteX5" fmla="*/ 7867870 w 8279842"/>
              <a:gd name="connsiteY5" fmla="*/ 3255666 h 3255666"/>
              <a:gd name="connsiteX6" fmla="*/ 411972 w 8279842"/>
              <a:gd name="connsiteY6" fmla="*/ 3255666 h 3255666"/>
              <a:gd name="connsiteX7" fmla="*/ 0 w 8279842"/>
              <a:gd name="connsiteY7" fmla="*/ 2843694 h 3255666"/>
              <a:gd name="connsiteX8" fmla="*/ 0 w 8279842"/>
              <a:gd name="connsiteY8" fmla="*/ 411972 h 3255666"/>
              <a:gd name="connsiteX0" fmla="*/ 952 w 8280794"/>
              <a:gd name="connsiteY0" fmla="*/ 411972 h 3255666"/>
              <a:gd name="connsiteX1" fmla="*/ 201909 w 8280794"/>
              <a:gd name="connsiteY1" fmla="*/ 0 h 3255666"/>
              <a:gd name="connsiteX2" fmla="*/ 7868822 w 8280794"/>
              <a:gd name="connsiteY2" fmla="*/ 0 h 3255666"/>
              <a:gd name="connsiteX3" fmla="*/ 8280794 w 8280794"/>
              <a:gd name="connsiteY3" fmla="*/ 411972 h 3255666"/>
              <a:gd name="connsiteX4" fmla="*/ 8280794 w 8280794"/>
              <a:gd name="connsiteY4" fmla="*/ 2843694 h 3255666"/>
              <a:gd name="connsiteX5" fmla="*/ 7868822 w 8280794"/>
              <a:gd name="connsiteY5" fmla="*/ 3255666 h 3255666"/>
              <a:gd name="connsiteX6" fmla="*/ 412924 w 8280794"/>
              <a:gd name="connsiteY6" fmla="*/ 3255666 h 3255666"/>
              <a:gd name="connsiteX7" fmla="*/ 952 w 8280794"/>
              <a:gd name="connsiteY7" fmla="*/ 2843694 h 3255666"/>
              <a:gd name="connsiteX8" fmla="*/ 952 w 8280794"/>
              <a:gd name="connsiteY8" fmla="*/ 411972 h 3255666"/>
              <a:gd name="connsiteX0" fmla="*/ 0 w 8279842"/>
              <a:gd name="connsiteY0" fmla="*/ 414635 h 3258329"/>
              <a:gd name="connsiteX1" fmla="*/ 7867870 w 8279842"/>
              <a:gd name="connsiteY1" fmla="*/ 2663 h 3258329"/>
              <a:gd name="connsiteX2" fmla="*/ 8279842 w 8279842"/>
              <a:gd name="connsiteY2" fmla="*/ 414635 h 3258329"/>
              <a:gd name="connsiteX3" fmla="*/ 8279842 w 8279842"/>
              <a:gd name="connsiteY3" fmla="*/ 2846357 h 3258329"/>
              <a:gd name="connsiteX4" fmla="*/ 7867870 w 8279842"/>
              <a:gd name="connsiteY4" fmla="*/ 3258329 h 3258329"/>
              <a:gd name="connsiteX5" fmla="*/ 411972 w 8279842"/>
              <a:gd name="connsiteY5" fmla="*/ 3258329 h 3258329"/>
              <a:gd name="connsiteX6" fmla="*/ 0 w 8279842"/>
              <a:gd name="connsiteY6" fmla="*/ 2846357 h 3258329"/>
              <a:gd name="connsiteX7" fmla="*/ 0 w 8279842"/>
              <a:gd name="connsiteY7" fmla="*/ 414635 h 3258329"/>
              <a:gd name="connsiteX0" fmla="*/ 0 w 8279842"/>
              <a:gd name="connsiteY0" fmla="*/ 208067 h 3473792"/>
              <a:gd name="connsiteX1" fmla="*/ 7867870 w 8279842"/>
              <a:gd name="connsiteY1" fmla="*/ 218126 h 3473792"/>
              <a:gd name="connsiteX2" fmla="*/ 8279842 w 8279842"/>
              <a:gd name="connsiteY2" fmla="*/ 630098 h 3473792"/>
              <a:gd name="connsiteX3" fmla="*/ 8279842 w 8279842"/>
              <a:gd name="connsiteY3" fmla="*/ 3061820 h 3473792"/>
              <a:gd name="connsiteX4" fmla="*/ 7867870 w 8279842"/>
              <a:gd name="connsiteY4" fmla="*/ 3473792 h 3473792"/>
              <a:gd name="connsiteX5" fmla="*/ 411972 w 8279842"/>
              <a:gd name="connsiteY5" fmla="*/ 3473792 h 3473792"/>
              <a:gd name="connsiteX6" fmla="*/ 0 w 8279842"/>
              <a:gd name="connsiteY6" fmla="*/ 3061820 h 3473792"/>
              <a:gd name="connsiteX7" fmla="*/ 0 w 8279842"/>
              <a:gd name="connsiteY7" fmla="*/ 208067 h 3473792"/>
              <a:gd name="connsiteX0" fmla="*/ 0 w 8279842"/>
              <a:gd name="connsiteY0" fmla="*/ 0 h 3265725"/>
              <a:gd name="connsiteX1" fmla="*/ 7867870 w 8279842"/>
              <a:gd name="connsiteY1" fmla="*/ 10059 h 3265725"/>
              <a:gd name="connsiteX2" fmla="*/ 8279842 w 8279842"/>
              <a:gd name="connsiteY2" fmla="*/ 422031 h 3265725"/>
              <a:gd name="connsiteX3" fmla="*/ 8279842 w 8279842"/>
              <a:gd name="connsiteY3" fmla="*/ 2853753 h 3265725"/>
              <a:gd name="connsiteX4" fmla="*/ 7867870 w 8279842"/>
              <a:gd name="connsiteY4" fmla="*/ 3265725 h 3265725"/>
              <a:gd name="connsiteX5" fmla="*/ 411972 w 8279842"/>
              <a:gd name="connsiteY5" fmla="*/ 3265725 h 3265725"/>
              <a:gd name="connsiteX6" fmla="*/ 0 w 8279842"/>
              <a:gd name="connsiteY6" fmla="*/ 2853753 h 3265725"/>
              <a:gd name="connsiteX7" fmla="*/ 0 w 8279842"/>
              <a:gd name="connsiteY7" fmla="*/ 0 h 3265725"/>
              <a:gd name="connsiteX0" fmla="*/ 0 w 8609805"/>
              <a:gd name="connsiteY0" fmla="*/ 0 h 3265725"/>
              <a:gd name="connsiteX1" fmla="*/ 7867870 w 8609805"/>
              <a:gd name="connsiteY1" fmla="*/ 10059 h 3265725"/>
              <a:gd name="connsiteX2" fmla="*/ 8279842 w 8609805"/>
              <a:gd name="connsiteY2" fmla="*/ 2853753 h 3265725"/>
              <a:gd name="connsiteX3" fmla="*/ 7867870 w 8609805"/>
              <a:gd name="connsiteY3" fmla="*/ 3265725 h 3265725"/>
              <a:gd name="connsiteX4" fmla="*/ 411972 w 8609805"/>
              <a:gd name="connsiteY4" fmla="*/ 3265725 h 3265725"/>
              <a:gd name="connsiteX5" fmla="*/ 0 w 8609805"/>
              <a:gd name="connsiteY5" fmla="*/ 2853753 h 3265725"/>
              <a:gd name="connsiteX6" fmla="*/ 0 w 8609805"/>
              <a:gd name="connsiteY6" fmla="*/ 0 h 3265725"/>
              <a:gd name="connsiteX0" fmla="*/ 0 w 8279842"/>
              <a:gd name="connsiteY0" fmla="*/ 0 h 3265725"/>
              <a:gd name="connsiteX1" fmla="*/ 7867870 w 8279842"/>
              <a:gd name="connsiteY1" fmla="*/ 10059 h 3265725"/>
              <a:gd name="connsiteX2" fmla="*/ 8279842 w 8279842"/>
              <a:gd name="connsiteY2" fmla="*/ 2853753 h 3265725"/>
              <a:gd name="connsiteX3" fmla="*/ 7867870 w 8279842"/>
              <a:gd name="connsiteY3" fmla="*/ 3265725 h 3265725"/>
              <a:gd name="connsiteX4" fmla="*/ 411972 w 8279842"/>
              <a:gd name="connsiteY4" fmla="*/ 3265725 h 3265725"/>
              <a:gd name="connsiteX5" fmla="*/ 0 w 8279842"/>
              <a:gd name="connsiteY5" fmla="*/ 2853753 h 3265725"/>
              <a:gd name="connsiteX6" fmla="*/ 0 w 8279842"/>
              <a:gd name="connsiteY6" fmla="*/ 0 h 3265725"/>
              <a:gd name="connsiteX0" fmla="*/ 0 w 8279842"/>
              <a:gd name="connsiteY0" fmla="*/ 0 h 3265725"/>
              <a:gd name="connsiteX1" fmla="*/ 8229610 w 8279842"/>
              <a:gd name="connsiteY1" fmla="*/ 10059 h 3265725"/>
              <a:gd name="connsiteX2" fmla="*/ 8279842 w 8279842"/>
              <a:gd name="connsiteY2" fmla="*/ 2853753 h 3265725"/>
              <a:gd name="connsiteX3" fmla="*/ 7867870 w 8279842"/>
              <a:gd name="connsiteY3" fmla="*/ 3265725 h 3265725"/>
              <a:gd name="connsiteX4" fmla="*/ 411972 w 8279842"/>
              <a:gd name="connsiteY4" fmla="*/ 3265725 h 3265725"/>
              <a:gd name="connsiteX5" fmla="*/ 0 w 8279842"/>
              <a:gd name="connsiteY5" fmla="*/ 2853753 h 3265725"/>
              <a:gd name="connsiteX6" fmla="*/ 0 w 8279842"/>
              <a:gd name="connsiteY6" fmla="*/ 0 h 3265725"/>
              <a:gd name="connsiteX0" fmla="*/ 0 w 8280217"/>
              <a:gd name="connsiteY0" fmla="*/ 0 h 3265725"/>
              <a:gd name="connsiteX1" fmla="*/ 8269804 w 8280217"/>
              <a:gd name="connsiteY1" fmla="*/ 10059 h 3265725"/>
              <a:gd name="connsiteX2" fmla="*/ 8279842 w 8280217"/>
              <a:gd name="connsiteY2" fmla="*/ 2853753 h 3265725"/>
              <a:gd name="connsiteX3" fmla="*/ 7867870 w 8280217"/>
              <a:gd name="connsiteY3" fmla="*/ 3265725 h 3265725"/>
              <a:gd name="connsiteX4" fmla="*/ 411972 w 8280217"/>
              <a:gd name="connsiteY4" fmla="*/ 3265725 h 3265725"/>
              <a:gd name="connsiteX5" fmla="*/ 0 w 8280217"/>
              <a:gd name="connsiteY5" fmla="*/ 2853753 h 3265725"/>
              <a:gd name="connsiteX6" fmla="*/ 0 w 8280217"/>
              <a:gd name="connsiteY6" fmla="*/ 0 h 3265725"/>
              <a:gd name="connsiteX0" fmla="*/ 0 w 8279842"/>
              <a:gd name="connsiteY0" fmla="*/ 0 h 3265725"/>
              <a:gd name="connsiteX1" fmla="*/ 8239659 w 8279842"/>
              <a:gd name="connsiteY1" fmla="*/ 1420 h 3265725"/>
              <a:gd name="connsiteX2" fmla="*/ 8279842 w 8279842"/>
              <a:gd name="connsiteY2" fmla="*/ 2853753 h 3265725"/>
              <a:gd name="connsiteX3" fmla="*/ 7867870 w 8279842"/>
              <a:gd name="connsiteY3" fmla="*/ 3265725 h 3265725"/>
              <a:gd name="connsiteX4" fmla="*/ 411972 w 8279842"/>
              <a:gd name="connsiteY4" fmla="*/ 3265725 h 3265725"/>
              <a:gd name="connsiteX5" fmla="*/ 0 w 8279842"/>
              <a:gd name="connsiteY5" fmla="*/ 2853753 h 3265725"/>
              <a:gd name="connsiteX6" fmla="*/ 0 w 8279842"/>
              <a:gd name="connsiteY6" fmla="*/ 0 h 3265725"/>
              <a:gd name="connsiteX0" fmla="*/ 0 w 8280217"/>
              <a:gd name="connsiteY0" fmla="*/ 0 h 3265725"/>
              <a:gd name="connsiteX1" fmla="*/ 8269804 w 8280217"/>
              <a:gd name="connsiteY1" fmla="*/ 1420 h 3265725"/>
              <a:gd name="connsiteX2" fmla="*/ 8279842 w 8280217"/>
              <a:gd name="connsiteY2" fmla="*/ 2853753 h 3265725"/>
              <a:gd name="connsiteX3" fmla="*/ 7867870 w 8280217"/>
              <a:gd name="connsiteY3" fmla="*/ 3265725 h 3265725"/>
              <a:gd name="connsiteX4" fmla="*/ 411972 w 8280217"/>
              <a:gd name="connsiteY4" fmla="*/ 3265725 h 3265725"/>
              <a:gd name="connsiteX5" fmla="*/ 0 w 8280217"/>
              <a:gd name="connsiteY5" fmla="*/ 2853753 h 3265725"/>
              <a:gd name="connsiteX6" fmla="*/ 0 w 8280217"/>
              <a:gd name="connsiteY6" fmla="*/ 0 h 326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80217" h="3265725">
                <a:moveTo>
                  <a:pt x="0" y="0"/>
                </a:moveTo>
                <a:lnTo>
                  <a:pt x="8269804" y="1420"/>
                </a:lnTo>
                <a:cubicBezTo>
                  <a:pt x="8283203" y="1049801"/>
                  <a:pt x="8279842" y="2311142"/>
                  <a:pt x="8279842" y="2853753"/>
                </a:cubicBezTo>
                <a:cubicBezTo>
                  <a:pt x="8279842" y="3081279"/>
                  <a:pt x="8095396" y="3265725"/>
                  <a:pt x="7867870" y="3265725"/>
                </a:cubicBezTo>
                <a:lnTo>
                  <a:pt x="411972" y="3265725"/>
                </a:lnTo>
                <a:cubicBezTo>
                  <a:pt x="184446" y="3265725"/>
                  <a:pt x="0" y="3081279"/>
                  <a:pt x="0" y="28537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5440674" y="738259"/>
            <a:ext cx="1710000" cy="76899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000" b="1" dirty="0" smtClean="0">
                <a:solidFill>
                  <a:schemeClr val="accent1"/>
                </a:solidFill>
              </a:rPr>
              <a:t>Foundation Diploma</a:t>
            </a:r>
            <a:endParaRPr lang="en-GB" sz="2200" b="1" dirty="0">
              <a:solidFill>
                <a:schemeClr val="accent1"/>
              </a:solidFill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3708400" y="738258"/>
            <a:ext cx="1710000" cy="76899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b="1" dirty="0" smtClean="0">
                <a:solidFill>
                  <a:schemeClr val="accent1"/>
                </a:solidFill>
              </a:rPr>
              <a:t>Introductory Diploma</a:t>
            </a:r>
            <a:endParaRPr lang="en-GB" sz="1800" b="1" dirty="0">
              <a:solidFill>
                <a:schemeClr val="accent1"/>
              </a:solidFill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1980200" y="738260"/>
            <a:ext cx="1710000" cy="76899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000" b="1" dirty="0" smtClean="0">
                <a:solidFill>
                  <a:schemeClr val="accent1"/>
                </a:solidFill>
              </a:rPr>
              <a:t>Extended Certificate</a:t>
            </a:r>
            <a:endParaRPr lang="en-GB" sz="2000" b="1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2000" y="738260"/>
            <a:ext cx="1710000" cy="76899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2000" b="1" dirty="0" smtClean="0">
                <a:solidFill>
                  <a:schemeClr val="accent1"/>
                </a:solidFill>
              </a:rPr>
              <a:t>Certificate</a:t>
            </a:r>
            <a:endParaRPr lang="en-GB" sz="2200" b="1" dirty="0">
              <a:solidFill>
                <a:schemeClr val="accent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656727"/>
              </p:ext>
            </p:extLst>
          </p:nvPr>
        </p:nvGraphicFramePr>
        <p:xfrm>
          <a:off x="655607" y="1819580"/>
          <a:ext cx="7832786" cy="38811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5282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045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An</a:t>
                      </a:r>
                      <a:r>
                        <a:rPr lang="en-GB" baseline="0" dirty="0" smtClean="0">
                          <a:solidFill>
                            <a:schemeClr val="tx2"/>
                          </a:solidFill>
                        </a:rPr>
                        <a:t> Applied General qualification that has the following characteristics: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Guided Learning Hours: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180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Equivalence (time):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1 x AS Level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Total Number</a:t>
                      </a:r>
                      <a:r>
                        <a:rPr lang="en-GB" baseline="0" dirty="0" smtClean="0">
                          <a:solidFill>
                            <a:schemeClr val="tx2"/>
                          </a:solidFill>
                        </a:rPr>
                        <a:t> of Units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Mandatory Units: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2 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Optional Units: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External Assessment</a:t>
                      </a:r>
                      <a:r>
                        <a:rPr lang="en-GB" baseline="0" dirty="0" smtClean="0">
                          <a:solidFill>
                            <a:schemeClr val="tx2"/>
                          </a:solidFill>
                        </a:rPr>
                        <a:t>: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100%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Pathways: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-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Additional Information: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These mandatory units are common to all qualification sizes. Learner can top up to larger qualification sizes.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81506" y="1421826"/>
            <a:ext cx="1656000" cy="1596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ound Same Side Corner Rectangle 9">
            <a:hlinkClick r:id="rId3" action="ppaction://hlinksldjump"/>
          </p:cNvPr>
          <p:cNvSpPr/>
          <p:nvPr/>
        </p:nvSpPr>
        <p:spPr>
          <a:xfrm>
            <a:off x="1988900" y="738260"/>
            <a:ext cx="1710000" cy="768993"/>
          </a:xfrm>
          <a:prstGeom prst="round2SameRect">
            <a:avLst>
              <a:gd name="adj1" fmla="val 45156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ound Same Side Corner Rectangle 14">
            <a:hlinkClick r:id="rId4" action="ppaction://hlinksldjump"/>
          </p:cNvPr>
          <p:cNvSpPr/>
          <p:nvPr/>
        </p:nvSpPr>
        <p:spPr>
          <a:xfrm>
            <a:off x="269400" y="743007"/>
            <a:ext cx="1710000" cy="768993"/>
          </a:xfrm>
          <a:prstGeom prst="round2SameRect">
            <a:avLst>
              <a:gd name="adj1" fmla="val 45156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7150674" y="743007"/>
            <a:ext cx="1741326" cy="76899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200" b="1" dirty="0" smtClean="0">
                <a:solidFill>
                  <a:schemeClr val="accent1"/>
                </a:solidFill>
              </a:rPr>
              <a:t>Diploma</a:t>
            </a:r>
            <a:endParaRPr lang="en-GB" sz="2200" b="1" dirty="0">
              <a:solidFill>
                <a:schemeClr val="accent1"/>
              </a:solidFill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0" y="6032500"/>
            <a:ext cx="18542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121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2"/>
                </a:solidFill>
              </a:rPr>
              <a:t>Cambridge Technical in IT from Sept 2016</a:t>
            </a:r>
            <a:endParaRPr lang="en-GB" sz="3200" dirty="0">
              <a:solidFill>
                <a:schemeClr val="tx2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9524" y="1512000"/>
            <a:ext cx="8640000" cy="4320000"/>
          </a:xfrm>
          <a:custGeom>
            <a:avLst/>
            <a:gdLst>
              <a:gd name="connsiteX0" fmla="*/ 0 w 8279842"/>
              <a:gd name="connsiteY0" fmla="*/ 411972 h 3255666"/>
              <a:gd name="connsiteX1" fmla="*/ 411972 w 8279842"/>
              <a:gd name="connsiteY1" fmla="*/ 0 h 3255666"/>
              <a:gd name="connsiteX2" fmla="*/ 7867870 w 8279842"/>
              <a:gd name="connsiteY2" fmla="*/ 0 h 3255666"/>
              <a:gd name="connsiteX3" fmla="*/ 8279842 w 8279842"/>
              <a:gd name="connsiteY3" fmla="*/ 411972 h 3255666"/>
              <a:gd name="connsiteX4" fmla="*/ 8279842 w 8279842"/>
              <a:gd name="connsiteY4" fmla="*/ 2843694 h 3255666"/>
              <a:gd name="connsiteX5" fmla="*/ 7867870 w 8279842"/>
              <a:gd name="connsiteY5" fmla="*/ 3255666 h 3255666"/>
              <a:gd name="connsiteX6" fmla="*/ 411972 w 8279842"/>
              <a:gd name="connsiteY6" fmla="*/ 3255666 h 3255666"/>
              <a:gd name="connsiteX7" fmla="*/ 0 w 8279842"/>
              <a:gd name="connsiteY7" fmla="*/ 2843694 h 3255666"/>
              <a:gd name="connsiteX8" fmla="*/ 0 w 8279842"/>
              <a:gd name="connsiteY8" fmla="*/ 411972 h 3255666"/>
              <a:gd name="connsiteX0" fmla="*/ 952 w 8280794"/>
              <a:gd name="connsiteY0" fmla="*/ 411972 h 3255666"/>
              <a:gd name="connsiteX1" fmla="*/ 201909 w 8280794"/>
              <a:gd name="connsiteY1" fmla="*/ 0 h 3255666"/>
              <a:gd name="connsiteX2" fmla="*/ 7868822 w 8280794"/>
              <a:gd name="connsiteY2" fmla="*/ 0 h 3255666"/>
              <a:gd name="connsiteX3" fmla="*/ 8280794 w 8280794"/>
              <a:gd name="connsiteY3" fmla="*/ 411972 h 3255666"/>
              <a:gd name="connsiteX4" fmla="*/ 8280794 w 8280794"/>
              <a:gd name="connsiteY4" fmla="*/ 2843694 h 3255666"/>
              <a:gd name="connsiteX5" fmla="*/ 7868822 w 8280794"/>
              <a:gd name="connsiteY5" fmla="*/ 3255666 h 3255666"/>
              <a:gd name="connsiteX6" fmla="*/ 412924 w 8280794"/>
              <a:gd name="connsiteY6" fmla="*/ 3255666 h 3255666"/>
              <a:gd name="connsiteX7" fmla="*/ 952 w 8280794"/>
              <a:gd name="connsiteY7" fmla="*/ 2843694 h 3255666"/>
              <a:gd name="connsiteX8" fmla="*/ 952 w 8280794"/>
              <a:gd name="connsiteY8" fmla="*/ 411972 h 3255666"/>
              <a:gd name="connsiteX0" fmla="*/ 0 w 8279842"/>
              <a:gd name="connsiteY0" fmla="*/ 414635 h 3258329"/>
              <a:gd name="connsiteX1" fmla="*/ 7867870 w 8279842"/>
              <a:gd name="connsiteY1" fmla="*/ 2663 h 3258329"/>
              <a:gd name="connsiteX2" fmla="*/ 8279842 w 8279842"/>
              <a:gd name="connsiteY2" fmla="*/ 414635 h 3258329"/>
              <a:gd name="connsiteX3" fmla="*/ 8279842 w 8279842"/>
              <a:gd name="connsiteY3" fmla="*/ 2846357 h 3258329"/>
              <a:gd name="connsiteX4" fmla="*/ 7867870 w 8279842"/>
              <a:gd name="connsiteY4" fmla="*/ 3258329 h 3258329"/>
              <a:gd name="connsiteX5" fmla="*/ 411972 w 8279842"/>
              <a:gd name="connsiteY5" fmla="*/ 3258329 h 3258329"/>
              <a:gd name="connsiteX6" fmla="*/ 0 w 8279842"/>
              <a:gd name="connsiteY6" fmla="*/ 2846357 h 3258329"/>
              <a:gd name="connsiteX7" fmla="*/ 0 w 8279842"/>
              <a:gd name="connsiteY7" fmla="*/ 414635 h 3258329"/>
              <a:gd name="connsiteX0" fmla="*/ 0 w 8279842"/>
              <a:gd name="connsiteY0" fmla="*/ 208067 h 3473792"/>
              <a:gd name="connsiteX1" fmla="*/ 7867870 w 8279842"/>
              <a:gd name="connsiteY1" fmla="*/ 218126 h 3473792"/>
              <a:gd name="connsiteX2" fmla="*/ 8279842 w 8279842"/>
              <a:gd name="connsiteY2" fmla="*/ 630098 h 3473792"/>
              <a:gd name="connsiteX3" fmla="*/ 8279842 w 8279842"/>
              <a:gd name="connsiteY3" fmla="*/ 3061820 h 3473792"/>
              <a:gd name="connsiteX4" fmla="*/ 7867870 w 8279842"/>
              <a:gd name="connsiteY4" fmla="*/ 3473792 h 3473792"/>
              <a:gd name="connsiteX5" fmla="*/ 411972 w 8279842"/>
              <a:gd name="connsiteY5" fmla="*/ 3473792 h 3473792"/>
              <a:gd name="connsiteX6" fmla="*/ 0 w 8279842"/>
              <a:gd name="connsiteY6" fmla="*/ 3061820 h 3473792"/>
              <a:gd name="connsiteX7" fmla="*/ 0 w 8279842"/>
              <a:gd name="connsiteY7" fmla="*/ 208067 h 3473792"/>
              <a:gd name="connsiteX0" fmla="*/ 0 w 8279842"/>
              <a:gd name="connsiteY0" fmla="*/ 0 h 3265725"/>
              <a:gd name="connsiteX1" fmla="*/ 7867870 w 8279842"/>
              <a:gd name="connsiteY1" fmla="*/ 10059 h 3265725"/>
              <a:gd name="connsiteX2" fmla="*/ 8279842 w 8279842"/>
              <a:gd name="connsiteY2" fmla="*/ 422031 h 3265725"/>
              <a:gd name="connsiteX3" fmla="*/ 8279842 w 8279842"/>
              <a:gd name="connsiteY3" fmla="*/ 2853753 h 3265725"/>
              <a:gd name="connsiteX4" fmla="*/ 7867870 w 8279842"/>
              <a:gd name="connsiteY4" fmla="*/ 3265725 h 3265725"/>
              <a:gd name="connsiteX5" fmla="*/ 411972 w 8279842"/>
              <a:gd name="connsiteY5" fmla="*/ 3265725 h 3265725"/>
              <a:gd name="connsiteX6" fmla="*/ 0 w 8279842"/>
              <a:gd name="connsiteY6" fmla="*/ 2853753 h 3265725"/>
              <a:gd name="connsiteX7" fmla="*/ 0 w 8279842"/>
              <a:gd name="connsiteY7" fmla="*/ 0 h 3265725"/>
              <a:gd name="connsiteX0" fmla="*/ 0 w 8609805"/>
              <a:gd name="connsiteY0" fmla="*/ 0 h 3265725"/>
              <a:gd name="connsiteX1" fmla="*/ 7867870 w 8609805"/>
              <a:gd name="connsiteY1" fmla="*/ 10059 h 3265725"/>
              <a:gd name="connsiteX2" fmla="*/ 8279842 w 8609805"/>
              <a:gd name="connsiteY2" fmla="*/ 2853753 h 3265725"/>
              <a:gd name="connsiteX3" fmla="*/ 7867870 w 8609805"/>
              <a:gd name="connsiteY3" fmla="*/ 3265725 h 3265725"/>
              <a:gd name="connsiteX4" fmla="*/ 411972 w 8609805"/>
              <a:gd name="connsiteY4" fmla="*/ 3265725 h 3265725"/>
              <a:gd name="connsiteX5" fmla="*/ 0 w 8609805"/>
              <a:gd name="connsiteY5" fmla="*/ 2853753 h 3265725"/>
              <a:gd name="connsiteX6" fmla="*/ 0 w 8609805"/>
              <a:gd name="connsiteY6" fmla="*/ 0 h 3265725"/>
              <a:gd name="connsiteX0" fmla="*/ 0 w 8279842"/>
              <a:gd name="connsiteY0" fmla="*/ 0 h 3265725"/>
              <a:gd name="connsiteX1" fmla="*/ 7867870 w 8279842"/>
              <a:gd name="connsiteY1" fmla="*/ 10059 h 3265725"/>
              <a:gd name="connsiteX2" fmla="*/ 8279842 w 8279842"/>
              <a:gd name="connsiteY2" fmla="*/ 2853753 h 3265725"/>
              <a:gd name="connsiteX3" fmla="*/ 7867870 w 8279842"/>
              <a:gd name="connsiteY3" fmla="*/ 3265725 h 3265725"/>
              <a:gd name="connsiteX4" fmla="*/ 411972 w 8279842"/>
              <a:gd name="connsiteY4" fmla="*/ 3265725 h 3265725"/>
              <a:gd name="connsiteX5" fmla="*/ 0 w 8279842"/>
              <a:gd name="connsiteY5" fmla="*/ 2853753 h 3265725"/>
              <a:gd name="connsiteX6" fmla="*/ 0 w 8279842"/>
              <a:gd name="connsiteY6" fmla="*/ 0 h 3265725"/>
              <a:gd name="connsiteX0" fmla="*/ 0 w 8279842"/>
              <a:gd name="connsiteY0" fmla="*/ 0 h 3265725"/>
              <a:gd name="connsiteX1" fmla="*/ 8229610 w 8279842"/>
              <a:gd name="connsiteY1" fmla="*/ 10059 h 3265725"/>
              <a:gd name="connsiteX2" fmla="*/ 8279842 w 8279842"/>
              <a:gd name="connsiteY2" fmla="*/ 2853753 h 3265725"/>
              <a:gd name="connsiteX3" fmla="*/ 7867870 w 8279842"/>
              <a:gd name="connsiteY3" fmla="*/ 3265725 h 3265725"/>
              <a:gd name="connsiteX4" fmla="*/ 411972 w 8279842"/>
              <a:gd name="connsiteY4" fmla="*/ 3265725 h 3265725"/>
              <a:gd name="connsiteX5" fmla="*/ 0 w 8279842"/>
              <a:gd name="connsiteY5" fmla="*/ 2853753 h 3265725"/>
              <a:gd name="connsiteX6" fmla="*/ 0 w 8279842"/>
              <a:gd name="connsiteY6" fmla="*/ 0 h 3265725"/>
              <a:gd name="connsiteX0" fmla="*/ 0 w 8280217"/>
              <a:gd name="connsiteY0" fmla="*/ 0 h 3265725"/>
              <a:gd name="connsiteX1" fmla="*/ 8269804 w 8280217"/>
              <a:gd name="connsiteY1" fmla="*/ 10059 h 3265725"/>
              <a:gd name="connsiteX2" fmla="*/ 8279842 w 8280217"/>
              <a:gd name="connsiteY2" fmla="*/ 2853753 h 3265725"/>
              <a:gd name="connsiteX3" fmla="*/ 7867870 w 8280217"/>
              <a:gd name="connsiteY3" fmla="*/ 3265725 h 3265725"/>
              <a:gd name="connsiteX4" fmla="*/ 411972 w 8280217"/>
              <a:gd name="connsiteY4" fmla="*/ 3265725 h 3265725"/>
              <a:gd name="connsiteX5" fmla="*/ 0 w 8280217"/>
              <a:gd name="connsiteY5" fmla="*/ 2853753 h 3265725"/>
              <a:gd name="connsiteX6" fmla="*/ 0 w 8280217"/>
              <a:gd name="connsiteY6" fmla="*/ 0 h 3265725"/>
              <a:gd name="connsiteX0" fmla="*/ 0 w 8279842"/>
              <a:gd name="connsiteY0" fmla="*/ 0 h 3265725"/>
              <a:gd name="connsiteX1" fmla="*/ 8239659 w 8279842"/>
              <a:gd name="connsiteY1" fmla="*/ 1420 h 3265725"/>
              <a:gd name="connsiteX2" fmla="*/ 8279842 w 8279842"/>
              <a:gd name="connsiteY2" fmla="*/ 2853753 h 3265725"/>
              <a:gd name="connsiteX3" fmla="*/ 7867870 w 8279842"/>
              <a:gd name="connsiteY3" fmla="*/ 3265725 h 3265725"/>
              <a:gd name="connsiteX4" fmla="*/ 411972 w 8279842"/>
              <a:gd name="connsiteY4" fmla="*/ 3265725 h 3265725"/>
              <a:gd name="connsiteX5" fmla="*/ 0 w 8279842"/>
              <a:gd name="connsiteY5" fmla="*/ 2853753 h 3265725"/>
              <a:gd name="connsiteX6" fmla="*/ 0 w 8279842"/>
              <a:gd name="connsiteY6" fmla="*/ 0 h 3265725"/>
              <a:gd name="connsiteX0" fmla="*/ 0 w 8280217"/>
              <a:gd name="connsiteY0" fmla="*/ 0 h 3265725"/>
              <a:gd name="connsiteX1" fmla="*/ 8269804 w 8280217"/>
              <a:gd name="connsiteY1" fmla="*/ 1420 h 3265725"/>
              <a:gd name="connsiteX2" fmla="*/ 8279842 w 8280217"/>
              <a:gd name="connsiteY2" fmla="*/ 2853753 h 3265725"/>
              <a:gd name="connsiteX3" fmla="*/ 7867870 w 8280217"/>
              <a:gd name="connsiteY3" fmla="*/ 3265725 h 3265725"/>
              <a:gd name="connsiteX4" fmla="*/ 411972 w 8280217"/>
              <a:gd name="connsiteY4" fmla="*/ 3265725 h 3265725"/>
              <a:gd name="connsiteX5" fmla="*/ 0 w 8280217"/>
              <a:gd name="connsiteY5" fmla="*/ 2853753 h 3265725"/>
              <a:gd name="connsiteX6" fmla="*/ 0 w 8280217"/>
              <a:gd name="connsiteY6" fmla="*/ 0 h 326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80217" h="3265725">
                <a:moveTo>
                  <a:pt x="0" y="0"/>
                </a:moveTo>
                <a:lnTo>
                  <a:pt x="8269804" y="1420"/>
                </a:lnTo>
                <a:cubicBezTo>
                  <a:pt x="8283203" y="1049801"/>
                  <a:pt x="8279842" y="2311142"/>
                  <a:pt x="8279842" y="2853753"/>
                </a:cubicBezTo>
                <a:cubicBezTo>
                  <a:pt x="8279842" y="3081279"/>
                  <a:pt x="8095396" y="3265725"/>
                  <a:pt x="7867870" y="3265725"/>
                </a:cubicBezTo>
                <a:lnTo>
                  <a:pt x="411972" y="3265725"/>
                </a:lnTo>
                <a:cubicBezTo>
                  <a:pt x="184446" y="3265725"/>
                  <a:pt x="0" y="3081279"/>
                  <a:pt x="0" y="28537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739975"/>
              </p:ext>
            </p:extLst>
          </p:nvPr>
        </p:nvGraphicFramePr>
        <p:xfrm>
          <a:off x="655607" y="1818000"/>
          <a:ext cx="7832786" cy="38811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5282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045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An</a:t>
                      </a:r>
                      <a:r>
                        <a:rPr lang="en-GB" baseline="0" dirty="0" smtClean="0">
                          <a:solidFill>
                            <a:schemeClr val="tx2"/>
                          </a:solidFill>
                        </a:rPr>
                        <a:t> Applied General qualification that has the following characteristics: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Guided Learning Hours: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360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Equivalence (time):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1 x A Level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Total Number of Units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5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Mandatory Units: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3 (2</a:t>
                      </a:r>
                      <a:r>
                        <a:rPr lang="en-GB" baseline="0" dirty="0" smtClean="0">
                          <a:solidFill>
                            <a:schemeClr val="tx2"/>
                          </a:solidFill>
                        </a:rPr>
                        <a:t> x 90glh and 1 x 60glh)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Optional Units: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aseline="0" dirty="0" smtClean="0">
                          <a:solidFill>
                            <a:schemeClr val="tx2"/>
                          </a:solidFill>
                        </a:rPr>
                        <a:t>2 from a total of 4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External Assessment</a:t>
                      </a:r>
                      <a:r>
                        <a:rPr lang="en-GB" baseline="0" dirty="0" smtClean="0">
                          <a:solidFill>
                            <a:schemeClr val="tx2"/>
                          </a:solidFill>
                        </a:rPr>
                        <a:t>: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66.66%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Pathways: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-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Additional Information: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N.B. The 360glh </a:t>
                      </a:r>
                      <a:r>
                        <a:rPr lang="en-GB" b="1" dirty="0" smtClean="0">
                          <a:solidFill>
                            <a:schemeClr val="tx2"/>
                          </a:solidFill>
                        </a:rPr>
                        <a:t>Tech</a:t>
                      </a:r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 level only has 2 mandatory externally assessed units and will</a:t>
                      </a:r>
                      <a:r>
                        <a:rPr lang="en-GB" baseline="0" dirty="0" smtClean="0">
                          <a:solidFill>
                            <a:schemeClr val="tx2"/>
                          </a:solidFill>
                        </a:rPr>
                        <a:t> carry the same UCAS points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8" name="Text Placeholder 2"/>
          <p:cNvSpPr txBox="1">
            <a:spLocks/>
          </p:cNvSpPr>
          <p:nvPr/>
        </p:nvSpPr>
        <p:spPr>
          <a:xfrm>
            <a:off x="5418400" y="732640"/>
            <a:ext cx="1710000" cy="76899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b="1" dirty="0" smtClean="0">
                <a:solidFill>
                  <a:schemeClr val="accent1"/>
                </a:solidFill>
              </a:rPr>
              <a:t>Foundation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b="1" dirty="0" smtClean="0">
                <a:solidFill>
                  <a:schemeClr val="accent1"/>
                </a:solidFill>
              </a:rPr>
              <a:t>Diploma</a:t>
            </a:r>
            <a:endParaRPr lang="en-GB" sz="1800" b="1" dirty="0">
              <a:solidFill>
                <a:schemeClr val="accent1"/>
              </a:solidFill>
            </a:endParaRPr>
          </a:p>
        </p:txBody>
      </p:sp>
      <p:sp>
        <p:nvSpPr>
          <p:cNvPr id="19" name="Text Placeholder 2"/>
          <p:cNvSpPr txBox="1">
            <a:spLocks/>
          </p:cNvSpPr>
          <p:nvPr/>
        </p:nvSpPr>
        <p:spPr>
          <a:xfrm>
            <a:off x="3708400" y="738258"/>
            <a:ext cx="1710000" cy="76899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b="1" dirty="0" smtClean="0">
                <a:solidFill>
                  <a:schemeClr val="accent1"/>
                </a:solidFill>
              </a:rPr>
              <a:t>Introductory Diploma</a:t>
            </a:r>
            <a:endParaRPr lang="en-GB" sz="1800" b="1" dirty="0">
              <a:solidFill>
                <a:schemeClr val="accent1"/>
              </a:solidFill>
            </a:endParaRPr>
          </a:p>
        </p:txBody>
      </p:sp>
      <p:sp>
        <p:nvSpPr>
          <p:cNvPr id="20" name="Text Placeholder 2"/>
          <p:cNvSpPr txBox="1">
            <a:spLocks/>
          </p:cNvSpPr>
          <p:nvPr/>
        </p:nvSpPr>
        <p:spPr>
          <a:xfrm>
            <a:off x="1980200" y="738260"/>
            <a:ext cx="1710000" cy="76899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000" b="1" dirty="0" smtClean="0">
                <a:solidFill>
                  <a:schemeClr val="accent1"/>
                </a:solidFill>
              </a:rPr>
              <a:t>Extended Certificate</a:t>
            </a:r>
            <a:endParaRPr lang="en-GB" sz="2000" b="1" dirty="0">
              <a:solidFill>
                <a:schemeClr val="accent1"/>
              </a:solidFill>
            </a:endParaRP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2000" y="738260"/>
            <a:ext cx="1710000" cy="76899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6D9F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2000" b="1" dirty="0" smtClean="0">
                <a:solidFill>
                  <a:schemeClr val="accent1"/>
                </a:solidFill>
              </a:rPr>
              <a:t>Certificate</a:t>
            </a:r>
            <a:endParaRPr lang="en-GB" sz="2200" b="1" dirty="0">
              <a:solidFill>
                <a:schemeClr val="accent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006612" y="1434525"/>
            <a:ext cx="1656000" cy="1596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Round Same Side Corner Rectangle 29">
            <a:hlinkClick r:id="rId3" action="ppaction://hlinksldjump"/>
          </p:cNvPr>
          <p:cNvSpPr/>
          <p:nvPr/>
        </p:nvSpPr>
        <p:spPr>
          <a:xfrm>
            <a:off x="1987112" y="732643"/>
            <a:ext cx="1710000" cy="768993"/>
          </a:xfrm>
          <a:prstGeom prst="round2SameRect">
            <a:avLst>
              <a:gd name="adj1" fmla="val 45156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Round Same Side Corner Rectangle 32">
            <a:hlinkClick r:id="rId4" action="ppaction://hlinksldjump"/>
          </p:cNvPr>
          <p:cNvSpPr/>
          <p:nvPr/>
        </p:nvSpPr>
        <p:spPr>
          <a:xfrm>
            <a:off x="-162400" y="-384497"/>
            <a:ext cx="1710000" cy="768993"/>
          </a:xfrm>
          <a:prstGeom prst="round2SameRect">
            <a:avLst>
              <a:gd name="adj1" fmla="val 45156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Text Placeholder 2"/>
          <p:cNvSpPr txBox="1">
            <a:spLocks/>
          </p:cNvSpPr>
          <p:nvPr/>
        </p:nvSpPr>
        <p:spPr>
          <a:xfrm>
            <a:off x="7173222" y="740596"/>
            <a:ext cx="1710000" cy="76899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200" b="1" dirty="0" smtClean="0">
                <a:solidFill>
                  <a:schemeClr val="accent1"/>
                </a:solidFill>
              </a:rPr>
              <a:t>Diploma</a:t>
            </a:r>
            <a:endParaRPr lang="en-GB" sz="2200" b="1" dirty="0">
              <a:solidFill>
                <a:schemeClr val="accent1"/>
              </a:solidFill>
            </a:endParaRPr>
          </a:p>
        </p:txBody>
      </p:sp>
      <p:sp>
        <p:nvSpPr>
          <p:cNvPr id="36" name="Round Same Side Corner Rectangle 35">
            <a:hlinkClick r:id="rId4" action="ppaction://hlinksldjump"/>
          </p:cNvPr>
          <p:cNvSpPr/>
          <p:nvPr/>
        </p:nvSpPr>
        <p:spPr>
          <a:xfrm>
            <a:off x="259524" y="732642"/>
            <a:ext cx="1710000" cy="768993"/>
          </a:xfrm>
          <a:prstGeom prst="round2SameRect">
            <a:avLst>
              <a:gd name="adj1" fmla="val 46394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0" y="6032500"/>
            <a:ext cx="18542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018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2"/>
                </a:solidFill>
              </a:rPr>
              <a:t>Cambridge Technical in IT from Sept 2016</a:t>
            </a:r>
            <a:endParaRPr lang="en-GB" sz="3200" dirty="0">
              <a:solidFill>
                <a:schemeClr val="tx2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2000" y="1511999"/>
            <a:ext cx="8631222" cy="4472889"/>
          </a:xfrm>
          <a:custGeom>
            <a:avLst/>
            <a:gdLst>
              <a:gd name="connsiteX0" fmla="*/ 0 w 8279842"/>
              <a:gd name="connsiteY0" fmla="*/ 411972 h 3255666"/>
              <a:gd name="connsiteX1" fmla="*/ 411972 w 8279842"/>
              <a:gd name="connsiteY1" fmla="*/ 0 h 3255666"/>
              <a:gd name="connsiteX2" fmla="*/ 7867870 w 8279842"/>
              <a:gd name="connsiteY2" fmla="*/ 0 h 3255666"/>
              <a:gd name="connsiteX3" fmla="*/ 8279842 w 8279842"/>
              <a:gd name="connsiteY3" fmla="*/ 411972 h 3255666"/>
              <a:gd name="connsiteX4" fmla="*/ 8279842 w 8279842"/>
              <a:gd name="connsiteY4" fmla="*/ 2843694 h 3255666"/>
              <a:gd name="connsiteX5" fmla="*/ 7867870 w 8279842"/>
              <a:gd name="connsiteY5" fmla="*/ 3255666 h 3255666"/>
              <a:gd name="connsiteX6" fmla="*/ 411972 w 8279842"/>
              <a:gd name="connsiteY6" fmla="*/ 3255666 h 3255666"/>
              <a:gd name="connsiteX7" fmla="*/ 0 w 8279842"/>
              <a:gd name="connsiteY7" fmla="*/ 2843694 h 3255666"/>
              <a:gd name="connsiteX8" fmla="*/ 0 w 8279842"/>
              <a:gd name="connsiteY8" fmla="*/ 411972 h 3255666"/>
              <a:gd name="connsiteX0" fmla="*/ 952 w 8280794"/>
              <a:gd name="connsiteY0" fmla="*/ 411972 h 3255666"/>
              <a:gd name="connsiteX1" fmla="*/ 201909 w 8280794"/>
              <a:gd name="connsiteY1" fmla="*/ 0 h 3255666"/>
              <a:gd name="connsiteX2" fmla="*/ 7868822 w 8280794"/>
              <a:gd name="connsiteY2" fmla="*/ 0 h 3255666"/>
              <a:gd name="connsiteX3" fmla="*/ 8280794 w 8280794"/>
              <a:gd name="connsiteY3" fmla="*/ 411972 h 3255666"/>
              <a:gd name="connsiteX4" fmla="*/ 8280794 w 8280794"/>
              <a:gd name="connsiteY4" fmla="*/ 2843694 h 3255666"/>
              <a:gd name="connsiteX5" fmla="*/ 7868822 w 8280794"/>
              <a:gd name="connsiteY5" fmla="*/ 3255666 h 3255666"/>
              <a:gd name="connsiteX6" fmla="*/ 412924 w 8280794"/>
              <a:gd name="connsiteY6" fmla="*/ 3255666 h 3255666"/>
              <a:gd name="connsiteX7" fmla="*/ 952 w 8280794"/>
              <a:gd name="connsiteY7" fmla="*/ 2843694 h 3255666"/>
              <a:gd name="connsiteX8" fmla="*/ 952 w 8280794"/>
              <a:gd name="connsiteY8" fmla="*/ 411972 h 3255666"/>
              <a:gd name="connsiteX0" fmla="*/ 0 w 8279842"/>
              <a:gd name="connsiteY0" fmla="*/ 414635 h 3258329"/>
              <a:gd name="connsiteX1" fmla="*/ 7867870 w 8279842"/>
              <a:gd name="connsiteY1" fmla="*/ 2663 h 3258329"/>
              <a:gd name="connsiteX2" fmla="*/ 8279842 w 8279842"/>
              <a:gd name="connsiteY2" fmla="*/ 414635 h 3258329"/>
              <a:gd name="connsiteX3" fmla="*/ 8279842 w 8279842"/>
              <a:gd name="connsiteY3" fmla="*/ 2846357 h 3258329"/>
              <a:gd name="connsiteX4" fmla="*/ 7867870 w 8279842"/>
              <a:gd name="connsiteY4" fmla="*/ 3258329 h 3258329"/>
              <a:gd name="connsiteX5" fmla="*/ 411972 w 8279842"/>
              <a:gd name="connsiteY5" fmla="*/ 3258329 h 3258329"/>
              <a:gd name="connsiteX6" fmla="*/ 0 w 8279842"/>
              <a:gd name="connsiteY6" fmla="*/ 2846357 h 3258329"/>
              <a:gd name="connsiteX7" fmla="*/ 0 w 8279842"/>
              <a:gd name="connsiteY7" fmla="*/ 414635 h 3258329"/>
              <a:gd name="connsiteX0" fmla="*/ 0 w 8279842"/>
              <a:gd name="connsiteY0" fmla="*/ 208067 h 3473792"/>
              <a:gd name="connsiteX1" fmla="*/ 7867870 w 8279842"/>
              <a:gd name="connsiteY1" fmla="*/ 218126 h 3473792"/>
              <a:gd name="connsiteX2" fmla="*/ 8279842 w 8279842"/>
              <a:gd name="connsiteY2" fmla="*/ 630098 h 3473792"/>
              <a:gd name="connsiteX3" fmla="*/ 8279842 w 8279842"/>
              <a:gd name="connsiteY3" fmla="*/ 3061820 h 3473792"/>
              <a:gd name="connsiteX4" fmla="*/ 7867870 w 8279842"/>
              <a:gd name="connsiteY4" fmla="*/ 3473792 h 3473792"/>
              <a:gd name="connsiteX5" fmla="*/ 411972 w 8279842"/>
              <a:gd name="connsiteY5" fmla="*/ 3473792 h 3473792"/>
              <a:gd name="connsiteX6" fmla="*/ 0 w 8279842"/>
              <a:gd name="connsiteY6" fmla="*/ 3061820 h 3473792"/>
              <a:gd name="connsiteX7" fmla="*/ 0 w 8279842"/>
              <a:gd name="connsiteY7" fmla="*/ 208067 h 3473792"/>
              <a:gd name="connsiteX0" fmla="*/ 0 w 8279842"/>
              <a:gd name="connsiteY0" fmla="*/ 0 h 3265725"/>
              <a:gd name="connsiteX1" fmla="*/ 7867870 w 8279842"/>
              <a:gd name="connsiteY1" fmla="*/ 10059 h 3265725"/>
              <a:gd name="connsiteX2" fmla="*/ 8279842 w 8279842"/>
              <a:gd name="connsiteY2" fmla="*/ 422031 h 3265725"/>
              <a:gd name="connsiteX3" fmla="*/ 8279842 w 8279842"/>
              <a:gd name="connsiteY3" fmla="*/ 2853753 h 3265725"/>
              <a:gd name="connsiteX4" fmla="*/ 7867870 w 8279842"/>
              <a:gd name="connsiteY4" fmla="*/ 3265725 h 3265725"/>
              <a:gd name="connsiteX5" fmla="*/ 411972 w 8279842"/>
              <a:gd name="connsiteY5" fmla="*/ 3265725 h 3265725"/>
              <a:gd name="connsiteX6" fmla="*/ 0 w 8279842"/>
              <a:gd name="connsiteY6" fmla="*/ 2853753 h 3265725"/>
              <a:gd name="connsiteX7" fmla="*/ 0 w 8279842"/>
              <a:gd name="connsiteY7" fmla="*/ 0 h 3265725"/>
              <a:gd name="connsiteX0" fmla="*/ 0 w 8609805"/>
              <a:gd name="connsiteY0" fmla="*/ 0 h 3265725"/>
              <a:gd name="connsiteX1" fmla="*/ 7867870 w 8609805"/>
              <a:gd name="connsiteY1" fmla="*/ 10059 h 3265725"/>
              <a:gd name="connsiteX2" fmla="*/ 8279842 w 8609805"/>
              <a:gd name="connsiteY2" fmla="*/ 2853753 h 3265725"/>
              <a:gd name="connsiteX3" fmla="*/ 7867870 w 8609805"/>
              <a:gd name="connsiteY3" fmla="*/ 3265725 h 3265725"/>
              <a:gd name="connsiteX4" fmla="*/ 411972 w 8609805"/>
              <a:gd name="connsiteY4" fmla="*/ 3265725 h 3265725"/>
              <a:gd name="connsiteX5" fmla="*/ 0 w 8609805"/>
              <a:gd name="connsiteY5" fmla="*/ 2853753 h 3265725"/>
              <a:gd name="connsiteX6" fmla="*/ 0 w 8609805"/>
              <a:gd name="connsiteY6" fmla="*/ 0 h 3265725"/>
              <a:gd name="connsiteX0" fmla="*/ 0 w 8279842"/>
              <a:gd name="connsiteY0" fmla="*/ 0 h 3265725"/>
              <a:gd name="connsiteX1" fmla="*/ 7867870 w 8279842"/>
              <a:gd name="connsiteY1" fmla="*/ 10059 h 3265725"/>
              <a:gd name="connsiteX2" fmla="*/ 8279842 w 8279842"/>
              <a:gd name="connsiteY2" fmla="*/ 2853753 h 3265725"/>
              <a:gd name="connsiteX3" fmla="*/ 7867870 w 8279842"/>
              <a:gd name="connsiteY3" fmla="*/ 3265725 h 3265725"/>
              <a:gd name="connsiteX4" fmla="*/ 411972 w 8279842"/>
              <a:gd name="connsiteY4" fmla="*/ 3265725 h 3265725"/>
              <a:gd name="connsiteX5" fmla="*/ 0 w 8279842"/>
              <a:gd name="connsiteY5" fmla="*/ 2853753 h 3265725"/>
              <a:gd name="connsiteX6" fmla="*/ 0 w 8279842"/>
              <a:gd name="connsiteY6" fmla="*/ 0 h 3265725"/>
              <a:gd name="connsiteX0" fmla="*/ 0 w 8279842"/>
              <a:gd name="connsiteY0" fmla="*/ 0 h 3265725"/>
              <a:gd name="connsiteX1" fmla="*/ 8229610 w 8279842"/>
              <a:gd name="connsiteY1" fmla="*/ 10059 h 3265725"/>
              <a:gd name="connsiteX2" fmla="*/ 8279842 w 8279842"/>
              <a:gd name="connsiteY2" fmla="*/ 2853753 h 3265725"/>
              <a:gd name="connsiteX3" fmla="*/ 7867870 w 8279842"/>
              <a:gd name="connsiteY3" fmla="*/ 3265725 h 3265725"/>
              <a:gd name="connsiteX4" fmla="*/ 411972 w 8279842"/>
              <a:gd name="connsiteY4" fmla="*/ 3265725 h 3265725"/>
              <a:gd name="connsiteX5" fmla="*/ 0 w 8279842"/>
              <a:gd name="connsiteY5" fmla="*/ 2853753 h 3265725"/>
              <a:gd name="connsiteX6" fmla="*/ 0 w 8279842"/>
              <a:gd name="connsiteY6" fmla="*/ 0 h 3265725"/>
              <a:gd name="connsiteX0" fmla="*/ 0 w 8280217"/>
              <a:gd name="connsiteY0" fmla="*/ 0 h 3265725"/>
              <a:gd name="connsiteX1" fmla="*/ 8269804 w 8280217"/>
              <a:gd name="connsiteY1" fmla="*/ 10059 h 3265725"/>
              <a:gd name="connsiteX2" fmla="*/ 8279842 w 8280217"/>
              <a:gd name="connsiteY2" fmla="*/ 2853753 h 3265725"/>
              <a:gd name="connsiteX3" fmla="*/ 7867870 w 8280217"/>
              <a:gd name="connsiteY3" fmla="*/ 3265725 h 3265725"/>
              <a:gd name="connsiteX4" fmla="*/ 411972 w 8280217"/>
              <a:gd name="connsiteY4" fmla="*/ 3265725 h 3265725"/>
              <a:gd name="connsiteX5" fmla="*/ 0 w 8280217"/>
              <a:gd name="connsiteY5" fmla="*/ 2853753 h 3265725"/>
              <a:gd name="connsiteX6" fmla="*/ 0 w 8280217"/>
              <a:gd name="connsiteY6" fmla="*/ 0 h 3265725"/>
              <a:gd name="connsiteX0" fmla="*/ 0 w 8279842"/>
              <a:gd name="connsiteY0" fmla="*/ 0 h 3265725"/>
              <a:gd name="connsiteX1" fmla="*/ 8239659 w 8279842"/>
              <a:gd name="connsiteY1" fmla="*/ 1420 h 3265725"/>
              <a:gd name="connsiteX2" fmla="*/ 8279842 w 8279842"/>
              <a:gd name="connsiteY2" fmla="*/ 2853753 h 3265725"/>
              <a:gd name="connsiteX3" fmla="*/ 7867870 w 8279842"/>
              <a:gd name="connsiteY3" fmla="*/ 3265725 h 3265725"/>
              <a:gd name="connsiteX4" fmla="*/ 411972 w 8279842"/>
              <a:gd name="connsiteY4" fmla="*/ 3265725 h 3265725"/>
              <a:gd name="connsiteX5" fmla="*/ 0 w 8279842"/>
              <a:gd name="connsiteY5" fmla="*/ 2853753 h 3265725"/>
              <a:gd name="connsiteX6" fmla="*/ 0 w 8279842"/>
              <a:gd name="connsiteY6" fmla="*/ 0 h 3265725"/>
              <a:gd name="connsiteX0" fmla="*/ 0 w 8280217"/>
              <a:gd name="connsiteY0" fmla="*/ 0 h 3265725"/>
              <a:gd name="connsiteX1" fmla="*/ 8269804 w 8280217"/>
              <a:gd name="connsiteY1" fmla="*/ 1420 h 3265725"/>
              <a:gd name="connsiteX2" fmla="*/ 8279842 w 8280217"/>
              <a:gd name="connsiteY2" fmla="*/ 2853753 h 3265725"/>
              <a:gd name="connsiteX3" fmla="*/ 7867870 w 8280217"/>
              <a:gd name="connsiteY3" fmla="*/ 3265725 h 3265725"/>
              <a:gd name="connsiteX4" fmla="*/ 411972 w 8280217"/>
              <a:gd name="connsiteY4" fmla="*/ 3265725 h 3265725"/>
              <a:gd name="connsiteX5" fmla="*/ 0 w 8280217"/>
              <a:gd name="connsiteY5" fmla="*/ 2853753 h 3265725"/>
              <a:gd name="connsiteX6" fmla="*/ 0 w 8280217"/>
              <a:gd name="connsiteY6" fmla="*/ 0 h 326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80217" h="3265725">
                <a:moveTo>
                  <a:pt x="0" y="0"/>
                </a:moveTo>
                <a:lnTo>
                  <a:pt x="8269804" y="1420"/>
                </a:lnTo>
                <a:cubicBezTo>
                  <a:pt x="8283203" y="1049801"/>
                  <a:pt x="8279842" y="2311142"/>
                  <a:pt x="8279842" y="2853753"/>
                </a:cubicBezTo>
                <a:cubicBezTo>
                  <a:pt x="8279842" y="3081279"/>
                  <a:pt x="8095396" y="3265725"/>
                  <a:pt x="7867870" y="3265725"/>
                </a:cubicBezTo>
                <a:lnTo>
                  <a:pt x="411972" y="3265725"/>
                </a:lnTo>
                <a:cubicBezTo>
                  <a:pt x="184446" y="3265725"/>
                  <a:pt x="0" y="3081279"/>
                  <a:pt x="0" y="28537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694042"/>
              </p:ext>
            </p:extLst>
          </p:nvPr>
        </p:nvGraphicFramePr>
        <p:xfrm>
          <a:off x="655607" y="1839267"/>
          <a:ext cx="7806579" cy="418439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5164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901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5702">
                <a:tc gridSpan="2"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A</a:t>
                      </a:r>
                      <a:r>
                        <a:rPr lang="en-GB" baseline="0" dirty="0" smtClean="0">
                          <a:solidFill>
                            <a:schemeClr val="tx2"/>
                          </a:solidFill>
                        </a:rPr>
                        <a:t> Tech Level qualification that has the following characteristics: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5702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Guided Learning Hours: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360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5702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Equivalence (time):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1 x A Level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5702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Total Number of Units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5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5702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Mandatory Units: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3 (2 x 90glh and 1 x 60glh)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5702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Optional Units: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aseline="0" dirty="0" smtClean="0">
                          <a:solidFill>
                            <a:schemeClr val="tx2"/>
                          </a:solidFill>
                        </a:rPr>
                        <a:t>2 from a total of 8 or 9 dependent on pathway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5702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External Assessment</a:t>
                      </a:r>
                      <a:r>
                        <a:rPr lang="en-GB" baseline="0" dirty="0" smtClean="0">
                          <a:solidFill>
                            <a:schemeClr val="tx2"/>
                          </a:solidFill>
                        </a:rPr>
                        <a:t>: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50%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5702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Pathways: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</a:rPr>
                        <a:t>Select 1 of 4 pathways available 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5702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Additional Information: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Learners can top up or drop down to larger or smaller Applied General and Tech level qualifications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3" name="Text Placeholder 2"/>
          <p:cNvSpPr txBox="1">
            <a:spLocks/>
          </p:cNvSpPr>
          <p:nvPr/>
        </p:nvSpPr>
        <p:spPr>
          <a:xfrm>
            <a:off x="5440674" y="738259"/>
            <a:ext cx="1710000" cy="76899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000" b="1" dirty="0" smtClean="0">
                <a:solidFill>
                  <a:schemeClr val="accent1"/>
                </a:solidFill>
              </a:rPr>
              <a:t>Foundation Diploma</a:t>
            </a:r>
            <a:endParaRPr lang="en-GB" sz="2200" b="1" dirty="0">
              <a:solidFill>
                <a:schemeClr val="accent1"/>
              </a:solidFill>
            </a:endParaRPr>
          </a:p>
        </p:txBody>
      </p:sp>
      <p:sp>
        <p:nvSpPr>
          <p:cNvPr id="24" name="Text Placeholder 2"/>
          <p:cNvSpPr txBox="1">
            <a:spLocks/>
          </p:cNvSpPr>
          <p:nvPr/>
        </p:nvSpPr>
        <p:spPr>
          <a:xfrm>
            <a:off x="3708400" y="738258"/>
            <a:ext cx="1710000" cy="76899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b="1" dirty="0" smtClean="0">
                <a:solidFill>
                  <a:schemeClr val="accent1"/>
                </a:solidFill>
              </a:rPr>
              <a:t>Introductory Diploma</a:t>
            </a:r>
            <a:endParaRPr lang="en-GB" sz="1800" b="1" dirty="0">
              <a:solidFill>
                <a:schemeClr val="accent1"/>
              </a:solidFill>
            </a:endParaRPr>
          </a:p>
        </p:txBody>
      </p:sp>
      <p:sp>
        <p:nvSpPr>
          <p:cNvPr id="25" name="Text Placeholder 2"/>
          <p:cNvSpPr txBox="1">
            <a:spLocks/>
          </p:cNvSpPr>
          <p:nvPr/>
        </p:nvSpPr>
        <p:spPr>
          <a:xfrm>
            <a:off x="1980200" y="738260"/>
            <a:ext cx="1710000" cy="76899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6D9F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000" b="1" dirty="0" smtClean="0">
                <a:solidFill>
                  <a:schemeClr val="accent1"/>
                </a:solidFill>
              </a:rPr>
              <a:t>Extended Certificate</a:t>
            </a:r>
            <a:endParaRPr lang="en-GB" sz="2000" b="1" dirty="0">
              <a:solidFill>
                <a:schemeClr val="accent1"/>
              </a:solidFill>
            </a:endParaRP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2000" y="738260"/>
            <a:ext cx="1710000" cy="76899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6D9F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2000" b="1" dirty="0" smtClean="0">
                <a:solidFill>
                  <a:schemeClr val="accent1"/>
                </a:solidFill>
              </a:rPr>
              <a:t>Certificate</a:t>
            </a:r>
            <a:endParaRPr lang="en-GB" sz="2200" b="1" dirty="0">
              <a:solidFill>
                <a:schemeClr val="accent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733812" y="1498025"/>
            <a:ext cx="1656000" cy="1596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Round Same Side Corner Rectangle 27">
            <a:hlinkClick r:id="rId3" action="ppaction://hlinksldjump"/>
          </p:cNvPr>
          <p:cNvSpPr/>
          <p:nvPr/>
        </p:nvSpPr>
        <p:spPr>
          <a:xfrm>
            <a:off x="1969524" y="745343"/>
            <a:ext cx="1710000" cy="768993"/>
          </a:xfrm>
          <a:prstGeom prst="round2SameRect">
            <a:avLst>
              <a:gd name="adj1" fmla="val 45156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Text Placeholder 2"/>
          <p:cNvSpPr txBox="1">
            <a:spLocks/>
          </p:cNvSpPr>
          <p:nvPr/>
        </p:nvSpPr>
        <p:spPr>
          <a:xfrm>
            <a:off x="7173222" y="740596"/>
            <a:ext cx="1710000" cy="76899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200" b="1" dirty="0" smtClean="0">
                <a:solidFill>
                  <a:schemeClr val="accent1"/>
                </a:solidFill>
              </a:rPr>
              <a:t>Diploma</a:t>
            </a:r>
            <a:endParaRPr lang="en-GB" sz="2200" b="1" dirty="0">
              <a:solidFill>
                <a:schemeClr val="accent1"/>
              </a:solidFill>
            </a:endParaRPr>
          </a:p>
        </p:txBody>
      </p:sp>
      <p:sp>
        <p:nvSpPr>
          <p:cNvPr id="33" name="Round Same Side Corner Rectangle 32">
            <a:hlinkClick r:id="rId4" action="ppaction://hlinksldjump"/>
          </p:cNvPr>
          <p:cNvSpPr/>
          <p:nvPr/>
        </p:nvSpPr>
        <p:spPr>
          <a:xfrm>
            <a:off x="259524" y="732642"/>
            <a:ext cx="1710000" cy="768993"/>
          </a:xfrm>
          <a:prstGeom prst="round2SameRect">
            <a:avLst>
              <a:gd name="adj1" fmla="val 46394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Rectangle 33">
            <a:hlinkClick r:id="rId5" action="ppaction://hlinksldjump"/>
          </p:cNvPr>
          <p:cNvSpPr/>
          <p:nvPr/>
        </p:nvSpPr>
        <p:spPr>
          <a:xfrm>
            <a:off x="0" y="6032500"/>
            <a:ext cx="18542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195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4" y="28872"/>
            <a:ext cx="9144000" cy="7200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2"/>
                </a:solidFill>
              </a:rPr>
              <a:t>Cambridge Technical in IT from Sept 2016</a:t>
            </a:r>
            <a:endParaRPr lang="en-GB" sz="3200" dirty="0">
              <a:solidFill>
                <a:schemeClr val="tx2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9523" y="1428750"/>
            <a:ext cx="8761049" cy="4632622"/>
          </a:xfrm>
          <a:custGeom>
            <a:avLst/>
            <a:gdLst>
              <a:gd name="connsiteX0" fmla="*/ 0 w 8279842"/>
              <a:gd name="connsiteY0" fmla="*/ 411972 h 3255666"/>
              <a:gd name="connsiteX1" fmla="*/ 411972 w 8279842"/>
              <a:gd name="connsiteY1" fmla="*/ 0 h 3255666"/>
              <a:gd name="connsiteX2" fmla="*/ 7867870 w 8279842"/>
              <a:gd name="connsiteY2" fmla="*/ 0 h 3255666"/>
              <a:gd name="connsiteX3" fmla="*/ 8279842 w 8279842"/>
              <a:gd name="connsiteY3" fmla="*/ 411972 h 3255666"/>
              <a:gd name="connsiteX4" fmla="*/ 8279842 w 8279842"/>
              <a:gd name="connsiteY4" fmla="*/ 2843694 h 3255666"/>
              <a:gd name="connsiteX5" fmla="*/ 7867870 w 8279842"/>
              <a:gd name="connsiteY5" fmla="*/ 3255666 h 3255666"/>
              <a:gd name="connsiteX6" fmla="*/ 411972 w 8279842"/>
              <a:gd name="connsiteY6" fmla="*/ 3255666 h 3255666"/>
              <a:gd name="connsiteX7" fmla="*/ 0 w 8279842"/>
              <a:gd name="connsiteY7" fmla="*/ 2843694 h 3255666"/>
              <a:gd name="connsiteX8" fmla="*/ 0 w 8279842"/>
              <a:gd name="connsiteY8" fmla="*/ 411972 h 3255666"/>
              <a:gd name="connsiteX0" fmla="*/ 952 w 8280794"/>
              <a:gd name="connsiteY0" fmla="*/ 411972 h 3255666"/>
              <a:gd name="connsiteX1" fmla="*/ 201909 w 8280794"/>
              <a:gd name="connsiteY1" fmla="*/ 0 h 3255666"/>
              <a:gd name="connsiteX2" fmla="*/ 7868822 w 8280794"/>
              <a:gd name="connsiteY2" fmla="*/ 0 h 3255666"/>
              <a:gd name="connsiteX3" fmla="*/ 8280794 w 8280794"/>
              <a:gd name="connsiteY3" fmla="*/ 411972 h 3255666"/>
              <a:gd name="connsiteX4" fmla="*/ 8280794 w 8280794"/>
              <a:gd name="connsiteY4" fmla="*/ 2843694 h 3255666"/>
              <a:gd name="connsiteX5" fmla="*/ 7868822 w 8280794"/>
              <a:gd name="connsiteY5" fmla="*/ 3255666 h 3255666"/>
              <a:gd name="connsiteX6" fmla="*/ 412924 w 8280794"/>
              <a:gd name="connsiteY6" fmla="*/ 3255666 h 3255666"/>
              <a:gd name="connsiteX7" fmla="*/ 952 w 8280794"/>
              <a:gd name="connsiteY7" fmla="*/ 2843694 h 3255666"/>
              <a:gd name="connsiteX8" fmla="*/ 952 w 8280794"/>
              <a:gd name="connsiteY8" fmla="*/ 411972 h 3255666"/>
              <a:gd name="connsiteX0" fmla="*/ 0 w 8279842"/>
              <a:gd name="connsiteY0" fmla="*/ 414635 h 3258329"/>
              <a:gd name="connsiteX1" fmla="*/ 7867870 w 8279842"/>
              <a:gd name="connsiteY1" fmla="*/ 2663 h 3258329"/>
              <a:gd name="connsiteX2" fmla="*/ 8279842 w 8279842"/>
              <a:gd name="connsiteY2" fmla="*/ 414635 h 3258329"/>
              <a:gd name="connsiteX3" fmla="*/ 8279842 w 8279842"/>
              <a:gd name="connsiteY3" fmla="*/ 2846357 h 3258329"/>
              <a:gd name="connsiteX4" fmla="*/ 7867870 w 8279842"/>
              <a:gd name="connsiteY4" fmla="*/ 3258329 h 3258329"/>
              <a:gd name="connsiteX5" fmla="*/ 411972 w 8279842"/>
              <a:gd name="connsiteY5" fmla="*/ 3258329 h 3258329"/>
              <a:gd name="connsiteX6" fmla="*/ 0 w 8279842"/>
              <a:gd name="connsiteY6" fmla="*/ 2846357 h 3258329"/>
              <a:gd name="connsiteX7" fmla="*/ 0 w 8279842"/>
              <a:gd name="connsiteY7" fmla="*/ 414635 h 3258329"/>
              <a:gd name="connsiteX0" fmla="*/ 0 w 8279842"/>
              <a:gd name="connsiteY0" fmla="*/ 208067 h 3473792"/>
              <a:gd name="connsiteX1" fmla="*/ 7867870 w 8279842"/>
              <a:gd name="connsiteY1" fmla="*/ 218126 h 3473792"/>
              <a:gd name="connsiteX2" fmla="*/ 8279842 w 8279842"/>
              <a:gd name="connsiteY2" fmla="*/ 630098 h 3473792"/>
              <a:gd name="connsiteX3" fmla="*/ 8279842 w 8279842"/>
              <a:gd name="connsiteY3" fmla="*/ 3061820 h 3473792"/>
              <a:gd name="connsiteX4" fmla="*/ 7867870 w 8279842"/>
              <a:gd name="connsiteY4" fmla="*/ 3473792 h 3473792"/>
              <a:gd name="connsiteX5" fmla="*/ 411972 w 8279842"/>
              <a:gd name="connsiteY5" fmla="*/ 3473792 h 3473792"/>
              <a:gd name="connsiteX6" fmla="*/ 0 w 8279842"/>
              <a:gd name="connsiteY6" fmla="*/ 3061820 h 3473792"/>
              <a:gd name="connsiteX7" fmla="*/ 0 w 8279842"/>
              <a:gd name="connsiteY7" fmla="*/ 208067 h 3473792"/>
              <a:gd name="connsiteX0" fmla="*/ 0 w 8279842"/>
              <a:gd name="connsiteY0" fmla="*/ 0 h 3265725"/>
              <a:gd name="connsiteX1" fmla="*/ 7867870 w 8279842"/>
              <a:gd name="connsiteY1" fmla="*/ 10059 h 3265725"/>
              <a:gd name="connsiteX2" fmla="*/ 8279842 w 8279842"/>
              <a:gd name="connsiteY2" fmla="*/ 422031 h 3265725"/>
              <a:gd name="connsiteX3" fmla="*/ 8279842 w 8279842"/>
              <a:gd name="connsiteY3" fmla="*/ 2853753 h 3265725"/>
              <a:gd name="connsiteX4" fmla="*/ 7867870 w 8279842"/>
              <a:gd name="connsiteY4" fmla="*/ 3265725 h 3265725"/>
              <a:gd name="connsiteX5" fmla="*/ 411972 w 8279842"/>
              <a:gd name="connsiteY5" fmla="*/ 3265725 h 3265725"/>
              <a:gd name="connsiteX6" fmla="*/ 0 w 8279842"/>
              <a:gd name="connsiteY6" fmla="*/ 2853753 h 3265725"/>
              <a:gd name="connsiteX7" fmla="*/ 0 w 8279842"/>
              <a:gd name="connsiteY7" fmla="*/ 0 h 3265725"/>
              <a:gd name="connsiteX0" fmla="*/ 0 w 8609805"/>
              <a:gd name="connsiteY0" fmla="*/ 0 h 3265725"/>
              <a:gd name="connsiteX1" fmla="*/ 7867870 w 8609805"/>
              <a:gd name="connsiteY1" fmla="*/ 10059 h 3265725"/>
              <a:gd name="connsiteX2" fmla="*/ 8279842 w 8609805"/>
              <a:gd name="connsiteY2" fmla="*/ 2853753 h 3265725"/>
              <a:gd name="connsiteX3" fmla="*/ 7867870 w 8609805"/>
              <a:gd name="connsiteY3" fmla="*/ 3265725 h 3265725"/>
              <a:gd name="connsiteX4" fmla="*/ 411972 w 8609805"/>
              <a:gd name="connsiteY4" fmla="*/ 3265725 h 3265725"/>
              <a:gd name="connsiteX5" fmla="*/ 0 w 8609805"/>
              <a:gd name="connsiteY5" fmla="*/ 2853753 h 3265725"/>
              <a:gd name="connsiteX6" fmla="*/ 0 w 8609805"/>
              <a:gd name="connsiteY6" fmla="*/ 0 h 3265725"/>
              <a:gd name="connsiteX0" fmla="*/ 0 w 8279842"/>
              <a:gd name="connsiteY0" fmla="*/ 0 h 3265725"/>
              <a:gd name="connsiteX1" fmla="*/ 7867870 w 8279842"/>
              <a:gd name="connsiteY1" fmla="*/ 10059 h 3265725"/>
              <a:gd name="connsiteX2" fmla="*/ 8279842 w 8279842"/>
              <a:gd name="connsiteY2" fmla="*/ 2853753 h 3265725"/>
              <a:gd name="connsiteX3" fmla="*/ 7867870 w 8279842"/>
              <a:gd name="connsiteY3" fmla="*/ 3265725 h 3265725"/>
              <a:gd name="connsiteX4" fmla="*/ 411972 w 8279842"/>
              <a:gd name="connsiteY4" fmla="*/ 3265725 h 3265725"/>
              <a:gd name="connsiteX5" fmla="*/ 0 w 8279842"/>
              <a:gd name="connsiteY5" fmla="*/ 2853753 h 3265725"/>
              <a:gd name="connsiteX6" fmla="*/ 0 w 8279842"/>
              <a:gd name="connsiteY6" fmla="*/ 0 h 3265725"/>
              <a:gd name="connsiteX0" fmla="*/ 0 w 8279842"/>
              <a:gd name="connsiteY0" fmla="*/ 0 h 3265725"/>
              <a:gd name="connsiteX1" fmla="*/ 8229610 w 8279842"/>
              <a:gd name="connsiteY1" fmla="*/ 10059 h 3265725"/>
              <a:gd name="connsiteX2" fmla="*/ 8279842 w 8279842"/>
              <a:gd name="connsiteY2" fmla="*/ 2853753 h 3265725"/>
              <a:gd name="connsiteX3" fmla="*/ 7867870 w 8279842"/>
              <a:gd name="connsiteY3" fmla="*/ 3265725 h 3265725"/>
              <a:gd name="connsiteX4" fmla="*/ 411972 w 8279842"/>
              <a:gd name="connsiteY4" fmla="*/ 3265725 h 3265725"/>
              <a:gd name="connsiteX5" fmla="*/ 0 w 8279842"/>
              <a:gd name="connsiteY5" fmla="*/ 2853753 h 3265725"/>
              <a:gd name="connsiteX6" fmla="*/ 0 w 8279842"/>
              <a:gd name="connsiteY6" fmla="*/ 0 h 3265725"/>
              <a:gd name="connsiteX0" fmla="*/ 0 w 8280217"/>
              <a:gd name="connsiteY0" fmla="*/ 0 h 3265725"/>
              <a:gd name="connsiteX1" fmla="*/ 8269804 w 8280217"/>
              <a:gd name="connsiteY1" fmla="*/ 10059 h 3265725"/>
              <a:gd name="connsiteX2" fmla="*/ 8279842 w 8280217"/>
              <a:gd name="connsiteY2" fmla="*/ 2853753 h 3265725"/>
              <a:gd name="connsiteX3" fmla="*/ 7867870 w 8280217"/>
              <a:gd name="connsiteY3" fmla="*/ 3265725 h 3265725"/>
              <a:gd name="connsiteX4" fmla="*/ 411972 w 8280217"/>
              <a:gd name="connsiteY4" fmla="*/ 3265725 h 3265725"/>
              <a:gd name="connsiteX5" fmla="*/ 0 w 8280217"/>
              <a:gd name="connsiteY5" fmla="*/ 2853753 h 3265725"/>
              <a:gd name="connsiteX6" fmla="*/ 0 w 8280217"/>
              <a:gd name="connsiteY6" fmla="*/ 0 h 3265725"/>
              <a:gd name="connsiteX0" fmla="*/ 0 w 8279842"/>
              <a:gd name="connsiteY0" fmla="*/ 0 h 3265725"/>
              <a:gd name="connsiteX1" fmla="*/ 8239659 w 8279842"/>
              <a:gd name="connsiteY1" fmla="*/ 1420 h 3265725"/>
              <a:gd name="connsiteX2" fmla="*/ 8279842 w 8279842"/>
              <a:gd name="connsiteY2" fmla="*/ 2853753 h 3265725"/>
              <a:gd name="connsiteX3" fmla="*/ 7867870 w 8279842"/>
              <a:gd name="connsiteY3" fmla="*/ 3265725 h 3265725"/>
              <a:gd name="connsiteX4" fmla="*/ 411972 w 8279842"/>
              <a:gd name="connsiteY4" fmla="*/ 3265725 h 3265725"/>
              <a:gd name="connsiteX5" fmla="*/ 0 w 8279842"/>
              <a:gd name="connsiteY5" fmla="*/ 2853753 h 3265725"/>
              <a:gd name="connsiteX6" fmla="*/ 0 w 8279842"/>
              <a:gd name="connsiteY6" fmla="*/ 0 h 3265725"/>
              <a:gd name="connsiteX0" fmla="*/ 0 w 8280217"/>
              <a:gd name="connsiteY0" fmla="*/ 0 h 3265725"/>
              <a:gd name="connsiteX1" fmla="*/ 8269804 w 8280217"/>
              <a:gd name="connsiteY1" fmla="*/ 1420 h 3265725"/>
              <a:gd name="connsiteX2" fmla="*/ 8279842 w 8280217"/>
              <a:gd name="connsiteY2" fmla="*/ 2853753 h 3265725"/>
              <a:gd name="connsiteX3" fmla="*/ 7867870 w 8280217"/>
              <a:gd name="connsiteY3" fmla="*/ 3265725 h 3265725"/>
              <a:gd name="connsiteX4" fmla="*/ 411972 w 8280217"/>
              <a:gd name="connsiteY4" fmla="*/ 3265725 h 3265725"/>
              <a:gd name="connsiteX5" fmla="*/ 0 w 8280217"/>
              <a:gd name="connsiteY5" fmla="*/ 2853753 h 3265725"/>
              <a:gd name="connsiteX6" fmla="*/ 0 w 8280217"/>
              <a:gd name="connsiteY6" fmla="*/ 0 h 326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80217" h="3265725">
                <a:moveTo>
                  <a:pt x="0" y="0"/>
                </a:moveTo>
                <a:lnTo>
                  <a:pt x="8269804" y="1420"/>
                </a:lnTo>
                <a:cubicBezTo>
                  <a:pt x="8283203" y="1049801"/>
                  <a:pt x="8279842" y="2311142"/>
                  <a:pt x="8279842" y="2853753"/>
                </a:cubicBezTo>
                <a:cubicBezTo>
                  <a:pt x="8279842" y="3081279"/>
                  <a:pt x="8095396" y="3265725"/>
                  <a:pt x="7867870" y="3265725"/>
                </a:cubicBezTo>
                <a:lnTo>
                  <a:pt x="411972" y="3265725"/>
                </a:lnTo>
                <a:cubicBezTo>
                  <a:pt x="184446" y="3265725"/>
                  <a:pt x="0" y="3081279"/>
                  <a:pt x="0" y="28537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 Placeholder 2"/>
          <p:cNvSpPr txBox="1">
            <a:spLocks/>
          </p:cNvSpPr>
          <p:nvPr/>
        </p:nvSpPr>
        <p:spPr>
          <a:xfrm>
            <a:off x="5448198" y="767131"/>
            <a:ext cx="1710000" cy="76899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000" b="1" dirty="0" smtClean="0">
                <a:solidFill>
                  <a:schemeClr val="accent1"/>
                </a:solidFill>
              </a:rPr>
              <a:t>Diploma</a:t>
            </a:r>
            <a:endParaRPr lang="en-GB" sz="2200" b="1" dirty="0">
              <a:solidFill>
                <a:schemeClr val="accent1"/>
              </a:solidFill>
            </a:endParaRPr>
          </a:p>
        </p:txBody>
      </p:sp>
      <p:sp>
        <p:nvSpPr>
          <p:cNvPr id="24" name="Text Placeholder 2"/>
          <p:cNvSpPr txBox="1">
            <a:spLocks/>
          </p:cNvSpPr>
          <p:nvPr/>
        </p:nvSpPr>
        <p:spPr>
          <a:xfrm>
            <a:off x="3715924" y="767130"/>
            <a:ext cx="1710000" cy="76899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6D9F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b="1" dirty="0" smtClean="0">
                <a:solidFill>
                  <a:schemeClr val="accent1"/>
                </a:solidFill>
              </a:rPr>
              <a:t>Introductory Diploma</a:t>
            </a:r>
            <a:endParaRPr lang="en-GB" sz="1800" b="1" dirty="0">
              <a:solidFill>
                <a:schemeClr val="accent1"/>
              </a:solidFill>
            </a:endParaRPr>
          </a:p>
        </p:txBody>
      </p:sp>
      <p:sp>
        <p:nvSpPr>
          <p:cNvPr id="25" name="Text Placeholder 2"/>
          <p:cNvSpPr txBox="1">
            <a:spLocks/>
          </p:cNvSpPr>
          <p:nvPr/>
        </p:nvSpPr>
        <p:spPr>
          <a:xfrm>
            <a:off x="1987724" y="767132"/>
            <a:ext cx="1710000" cy="76899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6D9F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000" b="1" dirty="0" smtClean="0">
                <a:solidFill>
                  <a:schemeClr val="accent1"/>
                </a:solidFill>
              </a:rPr>
              <a:t>Extended Certificate</a:t>
            </a:r>
            <a:endParaRPr lang="en-GB" sz="2000" b="1" dirty="0">
              <a:solidFill>
                <a:schemeClr val="accent1"/>
              </a:solidFill>
            </a:endParaRP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9524" y="767132"/>
            <a:ext cx="1710000" cy="76899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6D9F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2000" b="1" dirty="0" smtClean="0">
                <a:solidFill>
                  <a:schemeClr val="accent1"/>
                </a:solidFill>
              </a:rPr>
              <a:t>Certificate</a:t>
            </a:r>
            <a:endParaRPr lang="en-GB" sz="2200" b="1" dirty="0">
              <a:solidFill>
                <a:schemeClr val="accent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481236" y="1526897"/>
            <a:ext cx="1656000" cy="1596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Round Same Side Corner Rectangle 27">
            <a:hlinkClick r:id="rId3" action="ppaction://hlinksldjump"/>
          </p:cNvPr>
          <p:cNvSpPr/>
          <p:nvPr/>
        </p:nvSpPr>
        <p:spPr>
          <a:xfrm>
            <a:off x="1977048" y="774215"/>
            <a:ext cx="1710000" cy="768993"/>
          </a:xfrm>
          <a:prstGeom prst="round2SameRect">
            <a:avLst>
              <a:gd name="adj1" fmla="val 45156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Round Same Side Corner Rectangle 29">
            <a:hlinkClick r:id="rId4" action="ppaction://hlinksldjump"/>
          </p:cNvPr>
          <p:cNvSpPr/>
          <p:nvPr/>
        </p:nvSpPr>
        <p:spPr>
          <a:xfrm>
            <a:off x="5425924" y="774215"/>
            <a:ext cx="1710000" cy="768993"/>
          </a:xfrm>
          <a:prstGeom prst="round2SameRect">
            <a:avLst>
              <a:gd name="adj1" fmla="val 46394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rgbClr val="4F81BD"/>
                </a:solidFill>
              </a:rPr>
              <a:t>Foundation</a:t>
            </a:r>
          </a:p>
          <a:p>
            <a:pPr algn="ctr"/>
            <a:endParaRPr lang="en-GB" sz="2000" b="1" dirty="0">
              <a:solidFill>
                <a:srgbClr val="4F81BD"/>
              </a:solidFill>
            </a:endParaRPr>
          </a:p>
          <a:p>
            <a:pPr algn="ctr"/>
            <a:endParaRPr lang="en-GB" dirty="0"/>
          </a:p>
        </p:txBody>
      </p:sp>
      <p:sp>
        <p:nvSpPr>
          <p:cNvPr id="31" name="Text Placeholder 2"/>
          <p:cNvSpPr txBox="1">
            <a:spLocks/>
          </p:cNvSpPr>
          <p:nvPr/>
        </p:nvSpPr>
        <p:spPr>
          <a:xfrm>
            <a:off x="7180746" y="769468"/>
            <a:ext cx="1710000" cy="76899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200" b="1" dirty="0" smtClean="0">
                <a:solidFill>
                  <a:schemeClr val="accent1"/>
                </a:solidFill>
              </a:rPr>
              <a:t>Diploma</a:t>
            </a:r>
            <a:endParaRPr lang="en-GB" sz="2200" b="1" dirty="0">
              <a:solidFill>
                <a:schemeClr val="accent1"/>
              </a:solidFill>
            </a:endParaRPr>
          </a:p>
        </p:txBody>
      </p:sp>
      <p:sp>
        <p:nvSpPr>
          <p:cNvPr id="33" name="Round Same Side Corner Rectangle 32">
            <a:hlinkClick r:id="rId5" action="ppaction://hlinksldjump"/>
          </p:cNvPr>
          <p:cNvSpPr/>
          <p:nvPr/>
        </p:nvSpPr>
        <p:spPr>
          <a:xfrm>
            <a:off x="267048" y="761514"/>
            <a:ext cx="1710000" cy="768993"/>
          </a:xfrm>
          <a:prstGeom prst="round2SameRect">
            <a:avLst>
              <a:gd name="adj1" fmla="val 46394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7524" y="6061372"/>
            <a:ext cx="18542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121154"/>
              </p:ext>
            </p:extLst>
          </p:nvPr>
        </p:nvGraphicFramePr>
        <p:xfrm>
          <a:off x="520700" y="1556066"/>
          <a:ext cx="7949010" cy="481885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580558"/>
                <a:gridCol w="4368452"/>
              </a:tblGrid>
              <a:tr h="427150">
                <a:tc gridSpan="2"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A</a:t>
                      </a:r>
                      <a:r>
                        <a:rPr lang="en-GB" baseline="0" dirty="0" smtClean="0">
                          <a:solidFill>
                            <a:schemeClr val="tx2"/>
                          </a:solidFill>
                        </a:rPr>
                        <a:t> Tech Level qualification that has the following characteristics: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42715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Guided Learning Hours: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540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42715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Equivalence (time):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3 x AS Level (or 1.5 x A Levels)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42715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Total Number of Units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8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42715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Mandatory Units: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3</a:t>
                      </a:r>
                      <a:r>
                        <a:rPr lang="en-GB" baseline="0" dirty="0" smtClean="0">
                          <a:solidFill>
                            <a:schemeClr val="tx2"/>
                          </a:solidFill>
                        </a:rPr>
                        <a:t> (2 x 90glh and 1 x 60glh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42715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Optional Units: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 smtClean="0">
                          <a:solidFill>
                            <a:schemeClr val="tx2"/>
                          </a:solidFill>
                        </a:rPr>
                        <a:t>5 from a total of 8 or 9 dependent on pathway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42715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External Assessment</a:t>
                      </a:r>
                      <a:r>
                        <a:rPr lang="en-GB" baseline="0" dirty="0" smtClean="0">
                          <a:solidFill>
                            <a:schemeClr val="tx2"/>
                          </a:solidFill>
                        </a:rPr>
                        <a:t>: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33.33%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42715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Pathways: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</a:rPr>
                        <a:t>Select 1 of 4 pathways available 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</a:tr>
              <a:tr h="42715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Additional Information: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baseline="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Learners can top up or drop down to larger or smaller Applied General and Tech level qualifications</a:t>
                      </a:r>
                    </a:p>
                    <a:p>
                      <a:endParaRPr lang="en-GB" sz="18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311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2"/>
                </a:solidFill>
              </a:rPr>
              <a:t>Cambridge Technical in IT from Sept 2016</a:t>
            </a:r>
            <a:endParaRPr lang="en-GB" sz="3200" dirty="0">
              <a:solidFill>
                <a:schemeClr val="tx2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6824" y="1596411"/>
            <a:ext cx="8640000" cy="4320000"/>
          </a:xfrm>
          <a:custGeom>
            <a:avLst/>
            <a:gdLst>
              <a:gd name="connsiteX0" fmla="*/ 0 w 8279842"/>
              <a:gd name="connsiteY0" fmla="*/ 411972 h 3255666"/>
              <a:gd name="connsiteX1" fmla="*/ 411972 w 8279842"/>
              <a:gd name="connsiteY1" fmla="*/ 0 h 3255666"/>
              <a:gd name="connsiteX2" fmla="*/ 7867870 w 8279842"/>
              <a:gd name="connsiteY2" fmla="*/ 0 h 3255666"/>
              <a:gd name="connsiteX3" fmla="*/ 8279842 w 8279842"/>
              <a:gd name="connsiteY3" fmla="*/ 411972 h 3255666"/>
              <a:gd name="connsiteX4" fmla="*/ 8279842 w 8279842"/>
              <a:gd name="connsiteY4" fmla="*/ 2843694 h 3255666"/>
              <a:gd name="connsiteX5" fmla="*/ 7867870 w 8279842"/>
              <a:gd name="connsiteY5" fmla="*/ 3255666 h 3255666"/>
              <a:gd name="connsiteX6" fmla="*/ 411972 w 8279842"/>
              <a:gd name="connsiteY6" fmla="*/ 3255666 h 3255666"/>
              <a:gd name="connsiteX7" fmla="*/ 0 w 8279842"/>
              <a:gd name="connsiteY7" fmla="*/ 2843694 h 3255666"/>
              <a:gd name="connsiteX8" fmla="*/ 0 w 8279842"/>
              <a:gd name="connsiteY8" fmla="*/ 411972 h 3255666"/>
              <a:gd name="connsiteX0" fmla="*/ 952 w 8280794"/>
              <a:gd name="connsiteY0" fmla="*/ 411972 h 3255666"/>
              <a:gd name="connsiteX1" fmla="*/ 201909 w 8280794"/>
              <a:gd name="connsiteY1" fmla="*/ 0 h 3255666"/>
              <a:gd name="connsiteX2" fmla="*/ 7868822 w 8280794"/>
              <a:gd name="connsiteY2" fmla="*/ 0 h 3255666"/>
              <a:gd name="connsiteX3" fmla="*/ 8280794 w 8280794"/>
              <a:gd name="connsiteY3" fmla="*/ 411972 h 3255666"/>
              <a:gd name="connsiteX4" fmla="*/ 8280794 w 8280794"/>
              <a:gd name="connsiteY4" fmla="*/ 2843694 h 3255666"/>
              <a:gd name="connsiteX5" fmla="*/ 7868822 w 8280794"/>
              <a:gd name="connsiteY5" fmla="*/ 3255666 h 3255666"/>
              <a:gd name="connsiteX6" fmla="*/ 412924 w 8280794"/>
              <a:gd name="connsiteY6" fmla="*/ 3255666 h 3255666"/>
              <a:gd name="connsiteX7" fmla="*/ 952 w 8280794"/>
              <a:gd name="connsiteY7" fmla="*/ 2843694 h 3255666"/>
              <a:gd name="connsiteX8" fmla="*/ 952 w 8280794"/>
              <a:gd name="connsiteY8" fmla="*/ 411972 h 3255666"/>
              <a:gd name="connsiteX0" fmla="*/ 0 w 8279842"/>
              <a:gd name="connsiteY0" fmla="*/ 414635 h 3258329"/>
              <a:gd name="connsiteX1" fmla="*/ 7867870 w 8279842"/>
              <a:gd name="connsiteY1" fmla="*/ 2663 h 3258329"/>
              <a:gd name="connsiteX2" fmla="*/ 8279842 w 8279842"/>
              <a:gd name="connsiteY2" fmla="*/ 414635 h 3258329"/>
              <a:gd name="connsiteX3" fmla="*/ 8279842 w 8279842"/>
              <a:gd name="connsiteY3" fmla="*/ 2846357 h 3258329"/>
              <a:gd name="connsiteX4" fmla="*/ 7867870 w 8279842"/>
              <a:gd name="connsiteY4" fmla="*/ 3258329 h 3258329"/>
              <a:gd name="connsiteX5" fmla="*/ 411972 w 8279842"/>
              <a:gd name="connsiteY5" fmla="*/ 3258329 h 3258329"/>
              <a:gd name="connsiteX6" fmla="*/ 0 w 8279842"/>
              <a:gd name="connsiteY6" fmla="*/ 2846357 h 3258329"/>
              <a:gd name="connsiteX7" fmla="*/ 0 w 8279842"/>
              <a:gd name="connsiteY7" fmla="*/ 414635 h 3258329"/>
              <a:gd name="connsiteX0" fmla="*/ 0 w 8279842"/>
              <a:gd name="connsiteY0" fmla="*/ 208067 h 3473792"/>
              <a:gd name="connsiteX1" fmla="*/ 7867870 w 8279842"/>
              <a:gd name="connsiteY1" fmla="*/ 218126 h 3473792"/>
              <a:gd name="connsiteX2" fmla="*/ 8279842 w 8279842"/>
              <a:gd name="connsiteY2" fmla="*/ 630098 h 3473792"/>
              <a:gd name="connsiteX3" fmla="*/ 8279842 w 8279842"/>
              <a:gd name="connsiteY3" fmla="*/ 3061820 h 3473792"/>
              <a:gd name="connsiteX4" fmla="*/ 7867870 w 8279842"/>
              <a:gd name="connsiteY4" fmla="*/ 3473792 h 3473792"/>
              <a:gd name="connsiteX5" fmla="*/ 411972 w 8279842"/>
              <a:gd name="connsiteY5" fmla="*/ 3473792 h 3473792"/>
              <a:gd name="connsiteX6" fmla="*/ 0 w 8279842"/>
              <a:gd name="connsiteY6" fmla="*/ 3061820 h 3473792"/>
              <a:gd name="connsiteX7" fmla="*/ 0 w 8279842"/>
              <a:gd name="connsiteY7" fmla="*/ 208067 h 3473792"/>
              <a:gd name="connsiteX0" fmla="*/ 0 w 8279842"/>
              <a:gd name="connsiteY0" fmla="*/ 0 h 3265725"/>
              <a:gd name="connsiteX1" fmla="*/ 7867870 w 8279842"/>
              <a:gd name="connsiteY1" fmla="*/ 10059 h 3265725"/>
              <a:gd name="connsiteX2" fmla="*/ 8279842 w 8279842"/>
              <a:gd name="connsiteY2" fmla="*/ 422031 h 3265725"/>
              <a:gd name="connsiteX3" fmla="*/ 8279842 w 8279842"/>
              <a:gd name="connsiteY3" fmla="*/ 2853753 h 3265725"/>
              <a:gd name="connsiteX4" fmla="*/ 7867870 w 8279842"/>
              <a:gd name="connsiteY4" fmla="*/ 3265725 h 3265725"/>
              <a:gd name="connsiteX5" fmla="*/ 411972 w 8279842"/>
              <a:gd name="connsiteY5" fmla="*/ 3265725 h 3265725"/>
              <a:gd name="connsiteX6" fmla="*/ 0 w 8279842"/>
              <a:gd name="connsiteY6" fmla="*/ 2853753 h 3265725"/>
              <a:gd name="connsiteX7" fmla="*/ 0 w 8279842"/>
              <a:gd name="connsiteY7" fmla="*/ 0 h 3265725"/>
              <a:gd name="connsiteX0" fmla="*/ 0 w 8609805"/>
              <a:gd name="connsiteY0" fmla="*/ 0 h 3265725"/>
              <a:gd name="connsiteX1" fmla="*/ 7867870 w 8609805"/>
              <a:gd name="connsiteY1" fmla="*/ 10059 h 3265725"/>
              <a:gd name="connsiteX2" fmla="*/ 8279842 w 8609805"/>
              <a:gd name="connsiteY2" fmla="*/ 2853753 h 3265725"/>
              <a:gd name="connsiteX3" fmla="*/ 7867870 w 8609805"/>
              <a:gd name="connsiteY3" fmla="*/ 3265725 h 3265725"/>
              <a:gd name="connsiteX4" fmla="*/ 411972 w 8609805"/>
              <a:gd name="connsiteY4" fmla="*/ 3265725 h 3265725"/>
              <a:gd name="connsiteX5" fmla="*/ 0 w 8609805"/>
              <a:gd name="connsiteY5" fmla="*/ 2853753 h 3265725"/>
              <a:gd name="connsiteX6" fmla="*/ 0 w 8609805"/>
              <a:gd name="connsiteY6" fmla="*/ 0 h 3265725"/>
              <a:gd name="connsiteX0" fmla="*/ 0 w 8279842"/>
              <a:gd name="connsiteY0" fmla="*/ 0 h 3265725"/>
              <a:gd name="connsiteX1" fmla="*/ 7867870 w 8279842"/>
              <a:gd name="connsiteY1" fmla="*/ 10059 h 3265725"/>
              <a:gd name="connsiteX2" fmla="*/ 8279842 w 8279842"/>
              <a:gd name="connsiteY2" fmla="*/ 2853753 h 3265725"/>
              <a:gd name="connsiteX3" fmla="*/ 7867870 w 8279842"/>
              <a:gd name="connsiteY3" fmla="*/ 3265725 h 3265725"/>
              <a:gd name="connsiteX4" fmla="*/ 411972 w 8279842"/>
              <a:gd name="connsiteY4" fmla="*/ 3265725 h 3265725"/>
              <a:gd name="connsiteX5" fmla="*/ 0 w 8279842"/>
              <a:gd name="connsiteY5" fmla="*/ 2853753 h 3265725"/>
              <a:gd name="connsiteX6" fmla="*/ 0 w 8279842"/>
              <a:gd name="connsiteY6" fmla="*/ 0 h 3265725"/>
              <a:gd name="connsiteX0" fmla="*/ 0 w 8279842"/>
              <a:gd name="connsiteY0" fmla="*/ 0 h 3265725"/>
              <a:gd name="connsiteX1" fmla="*/ 8229610 w 8279842"/>
              <a:gd name="connsiteY1" fmla="*/ 10059 h 3265725"/>
              <a:gd name="connsiteX2" fmla="*/ 8279842 w 8279842"/>
              <a:gd name="connsiteY2" fmla="*/ 2853753 h 3265725"/>
              <a:gd name="connsiteX3" fmla="*/ 7867870 w 8279842"/>
              <a:gd name="connsiteY3" fmla="*/ 3265725 h 3265725"/>
              <a:gd name="connsiteX4" fmla="*/ 411972 w 8279842"/>
              <a:gd name="connsiteY4" fmla="*/ 3265725 h 3265725"/>
              <a:gd name="connsiteX5" fmla="*/ 0 w 8279842"/>
              <a:gd name="connsiteY5" fmla="*/ 2853753 h 3265725"/>
              <a:gd name="connsiteX6" fmla="*/ 0 w 8279842"/>
              <a:gd name="connsiteY6" fmla="*/ 0 h 3265725"/>
              <a:gd name="connsiteX0" fmla="*/ 0 w 8280217"/>
              <a:gd name="connsiteY0" fmla="*/ 0 h 3265725"/>
              <a:gd name="connsiteX1" fmla="*/ 8269804 w 8280217"/>
              <a:gd name="connsiteY1" fmla="*/ 10059 h 3265725"/>
              <a:gd name="connsiteX2" fmla="*/ 8279842 w 8280217"/>
              <a:gd name="connsiteY2" fmla="*/ 2853753 h 3265725"/>
              <a:gd name="connsiteX3" fmla="*/ 7867870 w 8280217"/>
              <a:gd name="connsiteY3" fmla="*/ 3265725 h 3265725"/>
              <a:gd name="connsiteX4" fmla="*/ 411972 w 8280217"/>
              <a:gd name="connsiteY4" fmla="*/ 3265725 h 3265725"/>
              <a:gd name="connsiteX5" fmla="*/ 0 w 8280217"/>
              <a:gd name="connsiteY5" fmla="*/ 2853753 h 3265725"/>
              <a:gd name="connsiteX6" fmla="*/ 0 w 8280217"/>
              <a:gd name="connsiteY6" fmla="*/ 0 h 3265725"/>
              <a:gd name="connsiteX0" fmla="*/ 0 w 8279842"/>
              <a:gd name="connsiteY0" fmla="*/ 0 h 3265725"/>
              <a:gd name="connsiteX1" fmla="*/ 8239659 w 8279842"/>
              <a:gd name="connsiteY1" fmla="*/ 1420 h 3265725"/>
              <a:gd name="connsiteX2" fmla="*/ 8279842 w 8279842"/>
              <a:gd name="connsiteY2" fmla="*/ 2853753 h 3265725"/>
              <a:gd name="connsiteX3" fmla="*/ 7867870 w 8279842"/>
              <a:gd name="connsiteY3" fmla="*/ 3265725 h 3265725"/>
              <a:gd name="connsiteX4" fmla="*/ 411972 w 8279842"/>
              <a:gd name="connsiteY4" fmla="*/ 3265725 h 3265725"/>
              <a:gd name="connsiteX5" fmla="*/ 0 w 8279842"/>
              <a:gd name="connsiteY5" fmla="*/ 2853753 h 3265725"/>
              <a:gd name="connsiteX6" fmla="*/ 0 w 8279842"/>
              <a:gd name="connsiteY6" fmla="*/ 0 h 3265725"/>
              <a:gd name="connsiteX0" fmla="*/ 0 w 8280217"/>
              <a:gd name="connsiteY0" fmla="*/ 0 h 3265725"/>
              <a:gd name="connsiteX1" fmla="*/ 8269804 w 8280217"/>
              <a:gd name="connsiteY1" fmla="*/ 1420 h 3265725"/>
              <a:gd name="connsiteX2" fmla="*/ 8279842 w 8280217"/>
              <a:gd name="connsiteY2" fmla="*/ 2853753 h 3265725"/>
              <a:gd name="connsiteX3" fmla="*/ 7867870 w 8280217"/>
              <a:gd name="connsiteY3" fmla="*/ 3265725 h 3265725"/>
              <a:gd name="connsiteX4" fmla="*/ 411972 w 8280217"/>
              <a:gd name="connsiteY4" fmla="*/ 3265725 h 3265725"/>
              <a:gd name="connsiteX5" fmla="*/ 0 w 8280217"/>
              <a:gd name="connsiteY5" fmla="*/ 2853753 h 3265725"/>
              <a:gd name="connsiteX6" fmla="*/ 0 w 8280217"/>
              <a:gd name="connsiteY6" fmla="*/ 0 h 326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80217" h="3265725">
                <a:moveTo>
                  <a:pt x="0" y="0"/>
                </a:moveTo>
                <a:lnTo>
                  <a:pt x="8269804" y="1420"/>
                </a:lnTo>
                <a:cubicBezTo>
                  <a:pt x="8283203" y="1049801"/>
                  <a:pt x="8279842" y="2311142"/>
                  <a:pt x="8279842" y="2853753"/>
                </a:cubicBezTo>
                <a:cubicBezTo>
                  <a:pt x="8279842" y="3081279"/>
                  <a:pt x="8095396" y="3265725"/>
                  <a:pt x="7867870" y="3265725"/>
                </a:cubicBezTo>
                <a:lnTo>
                  <a:pt x="411972" y="3265725"/>
                </a:lnTo>
                <a:cubicBezTo>
                  <a:pt x="184446" y="3265725"/>
                  <a:pt x="0" y="3081279"/>
                  <a:pt x="0" y="28537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264741"/>
              </p:ext>
            </p:extLst>
          </p:nvPr>
        </p:nvGraphicFramePr>
        <p:xfrm>
          <a:off x="655607" y="1818000"/>
          <a:ext cx="7832786" cy="4150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5282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045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A</a:t>
                      </a:r>
                      <a:r>
                        <a:rPr lang="en-GB" baseline="0" dirty="0" smtClean="0">
                          <a:solidFill>
                            <a:schemeClr val="tx2"/>
                          </a:solidFill>
                        </a:rPr>
                        <a:t> Tech Level qualification that has the following characteristics: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Guided Learning Hours: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720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Equivalence (time):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2 x A Level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Total Number of</a:t>
                      </a:r>
                      <a:r>
                        <a:rPr lang="en-GB" baseline="0" dirty="0" smtClean="0">
                          <a:solidFill>
                            <a:schemeClr val="tx2"/>
                          </a:solidFill>
                        </a:rPr>
                        <a:t> Units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11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Mandatory Units: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4 (2 x 90glh and 2 x 60glh)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Optional Units: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aseline="0" dirty="0" smtClean="0">
                          <a:solidFill>
                            <a:schemeClr val="tx2"/>
                          </a:solidFill>
                        </a:rPr>
                        <a:t>7 from a total of 8 or 9 dependent on pathway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External Assessment</a:t>
                      </a:r>
                      <a:r>
                        <a:rPr lang="en-GB" baseline="0" dirty="0" smtClean="0">
                          <a:solidFill>
                            <a:schemeClr val="tx2"/>
                          </a:solidFill>
                        </a:rPr>
                        <a:t>: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33.33%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Pathways: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Select 1 of 4 pathways available</a:t>
                      </a:r>
                      <a:r>
                        <a:rPr lang="en-GB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Additional Information: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Learners can top up or drop down to larger or smaller Applied General and Tech level qualifications</a:t>
                      </a:r>
                      <a:endParaRPr lang="en-GB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33" name="Round Same Side Corner Rectangle 32">
            <a:hlinkClick r:id="rId3" action="ppaction://hlinksldjump"/>
          </p:cNvPr>
          <p:cNvSpPr/>
          <p:nvPr/>
        </p:nvSpPr>
        <p:spPr>
          <a:xfrm>
            <a:off x="-162400" y="-384497"/>
            <a:ext cx="1710000" cy="768993"/>
          </a:xfrm>
          <a:prstGeom prst="round2SameRect">
            <a:avLst>
              <a:gd name="adj1" fmla="val 45156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 Placeholder 2"/>
          <p:cNvSpPr txBox="1">
            <a:spLocks/>
          </p:cNvSpPr>
          <p:nvPr/>
        </p:nvSpPr>
        <p:spPr>
          <a:xfrm>
            <a:off x="5440674" y="738259"/>
            <a:ext cx="1710000" cy="76899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6D9F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000" b="1" dirty="0" smtClean="0">
                <a:solidFill>
                  <a:schemeClr val="accent1"/>
                </a:solidFill>
              </a:rPr>
              <a:t>Foundation Diploma</a:t>
            </a:r>
            <a:endParaRPr lang="en-GB" sz="2200" b="1" dirty="0">
              <a:solidFill>
                <a:schemeClr val="accent1"/>
              </a:solidFill>
            </a:endParaRPr>
          </a:p>
        </p:txBody>
      </p:sp>
      <p:sp>
        <p:nvSpPr>
          <p:cNvPr id="24" name="Text Placeholder 2"/>
          <p:cNvSpPr txBox="1">
            <a:spLocks/>
          </p:cNvSpPr>
          <p:nvPr/>
        </p:nvSpPr>
        <p:spPr>
          <a:xfrm>
            <a:off x="3708400" y="738258"/>
            <a:ext cx="1710000" cy="76899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6D9F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b="1" dirty="0" smtClean="0">
                <a:solidFill>
                  <a:schemeClr val="accent1"/>
                </a:solidFill>
              </a:rPr>
              <a:t>Introductory Diploma</a:t>
            </a:r>
            <a:endParaRPr lang="en-GB" sz="1800" b="1" dirty="0">
              <a:solidFill>
                <a:schemeClr val="accent1"/>
              </a:solidFill>
            </a:endParaRPr>
          </a:p>
        </p:txBody>
      </p:sp>
      <p:sp>
        <p:nvSpPr>
          <p:cNvPr id="25" name="Text Placeholder 2"/>
          <p:cNvSpPr txBox="1">
            <a:spLocks/>
          </p:cNvSpPr>
          <p:nvPr/>
        </p:nvSpPr>
        <p:spPr>
          <a:xfrm>
            <a:off x="1980200" y="738260"/>
            <a:ext cx="1710000" cy="76899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6D9F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000" b="1" dirty="0" smtClean="0">
                <a:solidFill>
                  <a:schemeClr val="accent1"/>
                </a:solidFill>
              </a:rPr>
              <a:t>Extended Certificate</a:t>
            </a:r>
            <a:endParaRPr lang="en-GB" sz="2000" b="1" dirty="0">
              <a:solidFill>
                <a:schemeClr val="accent1"/>
              </a:solidFill>
            </a:endParaRP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2000" y="738260"/>
            <a:ext cx="1710000" cy="76899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6D9F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2000" b="1" dirty="0" smtClean="0">
                <a:solidFill>
                  <a:schemeClr val="accent1"/>
                </a:solidFill>
              </a:rPr>
              <a:t>Certificate</a:t>
            </a:r>
            <a:endParaRPr lang="en-GB" sz="2200" b="1" dirty="0">
              <a:solidFill>
                <a:schemeClr val="accent1"/>
              </a:solidFill>
            </a:endParaRPr>
          </a:p>
        </p:txBody>
      </p:sp>
      <p:sp>
        <p:nvSpPr>
          <p:cNvPr id="37" name="Round Same Side Corner Rectangle 36">
            <a:hlinkClick r:id="rId4" action="ppaction://hlinksldjump"/>
          </p:cNvPr>
          <p:cNvSpPr/>
          <p:nvPr/>
        </p:nvSpPr>
        <p:spPr>
          <a:xfrm>
            <a:off x="1969524" y="745343"/>
            <a:ext cx="1710000" cy="768993"/>
          </a:xfrm>
          <a:prstGeom prst="round2SameRect">
            <a:avLst>
              <a:gd name="adj1" fmla="val 45156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Round Same Side Corner Rectangle 38">
            <a:hlinkClick r:id="rId5" action="ppaction://hlinksldjump"/>
          </p:cNvPr>
          <p:cNvSpPr/>
          <p:nvPr/>
        </p:nvSpPr>
        <p:spPr>
          <a:xfrm>
            <a:off x="5418400" y="-28397"/>
            <a:ext cx="1710000" cy="768993"/>
          </a:xfrm>
          <a:prstGeom prst="round2SameRect">
            <a:avLst>
              <a:gd name="adj1" fmla="val 46394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Text Placeholder 2"/>
          <p:cNvSpPr txBox="1">
            <a:spLocks/>
          </p:cNvSpPr>
          <p:nvPr/>
        </p:nvSpPr>
        <p:spPr>
          <a:xfrm>
            <a:off x="7173222" y="740596"/>
            <a:ext cx="1710000" cy="76899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200" b="1" dirty="0" smtClean="0">
                <a:solidFill>
                  <a:schemeClr val="accent1"/>
                </a:solidFill>
              </a:rPr>
              <a:t>Diploma</a:t>
            </a:r>
            <a:endParaRPr lang="en-GB" sz="2200" b="1" dirty="0">
              <a:solidFill>
                <a:schemeClr val="accent1"/>
              </a:solidFill>
            </a:endParaRPr>
          </a:p>
        </p:txBody>
      </p:sp>
      <p:sp>
        <p:nvSpPr>
          <p:cNvPr id="42" name="Round Same Side Corner Rectangle 41">
            <a:hlinkClick r:id="rId3" action="ppaction://hlinksldjump"/>
          </p:cNvPr>
          <p:cNvSpPr/>
          <p:nvPr/>
        </p:nvSpPr>
        <p:spPr>
          <a:xfrm>
            <a:off x="259524" y="732642"/>
            <a:ext cx="1710000" cy="768993"/>
          </a:xfrm>
          <a:prstGeom prst="round2SameRect">
            <a:avLst>
              <a:gd name="adj1" fmla="val 46394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Rectangle 35"/>
          <p:cNvSpPr/>
          <p:nvPr/>
        </p:nvSpPr>
        <p:spPr>
          <a:xfrm>
            <a:off x="7200912" y="1485325"/>
            <a:ext cx="1652400" cy="1596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0" y="6032500"/>
            <a:ext cx="18542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629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906" y="1687051"/>
            <a:ext cx="4199343" cy="39007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Rounded Rectangle 13"/>
          <p:cNvSpPr/>
          <p:nvPr/>
        </p:nvSpPr>
        <p:spPr>
          <a:xfrm>
            <a:off x="6742708" y="4396387"/>
            <a:ext cx="216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sz="2000" b="1" dirty="0">
                <a:solidFill>
                  <a:schemeClr val="accent1"/>
                </a:solidFill>
              </a:rPr>
              <a:t>Opportunity for students to improve and resubmit 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02320" y="2334419"/>
            <a:ext cx="2160000" cy="1440000"/>
          </a:xfrm>
          <a:prstGeom prst="roundRect">
            <a:avLst/>
          </a:prstGeom>
          <a:solidFill>
            <a:srgbClr val="C6D9F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sz="2200" b="1" dirty="0" smtClean="0">
                <a:solidFill>
                  <a:schemeClr val="accent1"/>
                </a:solidFill>
              </a:rPr>
              <a:t>Designed with employers for a vocational emphasis</a:t>
            </a:r>
            <a:endParaRPr lang="en-GB" sz="2200" b="1" dirty="0">
              <a:solidFill>
                <a:schemeClr val="accent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742708" y="272451"/>
            <a:ext cx="216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sz="2000" b="1" dirty="0">
                <a:solidFill>
                  <a:schemeClr val="accent1"/>
                </a:solidFill>
              </a:rPr>
              <a:t>Minimal paperwork </a:t>
            </a:r>
            <a:br>
              <a:rPr lang="en-GB" sz="2000" b="1" dirty="0">
                <a:solidFill>
                  <a:schemeClr val="accent1"/>
                </a:solidFill>
              </a:rPr>
            </a:br>
            <a:r>
              <a:rPr lang="en-GB" sz="2000" b="1" dirty="0" smtClean="0">
                <a:solidFill>
                  <a:schemeClr val="accent1"/>
                </a:solidFill>
              </a:rPr>
              <a:t>– can </a:t>
            </a:r>
            <a:r>
              <a:rPr lang="en-GB" sz="2000" b="1" dirty="0">
                <a:solidFill>
                  <a:schemeClr val="accent1"/>
                </a:solidFill>
              </a:rPr>
              <a:t>use </a:t>
            </a:r>
            <a:br>
              <a:rPr lang="en-GB" sz="2000" b="1" dirty="0">
                <a:solidFill>
                  <a:schemeClr val="accent1"/>
                </a:solidFill>
              </a:rPr>
            </a:br>
            <a:r>
              <a:rPr lang="en-GB" sz="2000" b="1" dirty="0" smtClean="0">
                <a:solidFill>
                  <a:schemeClr val="accent1"/>
                </a:solidFill>
              </a:rPr>
              <a:t> </a:t>
            </a:r>
            <a:r>
              <a:rPr lang="en-GB" sz="2000" b="1" dirty="0">
                <a:solidFill>
                  <a:schemeClr val="accent1"/>
                </a:solidFill>
              </a:rPr>
              <a:t>existing </a:t>
            </a:r>
            <a:br>
              <a:rPr lang="en-GB" sz="2000" b="1" dirty="0">
                <a:solidFill>
                  <a:schemeClr val="accent1"/>
                </a:solidFill>
              </a:rPr>
            </a:br>
            <a:r>
              <a:rPr lang="en-GB" sz="2000" b="1" dirty="0">
                <a:solidFill>
                  <a:schemeClr val="accent1"/>
                </a:solidFill>
              </a:rPr>
              <a:t>internal processes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410908" y="272451"/>
            <a:ext cx="2160000" cy="1440000"/>
          </a:xfrm>
          <a:prstGeom prst="roundRect">
            <a:avLst/>
          </a:prstGeom>
          <a:solidFill>
            <a:srgbClr val="C6D9F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sz="2400" b="1" dirty="0" smtClean="0">
                <a:solidFill>
                  <a:schemeClr val="accent1"/>
                </a:solidFill>
              </a:rPr>
              <a:t>Designed to allow flexible delivery</a:t>
            </a:r>
            <a:endParaRPr lang="en-GB" sz="2400" b="1" dirty="0">
              <a:solidFill>
                <a:schemeClr val="accent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2320" y="272451"/>
            <a:ext cx="216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sz="2000" b="1" dirty="0">
                <a:solidFill>
                  <a:schemeClr val="accent1"/>
                </a:solidFill>
              </a:rPr>
              <a:t>Simple processes and admin  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742708" y="2334419"/>
            <a:ext cx="2160000" cy="1440000"/>
          </a:xfrm>
          <a:prstGeom prst="roundRect">
            <a:avLst/>
          </a:prstGeom>
          <a:solidFill>
            <a:srgbClr val="C6D9F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sz="2200" b="1" dirty="0">
                <a:solidFill>
                  <a:schemeClr val="accent1"/>
                </a:solidFill>
              </a:rPr>
              <a:t>Face to face </a:t>
            </a:r>
            <a:r>
              <a:rPr lang="en-GB" sz="2200" b="1" dirty="0" smtClean="0">
                <a:solidFill>
                  <a:schemeClr val="accent1"/>
                </a:solidFill>
              </a:rPr>
              <a:t>moderation available</a:t>
            </a:r>
            <a:endParaRPr lang="en-GB" sz="2200" b="1" dirty="0">
              <a:solidFill>
                <a:schemeClr val="accent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2320" y="4396387"/>
            <a:ext cx="2160000" cy="14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sz="2000" b="1" dirty="0">
                <a:solidFill>
                  <a:schemeClr val="accent1"/>
                </a:solidFill>
              </a:rPr>
              <a:t>Ability to give </a:t>
            </a:r>
            <a:br>
              <a:rPr lang="en-GB" sz="2000" b="1" dirty="0">
                <a:solidFill>
                  <a:schemeClr val="accent1"/>
                </a:solidFill>
              </a:rPr>
            </a:br>
            <a:r>
              <a:rPr lang="en-GB" sz="2000" b="1" dirty="0">
                <a:solidFill>
                  <a:schemeClr val="accent1"/>
                </a:solidFill>
              </a:rPr>
              <a:t>on-going feedback </a:t>
            </a:r>
            <a:br>
              <a:rPr lang="en-GB" sz="2000" b="1" dirty="0">
                <a:solidFill>
                  <a:schemeClr val="accent1"/>
                </a:solidFill>
              </a:rPr>
            </a:br>
            <a:r>
              <a:rPr lang="en-GB" sz="2000" b="1" dirty="0" smtClean="0">
                <a:solidFill>
                  <a:schemeClr val="accent1"/>
                </a:solidFill>
              </a:rPr>
              <a:t>throughout </a:t>
            </a:r>
            <a:r>
              <a:rPr lang="en-GB" sz="2000" b="1" dirty="0">
                <a:solidFill>
                  <a:schemeClr val="accent1"/>
                </a:solidFill>
              </a:rPr>
              <a:t>the course</a:t>
            </a: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1619672" y="5942010"/>
            <a:ext cx="7524328" cy="91599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GB" sz="4000" dirty="0" smtClean="0">
                <a:solidFill>
                  <a:schemeClr val="tx2"/>
                </a:solidFill>
              </a:rPr>
              <a:t>Why Cambridge Technicals?</a:t>
            </a:r>
            <a:endParaRPr lang="en-GB" sz="4000" dirty="0">
              <a:solidFill>
                <a:schemeClr val="tx2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472300" y="4396387"/>
            <a:ext cx="2160000" cy="1440000"/>
          </a:xfrm>
          <a:prstGeom prst="roundRect">
            <a:avLst/>
          </a:prstGeom>
          <a:solidFill>
            <a:srgbClr val="C6D9F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sz="2200" b="1" dirty="0" smtClean="0">
                <a:solidFill>
                  <a:schemeClr val="accent1"/>
                </a:solidFill>
              </a:rPr>
              <a:t>Assess students when they’re ready</a:t>
            </a:r>
            <a:endParaRPr lang="en-GB" sz="2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30282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9" grpId="0" animBg="1"/>
      <p:bldP spid="3" grpId="0" animBg="1"/>
      <p:bldP spid="4" grpId="0" animBg="1"/>
      <p:bldP spid="5" grpId="0" animBg="1"/>
      <p:bldP spid="6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2"/>
                </a:solidFill>
              </a:rPr>
              <a:t>Cambridge Technical in IT from Sept 2016</a:t>
            </a:r>
            <a:endParaRPr lang="en-GB" sz="3200" dirty="0">
              <a:solidFill>
                <a:schemeClr val="tx2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6824" y="1512000"/>
            <a:ext cx="8640000" cy="4320000"/>
          </a:xfrm>
          <a:custGeom>
            <a:avLst/>
            <a:gdLst>
              <a:gd name="connsiteX0" fmla="*/ 0 w 8279842"/>
              <a:gd name="connsiteY0" fmla="*/ 411972 h 3255666"/>
              <a:gd name="connsiteX1" fmla="*/ 411972 w 8279842"/>
              <a:gd name="connsiteY1" fmla="*/ 0 h 3255666"/>
              <a:gd name="connsiteX2" fmla="*/ 7867870 w 8279842"/>
              <a:gd name="connsiteY2" fmla="*/ 0 h 3255666"/>
              <a:gd name="connsiteX3" fmla="*/ 8279842 w 8279842"/>
              <a:gd name="connsiteY3" fmla="*/ 411972 h 3255666"/>
              <a:gd name="connsiteX4" fmla="*/ 8279842 w 8279842"/>
              <a:gd name="connsiteY4" fmla="*/ 2843694 h 3255666"/>
              <a:gd name="connsiteX5" fmla="*/ 7867870 w 8279842"/>
              <a:gd name="connsiteY5" fmla="*/ 3255666 h 3255666"/>
              <a:gd name="connsiteX6" fmla="*/ 411972 w 8279842"/>
              <a:gd name="connsiteY6" fmla="*/ 3255666 h 3255666"/>
              <a:gd name="connsiteX7" fmla="*/ 0 w 8279842"/>
              <a:gd name="connsiteY7" fmla="*/ 2843694 h 3255666"/>
              <a:gd name="connsiteX8" fmla="*/ 0 w 8279842"/>
              <a:gd name="connsiteY8" fmla="*/ 411972 h 3255666"/>
              <a:gd name="connsiteX0" fmla="*/ 952 w 8280794"/>
              <a:gd name="connsiteY0" fmla="*/ 411972 h 3255666"/>
              <a:gd name="connsiteX1" fmla="*/ 201909 w 8280794"/>
              <a:gd name="connsiteY1" fmla="*/ 0 h 3255666"/>
              <a:gd name="connsiteX2" fmla="*/ 7868822 w 8280794"/>
              <a:gd name="connsiteY2" fmla="*/ 0 h 3255666"/>
              <a:gd name="connsiteX3" fmla="*/ 8280794 w 8280794"/>
              <a:gd name="connsiteY3" fmla="*/ 411972 h 3255666"/>
              <a:gd name="connsiteX4" fmla="*/ 8280794 w 8280794"/>
              <a:gd name="connsiteY4" fmla="*/ 2843694 h 3255666"/>
              <a:gd name="connsiteX5" fmla="*/ 7868822 w 8280794"/>
              <a:gd name="connsiteY5" fmla="*/ 3255666 h 3255666"/>
              <a:gd name="connsiteX6" fmla="*/ 412924 w 8280794"/>
              <a:gd name="connsiteY6" fmla="*/ 3255666 h 3255666"/>
              <a:gd name="connsiteX7" fmla="*/ 952 w 8280794"/>
              <a:gd name="connsiteY7" fmla="*/ 2843694 h 3255666"/>
              <a:gd name="connsiteX8" fmla="*/ 952 w 8280794"/>
              <a:gd name="connsiteY8" fmla="*/ 411972 h 3255666"/>
              <a:gd name="connsiteX0" fmla="*/ 0 w 8279842"/>
              <a:gd name="connsiteY0" fmla="*/ 414635 h 3258329"/>
              <a:gd name="connsiteX1" fmla="*/ 7867870 w 8279842"/>
              <a:gd name="connsiteY1" fmla="*/ 2663 h 3258329"/>
              <a:gd name="connsiteX2" fmla="*/ 8279842 w 8279842"/>
              <a:gd name="connsiteY2" fmla="*/ 414635 h 3258329"/>
              <a:gd name="connsiteX3" fmla="*/ 8279842 w 8279842"/>
              <a:gd name="connsiteY3" fmla="*/ 2846357 h 3258329"/>
              <a:gd name="connsiteX4" fmla="*/ 7867870 w 8279842"/>
              <a:gd name="connsiteY4" fmla="*/ 3258329 h 3258329"/>
              <a:gd name="connsiteX5" fmla="*/ 411972 w 8279842"/>
              <a:gd name="connsiteY5" fmla="*/ 3258329 h 3258329"/>
              <a:gd name="connsiteX6" fmla="*/ 0 w 8279842"/>
              <a:gd name="connsiteY6" fmla="*/ 2846357 h 3258329"/>
              <a:gd name="connsiteX7" fmla="*/ 0 w 8279842"/>
              <a:gd name="connsiteY7" fmla="*/ 414635 h 3258329"/>
              <a:gd name="connsiteX0" fmla="*/ 0 w 8279842"/>
              <a:gd name="connsiteY0" fmla="*/ 208067 h 3473792"/>
              <a:gd name="connsiteX1" fmla="*/ 7867870 w 8279842"/>
              <a:gd name="connsiteY1" fmla="*/ 218126 h 3473792"/>
              <a:gd name="connsiteX2" fmla="*/ 8279842 w 8279842"/>
              <a:gd name="connsiteY2" fmla="*/ 630098 h 3473792"/>
              <a:gd name="connsiteX3" fmla="*/ 8279842 w 8279842"/>
              <a:gd name="connsiteY3" fmla="*/ 3061820 h 3473792"/>
              <a:gd name="connsiteX4" fmla="*/ 7867870 w 8279842"/>
              <a:gd name="connsiteY4" fmla="*/ 3473792 h 3473792"/>
              <a:gd name="connsiteX5" fmla="*/ 411972 w 8279842"/>
              <a:gd name="connsiteY5" fmla="*/ 3473792 h 3473792"/>
              <a:gd name="connsiteX6" fmla="*/ 0 w 8279842"/>
              <a:gd name="connsiteY6" fmla="*/ 3061820 h 3473792"/>
              <a:gd name="connsiteX7" fmla="*/ 0 w 8279842"/>
              <a:gd name="connsiteY7" fmla="*/ 208067 h 3473792"/>
              <a:gd name="connsiteX0" fmla="*/ 0 w 8279842"/>
              <a:gd name="connsiteY0" fmla="*/ 0 h 3265725"/>
              <a:gd name="connsiteX1" fmla="*/ 7867870 w 8279842"/>
              <a:gd name="connsiteY1" fmla="*/ 10059 h 3265725"/>
              <a:gd name="connsiteX2" fmla="*/ 8279842 w 8279842"/>
              <a:gd name="connsiteY2" fmla="*/ 422031 h 3265725"/>
              <a:gd name="connsiteX3" fmla="*/ 8279842 w 8279842"/>
              <a:gd name="connsiteY3" fmla="*/ 2853753 h 3265725"/>
              <a:gd name="connsiteX4" fmla="*/ 7867870 w 8279842"/>
              <a:gd name="connsiteY4" fmla="*/ 3265725 h 3265725"/>
              <a:gd name="connsiteX5" fmla="*/ 411972 w 8279842"/>
              <a:gd name="connsiteY5" fmla="*/ 3265725 h 3265725"/>
              <a:gd name="connsiteX6" fmla="*/ 0 w 8279842"/>
              <a:gd name="connsiteY6" fmla="*/ 2853753 h 3265725"/>
              <a:gd name="connsiteX7" fmla="*/ 0 w 8279842"/>
              <a:gd name="connsiteY7" fmla="*/ 0 h 3265725"/>
              <a:gd name="connsiteX0" fmla="*/ 0 w 8609805"/>
              <a:gd name="connsiteY0" fmla="*/ 0 h 3265725"/>
              <a:gd name="connsiteX1" fmla="*/ 7867870 w 8609805"/>
              <a:gd name="connsiteY1" fmla="*/ 10059 h 3265725"/>
              <a:gd name="connsiteX2" fmla="*/ 8279842 w 8609805"/>
              <a:gd name="connsiteY2" fmla="*/ 2853753 h 3265725"/>
              <a:gd name="connsiteX3" fmla="*/ 7867870 w 8609805"/>
              <a:gd name="connsiteY3" fmla="*/ 3265725 h 3265725"/>
              <a:gd name="connsiteX4" fmla="*/ 411972 w 8609805"/>
              <a:gd name="connsiteY4" fmla="*/ 3265725 h 3265725"/>
              <a:gd name="connsiteX5" fmla="*/ 0 w 8609805"/>
              <a:gd name="connsiteY5" fmla="*/ 2853753 h 3265725"/>
              <a:gd name="connsiteX6" fmla="*/ 0 w 8609805"/>
              <a:gd name="connsiteY6" fmla="*/ 0 h 3265725"/>
              <a:gd name="connsiteX0" fmla="*/ 0 w 8279842"/>
              <a:gd name="connsiteY0" fmla="*/ 0 h 3265725"/>
              <a:gd name="connsiteX1" fmla="*/ 7867870 w 8279842"/>
              <a:gd name="connsiteY1" fmla="*/ 10059 h 3265725"/>
              <a:gd name="connsiteX2" fmla="*/ 8279842 w 8279842"/>
              <a:gd name="connsiteY2" fmla="*/ 2853753 h 3265725"/>
              <a:gd name="connsiteX3" fmla="*/ 7867870 w 8279842"/>
              <a:gd name="connsiteY3" fmla="*/ 3265725 h 3265725"/>
              <a:gd name="connsiteX4" fmla="*/ 411972 w 8279842"/>
              <a:gd name="connsiteY4" fmla="*/ 3265725 h 3265725"/>
              <a:gd name="connsiteX5" fmla="*/ 0 w 8279842"/>
              <a:gd name="connsiteY5" fmla="*/ 2853753 h 3265725"/>
              <a:gd name="connsiteX6" fmla="*/ 0 w 8279842"/>
              <a:gd name="connsiteY6" fmla="*/ 0 h 3265725"/>
              <a:gd name="connsiteX0" fmla="*/ 0 w 8279842"/>
              <a:gd name="connsiteY0" fmla="*/ 0 h 3265725"/>
              <a:gd name="connsiteX1" fmla="*/ 8229610 w 8279842"/>
              <a:gd name="connsiteY1" fmla="*/ 10059 h 3265725"/>
              <a:gd name="connsiteX2" fmla="*/ 8279842 w 8279842"/>
              <a:gd name="connsiteY2" fmla="*/ 2853753 h 3265725"/>
              <a:gd name="connsiteX3" fmla="*/ 7867870 w 8279842"/>
              <a:gd name="connsiteY3" fmla="*/ 3265725 h 3265725"/>
              <a:gd name="connsiteX4" fmla="*/ 411972 w 8279842"/>
              <a:gd name="connsiteY4" fmla="*/ 3265725 h 3265725"/>
              <a:gd name="connsiteX5" fmla="*/ 0 w 8279842"/>
              <a:gd name="connsiteY5" fmla="*/ 2853753 h 3265725"/>
              <a:gd name="connsiteX6" fmla="*/ 0 w 8279842"/>
              <a:gd name="connsiteY6" fmla="*/ 0 h 3265725"/>
              <a:gd name="connsiteX0" fmla="*/ 0 w 8280217"/>
              <a:gd name="connsiteY0" fmla="*/ 0 h 3265725"/>
              <a:gd name="connsiteX1" fmla="*/ 8269804 w 8280217"/>
              <a:gd name="connsiteY1" fmla="*/ 10059 h 3265725"/>
              <a:gd name="connsiteX2" fmla="*/ 8279842 w 8280217"/>
              <a:gd name="connsiteY2" fmla="*/ 2853753 h 3265725"/>
              <a:gd name="connsiteX3" fmla="*/ 7867870 w 8280217"/>
              <a:gd name="connsiteY3" fmla="*/ 3265725 h 3265725"/>
              <a:gd name="connsiteX4" fmla="*/ 411972 w 8280217"/>
              <a:gd name="connsiteY4" fmla="*/ 3265725 h 3265725"/>
              <a:gd name="connsiteX5" fmla="*/ 0 w 8280217"/>
              <a:gd name="connsiteY5" fmla="*/ 2853753 h 3265725"/>
              <a:gd name="connsiteX6" fmla="*/ 0 w 8280217"/>
              <a:gd name="connsiteY6" fmla="*/ 0 h 3265725"/>
              <a:gd name="connsiteX0" fmla="*/ 0 w 8279842"/>
              <a:gd name="connsiteY0" fmla="*/ 0 h 3265725"/>
              <a:gd name="connsiteX1" fmla="*/ 8239659 w 8279842"/>
              <a:gd name="connsiteY1" fmla="*/ 1420 h 3265725"/>
              <a:gd name="connsiteX2" fmla="*/ 8279842 w 8279842"/>
              <a:gd name="connsiteY2" fmla="*/ 2853753 h 3265725"/>
              <a:gd name="connsiteX3" fmla="*/ 7867870 w 8279842"/>
              <a:gd name="connsiteY3" fmla="*/ 3265725 h 3265725"/>
              <a:gd name="connsiteX4" fmla="*/ 411972 w 8279842"/>
              <a:gd name="connsiteY4" fmla="*/ 3265725 h 3265725"/>
              <a:gd name="connsiteX5" fmla="*/ 0 w 8279842"/>
              <a:gd name="connsiteY5" fmla="*/ 2853753 h 3265725"/>
              <a:gd name="connsiteX6" fmla="*/ 0 w 8279842"/>
              <a:gd name="connsiteY6" fmla="*/ 0 h 3265725"/>
              <a:gd name="connsiteX0" fmla="*/ 0 w 8280217"/>
              <a:gd name="connsiteY0" fmla="*/ 0 h 3265725"/>
              <a:gd name="connsiteX1" fmla="*/ 8269804 w 8280217"/>
              <a:gd name="connsiteY1" fmla="*/ 1420 h 3265725"/>
              <a:gd name="connsiteX2" fmla="*/ 8279842 w 8280217"/>
              <a:gd name="connsiteY2" fmla="*/ 2853753 h 3265725"/>
              <a:gd name="connsiteX3" fmla="*/ 7867870 w 8280217"/>
              <a:gd name="connsiteY3" fmla="*/ 3265725 h 3265725"/>
              <a:gd name="connsiteX4" fmla="*/ 411972 w 8280217"/>
              <a:gd name="connsiteY4" fmla="*/ 3265725 h 3265725"/>
              <a:gd name="connsiteX5" fmla="*/ 0 w 8280217"/>
              <a:gd name="connsiteY5" fmla="*/ 2853753 h 3265725"/>
              <a:gd name="connsiteX6" fmla="*/ 0 w 8280217"/>
              <a:gd name="connsiteY6" fmla="*/ 0 h 326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80217" h="3265725">
                <a:moveTo>
                  <a:pt x="0" y="0"/>
                </a:moveTo>
                <a:lnTo>
                  <a:pt x="8269804" y="1420"/>
                </a:lnTo>
                <a:cubicBezTo>
                  <a:pt x="8283203" y="1049801"/>
                  <a:pt x="8279842" y="2311142"/>
                  <a:pt x="8279842" y="2853753"/>
                </a:cubicBezTo>
                <a:cubicBezTo>
                  <a:pt x="8279842" y="3081279"/>
                  <a:pt x="8095396" y="3265725"/>
                  <a:pt x="7867870" y="3265725"/>
                </a:cubicBezTo>
                <a:lnTo>
                  <a:pt x="411972" y="3265725"/>
                </a:lnTo>
                <a:cubicBezTo>
                  <a:pt x="184446" y="3265725"/>
                  <a:pt x="0" y="3081279"/>
                  <a:pt x="0" y="28537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248577"/>
              </p:ext>
            </p:extLst>
          </p:nvPr>
        </p:nvGraphicFramePr>
        <p:xfrm>
          <a:off x="655607" y="1818000"/>
          <a:ext cx="7832786" cy="3876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5282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045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A</a:t>
                      </a:r>
                      <a:r>
                        <a:rPr lang="en-GB" baseline="0" dirty="0" smtClean="0">
                          <a:solidFill>
                            <a:schemeClr val="tx2"/>
                          </a:solidFill>
                        </a:rPr>
                        <a:t> Tech level qualification that has the following characteristics: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Guided Learning Hours: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1080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Equivalence (time):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3 x A Level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Total Number of Units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17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Mandatory Units: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7(including </a:t>
                      </a:r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3</a:t>
                      </a:r>
                      <a:r>
                        <a:rPr lang="en-GB" baseline="0" dirty="0" smtClean="0">
                          <a:solidFill>
                            <a:schemeClr val="tx2"/>
                          </a:solidFill>
                        </a:rPr>
                        <a:t> x 90glh and </a:t>
                      </a:r>
                      <a:r>
                        <a:rPr lang="en-GB" baseline="0" dirty="0" smtClean="0">
                          <a:solidFill>
                            <a:schemeClr val="tx2"/>
                          </a:solidFill>
                        </a:rPr>
                        <a:t>4 </a:t>
                      </a:r>
                      <a:r>
                        <a:rPr lang="en-GB" baseline="0" dirty="0" smtClean="0">
                          <a:solidFill>
                            <a:schemeClr val="tx2"/>
                          </a:solidFill>
                        </a:rPr>
                        <a:t>x 60glh)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Optional Units: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aseline="0" dirty="0" smtClean="0">
                          <a:solidFill>
                            <a:schemeClr val="tx2"/>
                          </a:solidFill>
                        </a:rPr>
                        <a:t>10 </a:t>
                      </a:r>
                      <a:r>
                        <a:rPr lang="en-GB" baseline="0" dirty="0" smtClean="0">
                          <a:solidFill>
                            <a:schemeClr val="tx2"/>
                          </a:solidFill>
                        </a:rPr>
                        <a:t>from a total of </a:t>
                      </a:r>
                      <a:r>
                        <a:rPr lang="en-GB" baseline="0" dirty="0" smtClean="0">
                          <a:solidFill>
                            <a:schemeClr val="tx2"/>
                          </a:solidFill>
                        </a:rPr>
                        <a:t>12 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Minimum External Assessment</a:t>
                      </a:r>
                      <a:r>
                        <a:rPr lang="en-GB" baseline="0" dirty="0" smtClean="0">
                          <a:solidFill>
                            <a:schemeClr val="tx2"/>
                          </a:solidFill>
                        </a:rPr>
                        <a:t>: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30.55%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Pathways: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 smtClean="0">
                          <a:solidFill>
                            <a:schemeClr val="tx2"/>
                          </a:solidFill>
                        </a:rPr>
                        <a:t>Digital Technician and </a:t>
                      </a:r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Application</a:t>
                      </a:r>
                      <a:r>
                        <a:rPr lang="en-GB" baseline="0" dirty="0" smtClean="0">
                          <a:solidFill>
                            <a:schemeClr val="tx2"/>
                          </a:solidFill>
                        </a:rPr>
                        <a:t> Data Practitioner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Additional Information: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There could still be changes to the</a:t>
                      </a:r>
                      <a:r>
                        <a:rPr lang="en-GB" baseline="0" dirty="0" smtClean="0">
                          <a:solidFill>
                            <a:schemeClr val="tx2"/>
                          </a:solidFill>
                        </a:rPr>
                        <a:t> structure of this qualification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33" name="Round Same Side Corner Rectangle 32">
            <a:hlinkClick r:id="rId3" action="ppaction://hlinksldjump"/>
          </p:cNvPr>
          <p:cNvSpPr/>
          <p:nvPr/>
        </p:nvSpPr>
        <p:spPr>
          <a:xfrm>
            <a:off x="-162400" y="-384497"/>
            <a:ext cx="1710000" cy="768993"/>
          </a:xfrm>
          <a:prstGeom prst="round2SameRect">
            <a:avLst>
              <a:gd name="adj1" fmla="val 45156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Round Same Side Corner Rectangle 38">
            <a:hlinkClick r:id="rId4" action="ppaction://hlinksldjump"/>
          </p:cNvPr>
          <p:cNvSpPr/>
          <p:nvPr/>
        </p:nvSpPr>
        <p:spPr>
          <a:xfrm>
            <a:off x="5418400" y="-28397"/>
            <a:ext cx="1710000" cy="768993"/>
          </a:xfrm>
          <a:prstGeom prst="round2SameRect">
            <a:avLst>
              <a:gd name="adj1" fmla="val 46394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Text Placeholder 2"/>
          <p:cNvSpPr txBox="1">
            <a:spLocks/>
          </p:cNvSpPr>
          <p:nvPr/>
        </p:nvSpPr>
        <p:spPr>
          <a:xfrm>
            <a:off x="7173222" y="740596"/>
            <a:ext cx="1710000" cy="76899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200" b="1" dirty="0" smtClean="0">
                <a:solidFill>
                  <a:schemeClr val="accent1"/>
                </a:solidFill>
              </a:rPr>
              <a:t>Extended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2200" b="1" dirty="0" smtClean="0">
                <a:solidFill>
                  <a:schemeClr val="accent1"/>
                </a:solidFill>
              </a:rPr>
              <a:t>Diploma</a:t>
            </a:r>
            <a:endParaRPr lang="en-GB" sz="2200" b="1" dirty="0">
              <a:solidFill>
                <a:schemeClr val="accent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200912" y="1485325"/>
            <a:ext cx="1652400" cy="1596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0" y="6032500"/>
            <a:ext cx="18542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7602279" y="1439741"/>
            <a:ext cx="1095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DRAFT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0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2"/>
                </a:solidFill>
              </a:rPr>
              <a:t>Certificate (180 GLH)</a:t>
            </a:r>
            <a:endParaRPr lang="en-GB" sz="3200" dirty="0">
              <a:solidFill>
                <a:schemeClr val="tx2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31892" y="1512000"/>
            <a:ext cx="8280217" cy="4320000"/>
          </a:xfrm>
          <a:custGeom>
            <a:avLst/>
            <a:gdLst>
              <a:gd name="connsiteX0" fmla="*/ 0 w 8279842"/>
              <a:gd name="connsiteY0" fmla="*/ 411972 h 3255666"/>
              <a:gd name="connsiteX1" fmla="*/ 411972 w 8279842"/>
              <a:gd name="connsiteY1" fmla="*/ 0 h 3255666"/>
              <a:gd name="connsiteX2" fmla="*/ 7867870 w 8279842"/>
              <a:gd name="connsiteY2" fmla="*/ 0 h 3255666"/>
              <a:gd name="connsiteX3" fmla="*/ 8279842 w 8279842"/>
              <a:gd name="connsiteY3" fmla="*/ 411972 h 3255666"/>
              <a:gd name="connsiteX4" fmla="*/ 8279842 w 8279842"/>
              <a:gd name="connsiteY4" fmla="*/ 2843694 h 3255666"/>
              <a:gd name="connsiteX5" fmla="*/ 7867870 w 8279842"/>
              <a:gd name="connsiteY5" fmla="*/ 3255666 h 3255666"/>
              <a:gd name="connsiteX6" fmla="*/ 411972 w 8279842"/>
              <a:gd name="connsiteY6" fmla="*/ 3255666 h 3255666"/>
              <a:gd name="connsiteX7" fmla="*/ 0 w 8279842"/>
              <a:gd name="connsiteY7" fmla="*/ 2843694 h 3255666"/>
              <a:gd name="connsiteX8" fmla="*/ 0 w 8279842"/>
              <a:gd name="connsiteY8" fmla="*/ 411972 h 3255666"/>
              <a:gd name="connsiteX0" fmla="*/ 952 w 8280794"/>
              <a:gd name="connsiteY0" fmla="*/ 411972 h 3255666"/>
              <a:gd name="connsiteX1" fmla="*/ 201909 w 8280794"/>
              <a:gd name="connsiteY1" fmla="*/ 0 h 3255666"/>
              <a:gd name="connsiteX2" fmla="*/ 7868822 w 8280794"/>
              <a:gd name="connsiteY2" fmla="*/ 0 h 3255666"/>
              <a:gd name="connsiteX3" fmla="*/ 8280794 w 8280794"/>
              <a:gd name="connsiteY3" fmla="*/ 411972 h 3255666"/>
              <a:gd name="connsiteX4" fmla="*/ 8280794 w 8280794"/>
              <a:gd name="connsiteY4" fmla="*/ 2843694 h 3255666"/>
              <a:gd name="connsiteX5" fmla="*/ 7868822 w 8280794"/>
              <a:gd name="connsiteY5" fmla="*/ 3255666 h 3255666"/>
              <a:gd name="connsiteX6" fmla="*/ 412924 w 8280794"/>
              <a:gd name="connsiteY6" fmla="*/ 3255666 h 3255666"/>
              <a:gd name="connsiteX7" fmla="*/ 952 w 8280794"/>
              <a:gd name="connsiteY7" fmla="*/ 2843694 h 3255666"/>
              <a:gd name="connsiteX8" fmla="*/ 952 w 8280794"/>
              <a:gd name="connsiteY8" fmla="*/ 411972 h 3255666"/>
              <a:gd name="connsiteX0" fmla="*/ 0 w 8279842"/>
              <a:gd name="connsiteY0" fmla="*/ 414635 h 3258329"/>
              <a:gd name="connsiteX1" fmla="*/ 7867870 w 8279842"/>
              <a:gd name="connsiteY1" fmla="*/ 2663 h 3258329"/>
              <a:gd name="connsiteX2" fmla="*/ 8279842 w 8279842"/>
              <a:gd name="connsiteY2" fmla="*/ 414635 h 3258329"/>
              <a:gd name="connsiteX3" fmla="*/ 8279842 w 8279842"/>
              <a:gd name="connsiteY3" fmla="*/ 2846357 h 3258329"/>
              <a:gd name="connsiteX4" fmla="*/ 7867870 w 8279842"/>
              <a:gd name="connsiteY4" fmla="*/ 3258329 h 3258329"/>
              <a:gd name="connsiteX5" fmla="*/ 411972 w 8279842"/>
              <a:gd name="connsiteY5" fmla="*/ 3258329 h 3258329"/>
              <a:gd name="connsiteX6" fmla="*/ 0 w 8279842"/>
              <a:gd name="connsiteY6" fmla="*/ 2846357 h 3258329"/>
              <a:gd name="connsiteX7" fmla="*/ 0 w 8279842"/>
              <a:gd name="connsiteY7" fmla="*/ 414635 h 3258329"/>
              <a:gd name="connsiteX0" fmla="*/ 0 w 8279842"/>
              <a:gd name="connsiteY0" fmla="*/ 208067 h 3473792"/>
              <a:gd name="connsiteX1" fmla="*/ 7867870 w 8279842"/>
              <a:gd name="connsiteY1" fmla="*/ 218126 h 3473792"/>
              <a:gd name="connsiteX2" fmla="*/ 8279842 w 8279842"/>
              <a:gd name="connsiteY2" fmla="*/ 630098 h 3473792"/>
              <a:gd name="connsiteX3" fmla="*/ 8279842 w 8279842"/>
              <a:gd name="connsiteY3" fmla="*/ 3061820 h 3473792"/>
              <a:gd name="connsiteX4" fmla="*/ 7867870 w 8279842"/>
              <a:gd name="connsiteY4" fmla="*/ 3473792 h 3473792"/>
              <a:gd name="connsiteX5" fmla="*/ 411972 w 8279842"/>
              <a:gd name="connsiteY5" fmla="*/ 3473792 h 3473792"/>
              <a:gd name="connsiteX6" fmla="*/ 0 w 8279842"/>
              <a:gd name="connsiteY6" fmla="*/ 3061820 h 3473792"/>
              <a:gd name="connsiteX7" fmla="*/ 0 w 8279842"/>
              <a:gd name="connsiteY7" fmla="*/ 208067 h 3473792"/>
              <a:gd name="connsiteX0" fmla="*/ 0 w 8279842"/>
              <a:gd name="connsiteY0" fmla="*/ 0 h 3265725"/>
              <a:gd name="connsiteX1" fmla="*/ 7867870 w 8279842"/>
              <a:gd name="connsiteY1" fmla="*/ 10059 h 3265725"/>
              <a:gd name="connsiteX2" fmla="*/ 8279842 w 8279842"/>
              <a:gd name="connsiteY2" fmla="*/ 422031 h 3265725"/>
              <a:gd name="connsiteX3" fmla="*/ 8279842 w 8279842"/>
              <a:gd name="connsiteY3" fmla="*/ 2853753 h 3265725"/>
              <a:gd name="connsiteX4" fmla="*/ 7867870 w 8279842"/>
              <a:gd name="connsiteY4" fmla="*/ 3265725 h 3265725"/>
              <a:gd name="connsiteX5" fmla="*/ 411972 w 8279842"/>
              <a:gd name="connsiteY5" fmla="*/ 3265725 h 3265725"/>
              <a:gd name="connsiteX6" fmla="*/ 0 w 8279842"/>
              <a:gd name="connsiteY6" fmla="*/ 2853753 h 3265725"/>
              <a:gd name="connsiteX7" fmla="*/ 0 w 8279842"/>
              <a:gd name="connsiteY7" fmla="*/ 0 h 3265725"/>
              <a:gd name="connsiteX0" fmla="*/ 0 w 8609805"/>
              <a:gd name="connsiteY0" fmla="*/ 0 h 3265725"/>
              <a:gd name="connsiteX1" fmla="*/ 7867870 w 8609805"/>
              <a:gd name="connsiteY1" fmla="*/ 10059 h 3265725"/>
              <a:gd name="connsiteX2" fmla="*/ 8279842 w 8609805"/>
              <a:gd name="connsiteY2" fmla="*/ 2853753 h 3265725"/>
              <a:gd name="connsiteX3" fmla="*/ 7867870 w 8609805"/>
              <a:gd name="connsiteY3" fmla="*/ 3265725 h 3265725"/>
              <a:gd name="connsiteX4" fmla="*/ 411972 w 8609805"/>
              <a:gd name="connsiteY4" fmla="*/ 3265725 h 3265725"/>
              <a:gd name="connsiteX5" fmla="*/ 0 w 8609805"/>
              <a:gd name="connsiteY5" fmla="*/ 2853753 h 3265725"/>
              <a:gd name="connsiteX6" fmla="*/ 0 w 8609805"/>
              <a:gd name="connsiteY6" fmla="*/ 0 h 3265725"/>
              <a:gd name="connsiteX0" fmla="*/ 0 w 8279842"/>
              <a:gd name="connsiteY0" fmla="*/ 0 h 3265725"/>
              <a:gd name="connsiteX1" fmla="*/ 7867870 w 8279842"/>
              <a:gd name="connsiteY1" fmla="*/ 10059 h 3265725"/>
              <a:gd name="connsiteX2" fmla="*/ 8279842 w 8279842"/>
              <a:gd name="connsiteY2" fmla="*/ 2853753 h 3265725"/>
              <a:gd name="connsiteX3" fmla="*/ 7867870 w 8279842"/>
              <a:gd name="connsiteY3" fmla="*/ 3265725 h 3265725"/>
              <a:gd name="connsiteX4" fmla="*/ 411972 w 8279842"/>
              <a:gd name="connsiteY4" fmla="*/ 3265725 h 3265725"/>
              <a:gd name="connsiteX5" fmla="*/ 0 w 8279842"/>
              <a:gd name="connsiteY5" fmla="*/ 2853753 h 3265725"/>
              <a:gd name="connsiteX6" fmla="*/ 0 w 8279842"/>
              <a:gd name="connsiteY6" fmla="*/ 0 h 3265725"/>
              <a:gd name="connsiteX0" fmla="*/ 0 w 8279842"/>
              <a:gd name="connsiteY0" fmla="*/ 0 h 3265725"/>
              <a:gd name="connsiteX1" fmla="*/ 8229610 w 8279842"/>
              <a:gd name="connsiteY1" fmla="*/ 10059 h 3265725"/>
              <a:gd name="connsiteX2" fmla="*/ 8279842 w 8279842"/>
              <a:gd name="connsiteY2" fmla="*/ 2853753 h 3265725"/>
              <a:gd name="connsiteX3" fmla="*/ 7867870 w 8279842"/>
              <a:gd name="connsiteY3" fmla="*/ 3265725 h 3265725"/>
              <a:gd name="connsiteX4" fmla="*/ 411972 w 8279842"/>
              <a:gd name="connsiteY4" fmla="*/ 3265725 h 3265725"/>
              <a:gd name="connsiteX5" fmla="*/ 0 w 8279842"/>
              <a:gd name="connsiteY5" fmla="*/ 2853753 h 3265725"/>
              <a:gd name="connsiteX6" fmla="*/ 0 w 8279842"/>
              <a:gd name="connsiteY6" fmla="*/ 0 h 3265725"/>
              <a:gd name="connsiteX0" fmla="*/ 0 w 8280217"/>
              <a:gd name="connsiteY0" fmla="*/ 0 h 3265725"/>
              <a:gd name="connsiteX1" fmla="*/ 8269804 w 8280217"/>
              <a:gd name="connsiteY1" fmla="*/ 10059 h 3265725"/>
              <a:gd name="connsiteX2" fmla="*/ 8279842 w 8280217"/>
              <a:gd name="connsiteY2" fmla="*/ 2853753 h 3265725"/>
              <a:gd name="connsiteX3" fmla="*/ 7867870 w 8280217"/>
              <a:gd name="connsiteY3" fmla="*/ 3265725 h 3265725"/>
              <a:gd name="connsiteX4" fmla="*/ 411972 w 8280217"/>
              <a:gd name="connsiteY4" fmla="*/ 3265725 h 3265725"/>
              <a:gd name="connsiteX5" fmla="*/ 0 w 8280217"/>
              <a:gd name="connsiteY5" fmla="*/ 2853753 h 3265725"/>
              <a:gd name="connsiteX6" fmla="*/ 0 w 8280217"/>
              <a:gd name="connsiteY6" fmla="*/ 0 h 3265725"/>
              <a:gd name="connsiteX0" fmla="*/ 0 w 8279842"/>
              <a:gd name="connsiteY0" fmla="*/ 0 h 3265725"/>
              <a:gd name="connsiteX1" fmla="*/ 8239659 w 8279842"/>
              <a:gd name="connsiteY1" fmla="*/ 1420 h 3265725"/>
              <a:gd name="connsiteX2" fmla="*/ 8279842 w 8279842"/>
              <a:gd name="connsiteY2" fmla="*/ 2853753 h 3265725"/>
              <a:gd name="connsiteX3" fmla="*/ 7867870 w 8279842"/>
              <a:gd name="connsiteY3" fmla="*/ 3265725 h 3265725"/>
              <a:gd name="connsiteX4" fmla="*/ 411972 w 8279842"/>
              <a:gd name="connsiteY4" fmla="*/ 3265725 h 3265725"/>
              <a:gd name="connsiteX5" fmla="*/ 0 w 8279842"/>
              <a:gd name="connsiteY5" fmla="*/ 2853753 h 3265725"/>
              <a:gd name="connsiteX6" fmla="*/ 0 w 8279842"/>
              <a:gd name="connsiteY6" fmla="*/ 0 h 3265725"/>
              <a:gd name="connsiteX0" fmla="*/ 0 w 8280217"/>
              <a:gd name="connsiteY0" fmla="*/ 0 h 3265725"/>
              <a:gd name="connsiteX1" fmla="*/ 8269804 w 8280217"/>
              <a:gd name="connsiteY1" fmla="*/ 1420 h 3265725"/>
              <a:gd name="connsiteX2" fmla="*/ 8279842 w 8280217"/>
              <a:gd name="connsiteY2" fmla="*/ 2853753 h 3265725"/>
              <a:gd name="connsiteX3" fmla="*/ 7867870 w 8280217"/>
              <a:gd name="connsiteY3" fmla="*/ 3265725 h 3265725"/>
              <a:gd name="connsiteX4" fmla="*/ 411972 w 8280217"/>
              <a:gd name="connsiteY4" fmla="*/ 3265725 h 3265725"/>
              <a:gd name="connsiteX5" fmla="*/ 0 w 8280217"/>
              <a:gd name="connsiteY5" fmla="*/ 2853753 h 3265725"/>
              <a:gd name="connsiteX6" fmla="*/ 0 w 8280217"/>
              <a:gd name="connsiteY6" fmla="*/ 0 h 326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80217" h="3265725">
                <a:moveTo>
                  <a:pt x="0" y="0"/>
                </a:moveTo>
                <a:lnTo>
                  <a:pt x="8269804" y="1420"/>
                </a:lnTo>
                <a:cubicBezTo>
                  <a:pt x="8283203" y="1049801"/>
                  <a:pt x="8279842" y="2311142"/>
                  <a:pt x="8279842" y="2853753"/>
                </a:cubicBezTo>
                <a:cubicBezTo>
                  <a:pt x="8279842" y="3081279"/>
                  <a:pt x="8095396" y="3265725"/>
                  <a:pt x="7867870" y="3265725"/>
                </a:cubicBezTo>
                <a:lnTo>
                  <a:pt x="411972" y="3265725"/>
                </a:lnTo>
                <a:cubicBezTo>
                  <a:pt x="184446" y="3265725"/>
                  <a:pt x="0" y="3081279"/>
                  <a:pt x="0" y="28537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2736000" y="738261"/>
            <a:ext cx="2286000" cy="76899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 smtClean="0">
                <a:solidFill>
                  <a:schemeClr val="accent1"/>
                </a:solidFill>
              </a:rPr>
              <a:t>Mandatory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2000" y="738261"/>
            <a:ext cx="2284934" cy="76899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GB" b="1" dirty="0" smtClean="0">
                <a:solidFill>
                  <a:schemeClr val="accent1"/>
                </a:solidFill>
              </a:rPr>
              <a:t>Overview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451810" y="1847849"/>
            <a:ext cx="8280400" cy="3648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solidFill>
                  <a:schemeClr val="tx2"/>
                </a:solidFill>
              </a:rPr>
              <a:t>2 mandatory units</a:t>
            </a:r>
          </a:p>
          <a:p>
            <a:pPr lvl="1"/>
            <a:r>
              <a:rPr lang="en-GB" sz="2000" dirty="0" smtClean="0">
                <a:solidFill>
                  <a:schemeClr val="tx2"/>
                </a:solidFill>
              </a:rPr>
              <a:t>give </a:t>
            </a:r>
            <a:r>
              <a:rPr lang="en-GB" sz="2000" dirty="0">
                <a:solidFill>
                  <a:schemeClr val="tx2"/>
                </a:solidFill>
              </a:rPr>
              <a:t>a broad grounding across the subject</a:t>
            </a:r>
          </a:p>
          <a:p>
            <a:pPr lvl="1"/>
            <a:r>
              <a:rPr lang="en-GB" sz="2000" dirty="0">
                <a:solidFill>
                  <a:schemeClr val="tx2"/>
                </a:solidFill>
              </a:rPr>
              <a:t>a</a:t>
            </a:r>
            <a:r>
              <a:rPr lang="en-GB" sz="2000" dirty="0" smtClean="0">
                <a:solidFill>
                  <a:schemeClr val="tx2"/>
                </a:solidFill>
              </a:rPr>
              <a:t>re externally examined</a:t>
            </a:r>
          </a:p>
          <a:p>
            <a:pPr lvl="1"/>
            <a:endParaRPr lang="en-GB" sz="1800" dirty="0" smtClean="0">
              <a:solidFill>
                <a:schemeClr val="tx2"/>
              </a:solidFill>
            </a:endParaRPr>
          </a:p>
          <a:p>
            <a:r>
              <a:rPr lang="en-GB" sz="2400" dirty="0" smtClean="0">
                <a:solidFill>
                  <a:schemeClr val="tx2"/>
                </a:solidFill>
              </a:rPr>
              <a:t>100% external assessment</a:t>
            </a:r>
          </a:p>
          <a:p>
            <a:endParaRPr lang="en-GB" sz="2400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</a:pPr>
            <a:r>
              <a:rPr lang="en-GB" sz="2000" dirty="0">
                <a:solidFill>
                  <a:schemeClr val="tx2"/>
                </a:solidFill>
              </a:rPr>
              <a:t>The mandatory units are common to all qualification sizes. Learner can top up to larger qualification sizes.</a:t>
            </a:r>
          </a:p>
          <a:p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6766" y="1429446"/>
            <a:ext cx="2239200" cy="1596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ound Same Side Corner Rectangle 17">
            <a:hlinkClick r:id="rId3" action="ppaction://hlinksldjump"/>
          </p:cNvPr>
          <p:cNvSpPr/>
          <p:nvPr/>
        </p:nvSpPr>
        <p:spPr>
          <a:xfrm>
            <a:off x="451810" y="745310"/>
            <a:ext cx="2244156" cy="768993"/>
          </a:xfrm>
          <a:prstGeom prst="round2SameRect">
            <a:avLst>
              <a:gd name="adj1" fmla="val 45156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ound Same Side Corner Rectangle 18">
            <a:hlinkClick r:id="rId4" action="ppaction://hlinksldjump"/>
          </p:cNvPr>
          <p:cNvSpPr/>
          <p:nvPr/>
        </p:nvSpPr>
        <p:spPr>
          <a:xfrm>
            <a:off x="2756922" y="745310"/>
            <a:ext cx="2244156" cy="768993"/>
          </a:xfrm>
          <a:prstGeom prst="round2SameRect">
            <a:avLst>
              <a:gd name="adj1" fmla="val 45156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850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8525"/>
            <a:ext cx="9144000" cy="7200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2"/>
                </a:solidFill>
              </a:rPr>
              <a:t>Certificate (180 GLH)</a:t>
            </a:r>
            <a:endParaRPr lang="en-GB" sz="3200" dirty="0">
              <a:solidFill>
                <a:schemeClr val="tx2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32000" y="1433475"/>
            <a:ext cx="8280217" cy="4320000"/>
          </a:xfrm>
          <a:custGeom>
            <a:avLst/>
            <a:gdLst>
              <a:gd name="connsiteX0" fmla="*/ 0 w 8279842"/>
              <a:gd name="connsiteY0" fmla="*/ 411972 h 3255666"/>
              <a:gd name="connsiteX1" fmla="*/ 411972 w 8279842"/>
              <a:gd name="connsiteY1" fmla="*/ 0 h 3255666"/>
              <a:gd name="connsiteX2" fmla="*/ 7867870 w 8279842"/>
              <a:gd name="connsiteY2" fmla="*/ 0 h 3255666"/>
              <a:gd name="connsiteX3" fmla="*/ 8279842 w 8279842"/>
              <a:gd name="connsiteY3" fmla="*/ 411972 h 3255666"/>
              <a:gd name="connsiteX4" fmla="*/ 8279842 w 8279842"/>
              <a:gd name="connsiteY4" fmla="*/ 2843694 h 3255666"/>
              <a:gd name="connsiteX5" fmla="*/ 7867870 w 8279842"/>
              <a:gd name="connsiteY5" fmla="*/ 3255666 h 3255666"/>
              <a:gd name="connsiteX6" fmla="*/ 411972 w 8279842"/>
              <a:gd name="connsiteY6" fmla="*/ 3255666 h 3255666"/>
              <a:gd name="connsiteX7" fmla="*/ 0 w 8279842"/>
              <a:gd name="connsiteY7" fmla="*/ 2843694 h 3255666"/>
              <a:gd name="connsiteX8" fmla="*/ 0 w 8279842"/>
              <a:gd name="connsiteY8" fmla="*/ 411972 h 3255666"/>
              <a:gd name="connsiteX0" fmla="*/ 952 w 8280794"/>
              <a:gd name="connsiteY0" fmla="*/ 411972 h 3255666"/>
              <a:gd name="connsiteX1" fmla="*/ 201909 w 8280794"/>
              <a:gd name="connsiteY1" fmla="*/ 0 h 3255666"/>
              <a:gd name="connsiteX2" fmla="*/ 7868822 w 8280794"/>
              <a:gd name="connsiteY2" fmla="*/ 0 h 3255666"/>
              <a:gd name="connsiteX3" fmla="*/ 8280794 w 8280794"/>
              <a:gd name="connsiteY3" fmla="*/ 411972 h 3255666"/>
              <a:gd name="connsiteX4" fmla="*/ 8280794 w 8280794"/>
              <a:gd name="connsiteY4" fmla="*/ 2843694 h 3255666"/>
              <a:gd name="connsiteX5" fmla="*/ 7868822 w 8280794"/>
              <a:gd name="connsiteY5" fmla="*/ 3255666 h 3255666"/>
              <a:gd name="connsiteX6" fmla="*/ 412924 w 8280794"/>
              <a:gd name="connsiteY6" fmla="*/ 3255666 h 3255666"/>
              <a:gd name="connsiteX7" fmla="*/ 952 w 8280794"/>
              <a:gd name="connsiteY7" fmla="*/ 2843694 h 3255666"/>
              <a:gd name="connsiteX8" fmla="*/ 952 w 8280794"/>
              <a:gd name="connsiteY8" fmla="*/ 411972 h 3255666"/>
              <a:gd name="connsiteX0" fmla="*/ 0 w 8279842"/>
              <a:gd name="connsiteY0" fmla="*/ 414635 h 3258329"/>
              <a:gd name="connsiteX1" fmla="*/ 7867870 w 8279842"/>
              <a:gd name="connsiteY1" fmla="*/ 2663 h 3258329"/>
              <a:gd name="connsiteX2" fmla="*/ 8279842 w 8279842"/>
              <a:gd name="connsiteY2" fmla="*/ 414635 h 3258329"/>
              <a:gd name="connsiteX3" fmla="*/ 8279842 w 8279842"/>
              <a:gd name="connsiteY3" fmla="*/ 2846357 h 3258329"/>
              <a:gd name="connsiteX4" fmla="*/ 7867870 w 8279842"/>
              <a:gd name="connsiteY4" fmla="*/ 3258329 h 3258329"/>
              <a:gd name="connsiteX5" fmla="*/ 411972 w 8279842"/>
              <a:gd name="connsiteY5" fmla="*/ 3258329 h 3258329"/>
              <a:gd name="connsiteX6" fmla="*/ 0 w 8279842"/>
              <a:gd name="connsiteY6" fmla="*/ 2846357 h 3258329"/>
              <a:gd name="connsiteX7" fmla="*/ 0 w 8279842"/>
              <a:gd name="connsiteY7" fmla="*/ 414635 h 3258329"/>
              <a:gd name="connsiteX0" fmla="*/ 0 w 8279842"/>
              <a:gd name="connsiteY0" fmla="*/ 208067 h 3473792"/>
              <a:gd name="connsiteX1" fmla="*/ 7867870 w 8279842"/>
              <a:gd name="connsiteY1" fmla="*/ 218126 h 3473792"/>
              <a:gd name="connsiteX2" fmla="*/ 8279842 w 8279842"/>
              <a:gd name="connsiteY2" fmla="*/ 630098 h 3473792"/>
              <a:gd name="connsiteX3" fmla="*/ 8279842 w 8279842"/>
              <a:gd name="connsiteY3" fmla="*/ 3061820 h 3473792"/>
              <a:gd name="connsiteX4" fmla="*/ 7867870 w 8279842"/>
              <a:gd name="connsiteY4" fmla="*/ 3473792 h 3473792"/>
              <a:gd name="connsiteX5" fmla="*/ 411972 w 8279842"/>
              <a:gd name="connsiteY5" fmla="*/ 3473792 h 3473792"/>
              <a:gd name="connsiteX6" fmla="*/ 0 w 8279842"/>
              <a:gd name="connsiteY6" fmla="*/ 3061820 h 3473792"/>
              <a:gd name="connsiteX7" fmla="*/ 0 w 8279842"/>
              <a:gd name="connsiteY7" fmla="*/ 208067 h 3473792"/>
              <a:gd name="connsiteX0" fmla="*/ 0 w 8279842"/>
              <a:gd name="connsiteY0" fmla="*/ 0 h 3265725"/>
              <a:gd name="connsiteX1" fmla="*/ 7867870 w 8279842"/>
              <a:gd name="connsiteY1" fmla="*/ 10059 h 3265725"/>
              <a:gd name="connsiteX2" fmla="*/ 8279842 w 8279842"/>
              <a:gd name="connsiteY2" fmla="*/ 422031 h 3265725"/>
              <a:gd name="connsiteX3" fmla="*/ 8279842 w 8279842"/>
              <a:gd name="connsiteY3" fmla="*/ 2853753 h 3265725"/>
              <a:gd name="connsiteX4" fmla="*/ 7867870 w 8279842"/>
              <a:gd name="connsiteY4" fmla="*/ 3265725 h 3265725"/>
              <a:gd name="connsiteX5" fmla="*/ 411972 w 8279842"/>
              <a:gd name="connsiteY5" fmla="*/ 3265725 h 3265725"/>
              <a:gd name="connsiteX6" fmla="*/ 0 w 8279842"/>
              <a:gd name="connsiteY6" fmla="*/ 2853753 h 3265725"/>
              <a:gd name="connsiteX7" fmla="*/ 0 w 8279842"/>
              <a:gd name="connsiteY7" fmla="*/ 0 h 3265725"/>
              <a:gd name="connsiteX0" fmla="*/ 0 w 8609805"/>
              <a:gd name="connsiteY0" fmla="*/ 0 h 3265725"/>
              <a:gd name="connsiteX1" fmla="*/ 7867870 w 8609805"/>
              <a:gd name="connsiteY1" fmla="*/ 10059 h 3265725"/>
              <a:gd name="connsiteX2" fmla="*/ 8279842 w 8609805"/>
              <a:gd name="connsiteY2" fmla="*/ 2853753 h 3265725"/>
              <a:gd name="connsiteX3" fmla="*/ 7867870 w 8609805"/>
              <a:gd name="connsiteY3" fmla="*/ 3265725 h 3265725"/>
              <a:gd name="connsiteX4" fmla="*/ 411972 w 8609805"/>
              <a:gd name="connsiteY4" fmla="*/ 3265725 h 3265725"/>
              <a:gd name="connsiteX5" fmla="*/ 0 w 8609805"/>
              <a:gd name="connsiteY5" fmla="*/ 2853753 h 3265725"/>
              <a:gd name="connsiteX6" fmla="*/ 0 w 8609805"/>
              <a:gd name="connsiteY6" fmla="*/ 0 h 3265725"/>
              <a:gd name="connsiteX0" fmla="*/ 0 w 8279842"/>
              <a:gd name="connsiteY0" fmla="*/ 0 h 3265725"/>
              <a:gd name="connsiteX1" fmla="*/ 7867870 w 8279842"/>
              <a:gd name="connsiteY1" fmla="*/ 10059 h 3265725"/>
              <a:gd name="connsiteX2" fmla="*/ 8279842 w 8279842"/>
              <a:gd name="connsiteY2" fmla="*/ 2853753 h 3265725"/>
              <a:gd name="connsiteX3" fmla="*/ 7867870 w 8279842"/>
              <a:gd name="connsiteY3" fmla="*/ 3265725 h 3265725"/>
              <a:gd name="connsiteX4" fmla="*/ 411972 w 8279842"/>
              <a:gd name="connsiteY4" fmla="*/ 3265725 h 3265725"/>
              <a:gd name="connsiteX5" fmla="*/ 0 w 8279842"/>
              <a:gd name="connsiteY5" fmla="*/ 2853753 h 3265725"/>
              <a:gd name="connsiteX6" fmla="*/ 0 w 8279842"/>
              <a:gd name="connsiteY6" fmla="*/ 0 h 3265725"/>
              <a:gd name="connsiteX0" fmla="*/ 0 w 8279842"/>
              <a:gd name="connsiteY0" fmla="*/ 0 h 3265725"/>
              <a:gd name="connsiteX1" fmla="*/ 8229610 w 8279842"/>
              <a:gd name="connsiteY1" fmla="*/ 10059 h 3265725"/>
              <a:gd name="connsiteX2" fmla="*/ 8279842 w 8279842"/>
              <a:gd name="connsiteY2" fmla="*/ 2853753 h 3265725"/>
              <a:gd name="connsiteX3" fmla="*/ 7867870 w 8279842"/>
              <a:gd name="connsiteY3" fmla="*/ 3265725 h 3265725"/>
              <a:gd name="connsiteX4" fmla="*/ 411972 w 8279842"/>
              <a:gd name="connsiteY4" fmla="*/ 3265725 h 3265725"/>
              <a:gd name="connsiteX5" fmla="*/ 0 w 8279842"/>
              <a:gd name="connsiteY5" fmla="*/ 2853753 h 3265725"/>
              <a:gd name="connsiteX6" fmla="*/ 0 w 8279842"/>
              <a:gd name="connsiteY6" fmla="*/ 0 h 3265725"/>
              <a:gd name="connsiteX0" fmla="*/ 0 w 8280217"/>
              <a:gd name="connsiteY0" fmla="*/ 0 h 3265725"/>
              <a:gd name="connsiteX1" fmla="*/ 8269804 w 8280217"/>
              <a:gd name="connsiteY1" fmla="*/ 10059 h 3265725"/>
              <a:gd name="connsiteX2" fmla="*/ 8279842 w 8280217"/>
              <a:gd name="connsiteY2" fmla="*/ 2853753 h 3265725"/>
              <a:gd name="connsiteX3" fmla="*/ 7867870 w 8280217"/>
              <a:gd name="connsiteY3" fmla="*/ 3265725 h 3265725"/>
              <a:gd name="connsiteX4" fmla="*/ 411972 w 8280217"/>
              <a:gd name="connsiteY4" fmla="*/ 3265725 h 3265725"/>
              <a:gd name="connsiteX5" fmla="*/ 0 w 8280217"/>
              <a:gd name="connsiteY5" fmla="*/ 2853753 h 3265725"/>
              <a:gd name="connsiteX6" fmla="*/ 0 w 8280217"/>
              <a:gd name="connsiteY6" fmla="*/ 0 h 3265725"/>
              <a:gd name="connsiteX0" fmla="*/ 0 w 8279842"/>
              <a:gd name="connsiteY0" fmla="*/ 0 h 3265725"/>
              <a:gd name="connsiteX1" fmla="*/ 8239659 w 8279842"/>
              <a:gd name="connsiteY1" fmla="*/ 1420 h 3265725"/>
              <a:gd name="connsiteX2" fmla="*/ 8279842 w 8279842"/>
              <a:gd name="connsiteY2" fmla="*/ 2853753 h 3265725"/>
              <a:gd name="connsiteX3" fmla="*/ 7867870 w 8279842"/>
              <a:gd name="connsiteY3" fmla="*/ 3265725 h 3265725"/>
              <a:gd name="connsiteX4" fmla="*/ 411972 w 8279842"/>
              <a:gd name="connsiteY4" fmla="*/ 3265725 h 3265725"/>
              <a:gd name="connsiteX5" fmla="*/ 0 w 8279842"/>
              <a:gd name="connsiteY5" fmla="*/ 2853753 h 3265725"/>
              <a:gd name="connsiteX6" fmla="*/ 0 w 8279842"/>
              <a:gd name="connsiteY6" fmla="*/ 0 h 3265725"/>
              <a:gd name="connsiteX0" fmla="*/ 0 w 8280217"/>
              <a:gd name="connsiteY0" fmla="*/ 0 h 3265725"/>
              <a:gd name="connsiteX1" fmla="*/ 8269804 w 8280217"/>
              <a:gd name="connsiteY1" fmla="*/ 1420 h 3265725"/>
              <a:gd name="connsiteX2" fmla="*/ 8279842 w 8280217"/>
              <a:gd name="connsiteY2" fmla="*/ 2853753 h 3265725"/>
              <a:gd name="connsiteX3" fmla="*/ 7867870 w 8280217"/>
              <a:gd name="connsiteY3" fmla="*/ 3265725 h 3265725"/>
              <a:gd name="connsiteX4" fmla="*/ 411972 w 8280217"/>
              <a:gd name="connsiteY4" fmla="*/ 3265725 h 3265725"/>
              <a:gd name="connsiteX5" fmla="*/ 0 w 8280217"/>
              <a:gd name="connsiteY5" fmla="*/ 2853753 h 3265725"/>
              <a:gd name="connsiteX6" fmla="*/ 0 w 8280217"/>
              <a:gd name="connsiteY6" fmla="*/ 0 h 326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80217" h="3265725">
                <a:moveTo>
                  <a:pt x="0" y="0"/>
                </a:moveTo>
                <a:lnTo>
                  <a:pt x="8269804" y="1420"/>
                </a:lnTo>
                <a:cubicBezTo>
                  <a:pt x="8283203" y="1049801"/>
                  <a:pt x="8279842" y="2311142"/>
                  <a:pt x="8279842" y="2853753"/>
                </a:cubicBezTo>
                <a:cubicBezTo>
                  <a:pt x="8279842" y="3081279"/>
                  <a:pt x="8095396" y="3265725"/>
                  <a:pt x="7867870" y="3265725"/>
                </a:cubicBezTo>
                <a:lnTo>
                  <a:pt x="411972" y="3265725"/>
                </a:lnTo>
                <a:cubicBezTo>
                  <a:pt x="184446" y="3265725"/>
                  <a:pt x="0" y="3081279"/>
                  <a:pt x="0" y="28537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2734654" y="659736"/>
            <a:ext cx="2286000" cy="76899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 smtClean="0">
                <a:solidFill>
                  <a:schemeClr val="accent1"/>
                </a:solidFill>
              </a:rPr>
              <a:t>Mandatory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1898" y="659736"/>
            <a:ext cx="2284934" cy="76899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GB" b="1" dirty="0" smtClean="0">
                <a:solidFill>
                  <a:schemeClr val="accent1"/>
                </a:solidFill>
              </a:rPr>
              <a:t>Overview</a:t>
            </a:r>
            <a:endParaRPr lang="en-GB" b="1" dirty="0">
              <a:solidFill>
                <a:schemeClr val="accent1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015511"/>
              </p:ext>
            </p:extLst>
          </p:nvPr>
        </p:nvGraphicFramePr>
        <p:xfrm>
          <a:off x="566166" y="1685926"/>
          <a:ext cx="8011884" cy="394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2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360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631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4503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6069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UnitNo.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Title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GLH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Assessment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36026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Fundamentals of IT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90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 1 hour 30 minutes written</a:t>
                      </a:r>
                      <a:r>
                        <a:rPr lang="en-GB" sz="1600" baseline="0" dirty="0" smtClean="0">
                          <a:solidFill>
                            <a:schemeClr val="tx2"/>
                          </a:solidFill>
                        </a:rPr>
                        <a:t> exam       </a:t>
                      </a:r>
                    </a:p>
                    <a:p>
                      <a:pPr algn="l"/>
                      <a:r>
                        <a:rPr lang="en-GB" sz="1600" baseline="0" dirty="0" smtClean="0">
                          <a:solidFill>
                            <a:schemeClr val="tx2"/>
                          </a:solidFill>
                        </a:rPr>
                        <a:t> consisting of: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baseline="0" dirty="0" smtClean="0">
                          <a:solidFill>
                            <a:schemeClr val="tx2"/>
                          </a:solidFill>
                        </a:rPr>
                        <a:t>Section A: MCQ 15 marks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baseline="0" dirty="0" smtClean="0">
                          <a:solidFill>
                            <a:schemeClr val="tx2"/>
                          </a:solidFill>
                        </a:rPr>
                        <a:t>Section B: Short-answer questions 65 marks. Maximum 10 marks per question.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27574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Global Information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90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1 hour 30 minutes written exam   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consisting of: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Short-answer questions based on pre-release research brief. </a:t>
                      </a:r>
                      <a:r>
                        <a:rPr kumimoji="0" lang="en-GB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</a:rPr>
                        <a:t>Maximum 10 marks per question.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2762122" y="1348920"/>
            <a:ext cx="2235600" cy="1596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ound Same Side Corner Rectangle 15">
            <a:hlinkClick r:id="rId3" action="ppaction://hlinksldjump"/>
          </p:cNvPr>
          <p:cNvSpPr/>
          <p:nvPr/>
        </p:nvSpPr>
        <p:spPr>
          <a:xfrm>
            <a:off x="451810" y="666785"/>
            <a:ext cx="2244156" cy="768993"/>
          </a:xfrm>
          <a:prstGeom prst="round2SameRect">
            <a:avLst>
              <a:gd name="adj1" fmla="val 45156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ound Same Side Corner Rectangle 16">
            <a:hlinkClick r:id="rId4" action="ppaction://hlinksldjump"/>
          </p:cNvPr>
          <p:cNvSpPr/>
          <p:nvPr/>
        </p:nvSpPr>
        <p:spPr>
          <a:xfrm>
            <a:off x="2756922" y="666785"/>
            <a:ext cx="2244156" cy="768993"/>
          </a:xfrm>
          <a:prstGeom prst="round2SameRect">
            <a:avLst>
              <a:gd name="adj1" fmla="val 45156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306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2"/>
                </a:solidFill>
              </a:rPr>
              <a:t>Extended Certificate (360 GLH)</a:t>
            </a:r>
            <a:endParaRPr lang="en-GB" sz="3200" dirty="0">
              <a:solidFill>
                <a:schemeClr val="tx2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31892" y="1512000"/>
            <a:ext cx="8280217" cy="4320000"/>
          </a:xfrm>
          <a:custGeom>
            <a:avLst/>
            <a:gdLst>
              <a:gd name="connsiteX0" fmla="*/ 0 w 8279842"/>
              <a:gd name="connsiteY0" fmla="*/ 411972 h 3255666"/>
              <a:gd name="connsiteX1" fmla="*/ 411972 w 8279842"/>
              <a:gd name="connsiteY1" fmla="*/ 0 h 3255666"/>
              <a:gd name="connsiteX2" fmla="*/ 7867870 w 8279842"/>
              <a:gd name="connsiteY2" fmla="*/ 0 h 3255666"/>
              <a:gd name="connsiteX3" fmla="*/ 8279842 w 8279842"/>
              <a:gd name="connsiteY3" fmla="*/ 411972 h 3255666"/>
              <a:gd name="connsiteX4" fmla="*/ 8279842 w 8279842"/>
              <a:gd name="connsiteY4" fmla="*/ 2843694 h 3255666"/>
              <a:gd name="connsiteX5" fmla="*/ 7867870 w 8279842"/>
              <a:gd name="connsiteY5" fmla="*/ 3255666 h 3255666"/>
              <a:gd name="connsiteX6" fmla="*/ 411972 w 8279842"/>
              <a:gd name="connsiteY6" fmla="*/ 3255666 h 3255666"/>
              <a:gd name="connsiteX7" fmla="*/ 0 w 8279842"/>
              <a:gd name="connsiteY7" fmla="*/ 2843694 h 3255666"/>
              <a:gd name="connsiteX8" fmla="*/ 0 w 8279842"/>
              <a:gd name="connsiteY8" fmla="*/ 411972 h 3255666"/>
              <a:gd name="connsiteX0" fmla="*/ 952 w 8280794"/>
              <a:gd name="connsiteY0" fmla="*/ 411972 h 3255666"/>
              <a:gd name="connsiteX1" fmla="*/ 201909 w 8280794"/>
              <a:gd name="connsiteY1" fmla="*/ 0 h 3255666"/>
              <a:gd name="connsiteX2" fmla="*/ 7868822 w 8280794"/>
              <a:gd name="connsiteY2" fmla="*/ 0 h 3255666"/>
              <a:gd name="connsiteX3" fmla="*/ 8280794 w 8280794"/>
              <a:gd name="connsiteY3" fmla="*/ 411972 h 3255666"/>
              <a:gd name="connsiteX4" fmla="*/ 8280794 w 8280794"/>
              <a:gd name="connsiteY4" fmla="*/ 2843694 h 3255666"/>
              <a:gd name="connsiteX5" fmla="*/ 7868822 w 8280794"/>
              <a:gd name="connsiteY5" fmla="*/ 3255666 h 3255666"/>
              <a:gd name="connsiteX6" fmla="*/ 412924 w 8280794"/>
              <a:gd name="connsiteY6" fmla="*/ 3255666 h 3255666"/>
              <a:gd name="connsiteX7" fmla="*/ 952 w 8280794"/>
              <a:gd name="connsiteY7" fmla="*/ 2843694 h 3255666"/>
              <a:gd name="connsiteX8" fmla="*/ 952 w 8280794"/>
              <a:gd name="connsiteY8" fmla="*/ 411972 h 3255666"/>
              <a:gd name="connsiteX0" fmla="*/ 0 w 8279842"/>
              <a:gd name="connsiteY0" fmla="*/ 414635 h 3258329"/>
              <a:gd name="connsiteX1" fmla="*/ 7867870 w 8279842"/>
              <a:gd name="connsiteY1" fmla="*/ 2663 h 3258329"/>
              <a:gd name="connsiteX2" fmla="*/ 8279842 w 8279842"/>
              <a:gd name="connsiteY2" fmla="*/ 414635 h 3258329"/>
              <a:gd name="connsiteX3" fmla="*/ 8279842 w 8279842"/>
              <a:gd name="connsiteY3" fmla="*/ 2846357 h 3258329"/>
              <a:gd name="connsiteX4" fmla="*/ 7867870 w 8279842"/>
              <a:gd name="connsiteY4" fmla="*/ 3258329 h 3258329"/>
              <a:gd name="connsiteX5" fmla="*/ 411972 w 8279842"/>
              <a:gd name="connsiteY5" fmla="*/ 3258329 h 3258329"/>
              <a:gd name="connsiteX6" fmla="*/ 0 w 8279842"/>
              <a:gd name="connsiteY6" fmla="*/ 2846357 h 3258329"/>
              <a:gd name="connsiteX7" fmla="*/ 0 w 8279842"/>
              <a:gd name="connsiteY7" fmla="*/ 414635 h 3258329"/>
              <a:gd name="connsiteX0" fmla="*/ 0 w 8279842"/>
              <a:gd name="connsiteY0" fmla="*/ 208067 h 3473792"/>
              <a:gd name="connsiteX1" fmla="*/ 7867870 w 8279842"/>
              <a:gd name="connsiteY1" fmla="*/ 218126 h 3473792"/>
              <a:gd name="connsiteX2" fmla="*/ 8279842 w 8279842"/>
              <a:gd name="connsiteY2" fmla="*/ 630098 h 3473792"/>
              <a:gd name="connsiteX3" fmla="*/ 8279842 w 8279842"/>
              <a:gd name="connsiteY3" fmla="*/ 3061820 h 3473792"/>
              <a:gd name="connsiteX4" fmla="*/ 7867870 w 8279842"/>
              <a:gd name="connsiteY4" fmla="*/ 3473792 h 3473792"/>
              <a:gd name="connsiteX5" fmla="*/ 411972 w 8279842"/>
              <a:gd name="connsiteY5" fmla="*/ 3473792 h 3473792"/>
              <a:gd name="connsiteX6" fmla="*/ 0 w 8279842"/>
              <a:gd name="connsiteY6" fmla="*/ 3061820 h 3473792"/>
              <a:gd name="connsiteX7" fmla="*/ 0 w 8279842"/>
              <a:gd name="connsiteY7" fmla="*/ 208067 h 3473792"/>
              <a:gd name="connsiteX0" fmla="*/ 0 w 8279842"/>
              <a:gd name="connsiteY0" fmla="*/ 0 h 3265725"/>
              <a:gd name="connsiteX1" fmla="*/ 7867870 w 8279842"/>
              <a:gd name="connsiteY1" fmla="*/ 10059 h 3265725"/>
              <a:gd name="connsiteX2" fmla="*/ 8279842 w 8279842"/>
              <a:gd name="connsiteY2" fmla="*/ 422031 h 3265725"/>
              <a:gd name="connsiteX3" fmla="*/ 8279842 w 8279842"/>
              <a:gd name="connsiteY3" fmla="*/ 2853753 h 3265725"/>
              <a:gd name="connsiteX4" fmla="*/ 7867870 w 8279842"/>
              <a:gd name="connsiteY4" fmla="*/ 3265725 h 3265725"/>
              <a:gd name="connsiteX5" fmla="*/ 411972 w 8279842"/>
              <a:gd name="connsiteY5" fmla="*/ 3265725 h 3265725"/>
              <a:gd name="connsiteX6" fmla="*/ 0 w 8279842"/>
              <a:gd name="connsiteY6" fmla="*/ 2853753 h 3265725"/>
              <a:gd name="connsiteX7" fmla="*/ 0 w 8279842"/>
              <a:gd name="connsiteY7" fmla="*/ 0 h 3265725"/>
              <a:gd name="connsiteX0" fmla="*/ 0 w 8609805"/>
              <a:gd name="connsiteY0" fmla="*/ 0 h 3265725"/>
              <a:gd name="connsiteX1" fmla="*/ 7867870 w 8609805"/>
              <a:gd name="connsiteY1" fmla="*/ 10059 h 3265725"/>
              <a:gd name="connsiteX2" fmla="*/ 8279842 w 8609805"/>
              <a:gd name="connsiteY2" fmla="*/ 2853753 h 3265725"/>
              <a:gd name="connsiteX3" fmla="*/ 7867870 w 8609805"/>
              <a:gd name="connsiteY3" fmla="*/ 3265725 h 3265725"/>
              <a:gd name="connsiteX4" fmla="*/ 411972 w 8609805"/>
              <a:gd name="connsiteY4" fmla="*/ 3265725 h 3265725"/>
              <a:gd name="connsiteX5" fmla="*/ 0 w 8609805"/>
              <a:gd name="connsiteY5" fmla="*/ 2853753 h 3265725"/>
              <a:gd name="connsiteX6" fmla="*/ 0 w 8609805"/>
              <a:gd name="connsiteY6" fmla="*/ 0 h 3265725"/>
              <a:gd name="connsiteX0" fmla="*/ 0 w 8279842"/>
              <a:gd name="connsiteY0" fmla="*/ 0 h 3265725"/>
              <a:gd name="connsiteX1" fmla="*/ 7867870 w 8279842"/>
              <a:gd name="connsiteY1" fmla="*/ 10059 h 3265725"/>
              <a:gd name="connsiteX2" fmla="*/ 8279842 w 8279842"/>
              <a:gd name="connsiteY2" fmla="*/ 2853753 h 3265725"/>
              <a:gd name="connsiteX3" fmla="*/ 7867870 w 8279842"/>
              <a:gd name="connsiteY3" fmla="*/ 3265725 h 3265725"/>
              <a:gd name="connsiteX4" fmla="*/ 411972 w 8279842"/>
              <a:gd name="connsiteY4" fmla="*/ 3265725 h 3265725"/>
              <a:gd name="connsiteX5" fmla="*/ 0 w 8279842"/>
              <a:gd name="connsiteY5" fmla="*/ 2853753 h 3265725"/>
              <a:gd name="connsiteX6" fmla="*/ 0 w 8279842"/>
              <a:gd name="connsiteY6" fmla="*/ 0 h 3265725"/>
              <a:gd name="connsiteX0" fmla="*/ 0 w 8279842"/>
              <a:gd name="connsiteY0" fmla="*/ 0 h 3265725"/>
              <a:gd name="connsiteX1" fmla="*/ 8229610 w 8279842"/>
              <a:gd name="connsiteY1" fmla="*/ 10059 h 3265725"/>
              <a:gd name="connsiteX2" fmla="*/ 8279842 w 8279842"/>
              <a:gd name="connsiteY2" fmla="*/ 2853753 h 3265725"/>
              <a:gd name="connsiteX3" fmla="*/ 7867870 w 8279842"/>
              <a:gd name="connsiteY3" fmla="*/ 3265725 h 3265725"/>
              <a:gd name="connsiteX4" fmla="*/ 411972 w 8279842"/>
              <a:gd name="connsiteY4" fmla="*/ 3265725 h 3265725"/>
              <a:gd name="connsiteX5" fmla="*/ 0 w 8279842"/>
              <a:gd name="connsiteY5" fmla="*/ 2853753 h 3265725"/>
              <a:gd name="connsiteX6" fmla="*/ 0 w 8279842"/>
              <a:gd name="connsiteY6" fmla="*/ 0 h 3265725"/>
              <a:gd name="connsiteX0" fmla="*/ 0 w 8280217"/>
              <a:gd name="connsiteY0" fmla="*/ 0 h 3265725"/>
              <a:gd name="connsiteX1" fmla="*/ 8269804 w 8280217"/>
              <a:gd name="connsiteY1" fmla="*/ 10059 h 3265725"/>
              <a:gd name="connsiteX2" fmla="*/ 8279842 w 8280217"/>
              <a:gd name="connsiteY2" fmla="*/ 2853753 h 3265725"/>
              <a:gd name="connsiteX3" fmla="*/ 7867870 w 8280217"/>
              <a:gd name="connsiteY3" fmla="*/ 3265725 h 3265725"/>
              <a:gd name="connsiteX4" fmla="*/ 411972 w 8280217"/>
              <a:gd name="connsiteY4" fmla="*/ 3265725 h 3265725"/>
              <a:gd name="connsiteX5" fmla="*/ 0 w 8280217"/>
              <a:gd name="connsiteY5" fmla="*/ 2853753 h 3265725"/>
              <a:gd name="connsiteX6" fmla="*/ 0 w 8280217"/>
              <a:gd name="connsiteY6" fmla="*/ 0 h 3265725"/>
              <a:gd name="connsiteX0" fmla="*/ 0 w 8279842"/>
              <a:gd name="connsiteY0" fmla="*/ 0 h 3265725"/>
              <a:gd name="connsiteX1" fmla="*/ 8239659 w 8279842"/>
              <a:gd name="connsiteY1" fmla="*/ 1420 h 3265725"/>
              <a:gd name="connsiteX2" fmla="*/ 8279842 w 8279842"/>
              <a:gd name="connsiteY2" fmla="*/ 2853753 h 3265725"/>
              <a:gd name="connsiteX3" fmla="*/ 7867870 w 8279842"/>
              <a:gd name="connsiteY3" fmla="*/ 3265725 h 3265725"/>
              <a:gd name="connsiteX4" fmla="*/ 411972 w 8279842"/>
              <a:gd name="connsiteY4" fmla="*/ 3265725 h 3265725"/>
              <a:gd name="connsiteX5" fmla="*/ 0 w 8279842"/>
              <a:gd name="connsiteY5" fmla="*/ 2853753 h 3265725"/>
              <a:gd name="connsiteX6" fmla="*/ 0 w 8279842"/>
              <a:gd name="connsiteY6" fmla="*/ 0 h 3265725"/>
              <a:gd name="connsiteX0" fmla="*/ 0 w 8280217"/>
              <a:gd name="connsiteY0" fmla="*/ 0 h 3265725"/>
              <a:gd name="connsiteX1" fmla="*/ 8269804 w 8280217"/>
              <a:gd name="connsiteY1" fmla="*/ 1420 h 3265725"/>
              <a:gd name="connsiteX2" fmla="*/ 8279842 w 8280217"/>
              <a:gd name="connsiteY2" fmla="*/ 2853753 h 3265725"/>
              <a:gd name="connsiteX3" fmla="*/ 7867870 w 8280217"/>
              <a:gd name="connsiteY3" fmla="*/ 3265725 h 3265725"/>
              <a:gd name="connsiteX4" fmla="*/ 411972 w 8280217"/>
              <a:gd name="connsiteY4" fmla="*/ 3265725 h 3265725"/>
              <a:gd name="connsiteX5" fmla="*/ 0 w 8280217"/>
              <a:gd name="connsiteY5" fmla="*/ 2853753 h 3265725"/>
              <a:gd name="connsiteX6" fmla="*/ 0 w 8280217"/>
              <a:gd name="connsiteY6" fmla="*/ 0 h 326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80217" h="3265725">
                <a:moveTo>
                  <a:pt x="0" y="0"/>
                </a:moveTo>
                <a:lnTo>
                  <a:pt x="8269804" y="1420"/>
                </a:lnTo>
                <a:cubicBezTo>
                  <a:pt x="8283203" y="1049801"/>
                  <a:pt x="8279842" y="2311142"/>
                  <a:pt x="8279842" y="2853753"/>
                </a:cubicBezTo>
                <a:cubicBezTo>
                  <a:pt x="8279842" y="3081279"/>
                  <a:pt x="8095396" y="3265725"/>
                  <a:pt x="7867870" y="3265725"/>
                </a:cubicBezTo>
                <a:lnTo>
                  <a:pt x="411972" y="3265725"/>
                </a:lnTo>
                <a:cubicBezTo>
                  <a:pt x="184446" y="3265725"/>
                  <a:pt x="0" y="3081279"/>
                  <a:pt x="0" y="28537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5021737" y="738261"/>
            <a:ext cx="2286000" cy="76899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 smtClean="0">
                <a:solidFill>
                  <a:schemeClr val="accent1"/>
                </a:solidFill>
              </a:rPr>
              <a:t>Optional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2736000" y="738261"/>
            <a:ext cx="2286000" cy="76899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 smtClean="0">
                <a:solidFill>
                  <a:schemeClr val="accent1"/>
                </a:solidFill>
              </a:rPr>
              <a:t>Mandatory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2000" y="738261"/>
            <a:ext cx="2284934" cy="76899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GB" b="1" dirty="0" smtClean="0">
                <a:solidFill>
                  <a:schemeClr val="accent1"/>
                </a:solidFill>
              </a:rPr>
              <a:t>Overview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451810" y="1847849"/>
            <a:ext cx="8280400" cy="3648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solidFill>
                  <a:schemeClr val="tx2"/>
                </a:solidFill>
              </a:rPr>
              <a:t>3 mandatory units</a:t>
            </a:r>
          </a:p>
          <a:p>
            <a:pPr lvl="1"/>
            <a:r>
              <a:rPr lang="en-GB" sz="2000" dirty="0" smtClean="0">
                <a:solidFill>
                  <a:schemeClr val="tx2"/>
                </a:solidFill>
              </a:rPr>
              <a:t>All externally examined</a:t>
            </a:r>
            <a:endParaRPr lang="en-GB" sz="1800" dirty="0" smtClean="0">
              <a:solidFill>
                <a:schemeClr val="tx2"/>
              </a:solidFill>
            </a:endParaRPr>
          </a:p>
          <a:p>
            <a:r>
              <a:rPr lang="en-GB" sz="2400" dirty="0" smtClean="0">
                <a:solidFill>
                  <a:schemeClr val="tx2"/>
                </a:solidFill>
              </a:rPr>
              <a:t>2 optional units from a choice of four</a:t>
            </a:r>
            <a:endParaRPr lang="en-GB" sz="2400" dirty="0">
              <a:solidFill>
                <a:schemeClr val="tx2"/>
              </a:solidFill>
            </a:endParaRPr>
          </a:p>
          <a:p>
            <a:r>
              <a:rPr lang="en-GB" sz="2400" dirty="0" smtClean="0">
                <a:solidFill>
                  <a:schemeClr val="tx2"/>
                </a:solidFill>
              </a:rPr>
              <a:t>66.66% external assessment</a:t>
            </a:r>
            <a:endParaRPr lang="en-GB" sz="2400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tx2"/>
                </a:solidFill>
              </a:rPr>
              <a:t>Learners can top up or drop down to larger or smaller Applied General and Tech level qualifications</a:t>
            </a:r>
          </a:p>
          <a:p>
            <a:pPr>
              <a:spcBef>
                <a:spcPts val="0"/>
              </a:spcBef>
            </a:pPr>
            <a:r>
              <a:rPr lang="en-GB" sz="2400" dirty="0">
                <a:solidFill>
                  <a:schemeClr val="tx2"/>
                </a:solidFill>
              </a:rPr>
              <a:t>The 360glh </a:t>
            </a:r>
            <a:r>
              <a:rPr lang="en-GB" sz="2400" b="1" dirty="0">
                <a:solidFill>
                  <a:schemeClr val="tx2"/>
                </a:solidFill>
              </a:rPr>
              <a:t>Tech</a:t>
            </a:r>
            <a:r>
              <a:rPr lang="en-GB" sz="2400" dirty="0">
                <a:solidFill>
                  <a:schemeClr val="tx2"/>
                </a:solidFill>
              </a:rPr>
              <a:t> level only has 2 mandatory externally assessed units and will carry the same UCAS points</a:t>
            </a:r>
          </a:p>
          <a:p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6766" y="1429446"/>
            <a:ext cx="2239200" cy="1596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ound Same Side Corner Rectangle 14">
            <a:hlinkClick r:id="rId3" action="ppaction://hlinksldjump"/>
          </p:cNvPr>
          <p:cNvSpPr/>
          <p:nvPr/>
        </p:nvSpPr>
        <p:spPr>
          <a:xfrm>
            <a:off x="451810" y="745310"/>
            <a:ext cx="2244156" cy="768993"/>
          </a:xfrm>
          <a:prstGeom prst="round2SameRect">
            <a:avLst>
              <a:gd name="adj1" fmla="val 45156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ound Same Side Corner Rectangle 15">
            <a:hlinkClick r:id="rId4" action="ppaction://hlinksldjump"/>
          </p:cNvPr>
          <p:cNvSpPr/>
          <p:nvPr/>
        </p:nvSpPr>
        <p:spPr>
          <a:xfrm>
            <a:off x="2756922" y="745310"/>
            <a:ext cx="2244156" cy="768993"/>
          </a:xfrm>
          <a:prstGeom prst="round2SameRect">
            <a:avLst>
              <a:gd name="adj1" fmla="val 45156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ound Same Side Corner Rectangle 16">
            <a:hlinkClick r:id="rId5" action="ppaction://hlinksldjump"/>
          </p:cNvPr>
          <p:cNvSpPr/>
          <p:nvPr/>
        </p:nvSpPr>
        <p:spPr>
          <a:xfrm>
            <a:off x="5042659" y="738261"/>
            <a:ext cx="2244156" cy="768993"/>
          </a:xfrm>
          <a:prstGeom prst="round2SameRect">
            <a:avLst>
              <a:gd name="adj1" fmla="val 45156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688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" y="-152400"/>
            <a:ext cx="9144000" cy="7200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2"/>
                </a:solidFill>
              </a:rPr>
              <a:t>Extended Certificate (360 GLH)</a:t>
            </a:r>
            <a:endParaRPr lang="en-GB" sz="3200" dirty="0">
              <a:solidFill>
                <a:schemeClr val="tx2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32000" y="1512000"/>
            <a:ext cx="8280217" cy="4320000"/>
          </a:xfrm>
          <a:custGeom>
            <a:avLst/>
            <a:gdLst>
              <a:gd name="connsiteX0" fmla="*/ 0 w 8279842"/>
              <a:gd name="connsiteY0" fmla="*/ 411972 h 3255666"/>
              <a:gd name="connsiteX1" fmla="*/ 411972 w 8279842"/>
              <a:gd name="connsiteY1" fmla="*/ 0 h 3255666"/>
              <a:gd name="connsiteX2" fmla="*/ 7867870 w 8279842"/>
              <a:gd name="connsiteY2" fmla="*/ 0 h 3255666"/>
              <a:gd name="connsiteX3" fmla="*/ 8279842 w 8279842"/>
              <a:gd name="connsiteY3" fmla="*/ 411972 h 3255666"/>
              <a:gd name="connsiteX4" fmla="*/ 8279842 w 8279842"/>
              <a:gd name="connsiteY4" fmla="*/ 2843694 h 3255666"/>
              <a:gd name="connsiteX5" fmla="*/ 7867870 w 8279842"/>
              <a:gd name="connsiteY5" fmla="*/ 3255666 h 3255666"/>
              <a:gd name="connsiteX6" fmla="*/ 411972 w 8279842"/>
              <a:gd name="connsiteY6" fmla="*/ 3255666 h 3255666"/>
              <a:gd name="connsiteX7" fmla="*/ 0 w 8279842"/>
              <a:gd name="connsiteY7" fmla="*/ 2843694 h 3255666"/>
              <a:gd name="connsiteX8" fmla="*/ 0 w 8279842"/>
              <a:gd name="connsiteY8" fmla="*/ 411972 h 3255666"/>
              <a:gd name="connsiteX0" fmla="*/ 952 w 8280794"/>
              <a:gd name="connsiteY0" fmla="*/ 411972 h 3255666"/>
              <a:gd name="connsiteX1" fmla="*/ 201909 w 8280794"/>
              <a:gd name="connsiteY1" fmla="*/ 0 h 3255666"/>
              <a:gd name="connsiteX2" fmla="*/ 7868822 w 8280794"/>
              <a:gd name="connsiteY2" fmla="*/ 0 h 3255666"/>
              <a:gd name="connsiteX3" fmla="*/ 8280794 w 8280794"/>
              <a:gd name="connsiteY3" fmla="*/ 411972 h 3255666"/>
              <a:gd name="connsiteX4" fmla="*/ 8280794 w 8280794"/>
              <a:gd name="connsiteY4" fmla="*/ 2843694 h 3255666"/>
              <a:gd name="connsiteX5" fmla="*/ 7868822 w 8280794"/>
              <a:gd name="connsiteY5" fmla="*/ 3255666 h 3255666"/>
              <a:gd name="connsiteX6" fmla="*/ 412924 w 8280794"/>
              <a:gd name="connsiteY6" fmla="*/ 3255666 h 3255666"/>
              <a:gd name="connsiteX7" fmla="*/ 952 w 8280794"/>
              <a:gd name="connsiteY7" fmla="*/ 2843694 h 3255666"/>
              <a:gd name="connsiteX8" fmla="*/ 952 w 8280794"/>
              <a:gd name="connsiteY8" fmla="*/ 411972 h 3255666"/>
              <a:gd name="connsiteX0" fmla="*/ 0 w 8279842"/>
              <a:gd name="connsiteY0" fmla="*/ 414635 h 3258329"/>
              <a:gd name="connsiteX1" fmla="*/ 7867870 w 8279842"/>
              <a:gd name="connsiteY1" fmla="*/ 2663 h 3258329"/>
              <a:gd name="connsiteX2" fmla="*/ 8279842 w 8279842"/>
              <a:gd name="connsiteY2" fmla="*/ 414635 h 3258329"/>
              <a:gd name="connsiteX3" fmla="*/ 8279842 w 8279842"/>
              <a:gd name="connsiteY3" fmla="*/ 2846357 h 3258329"/>
              <a:gd name="connsiteX4" fmla="*/ 7867870 w 8279842"/>
              <a:gd name="connsiteY4" fmla="*/ 3258329 h 3258329"/>
              <a:gd name="connsiteX5" fmla="*/ 411972 w 8279842"/>
              <a:gd name="connsiteY5" fmla="*/ 3258329 h 3258329"/>
              <a:gd name="connsiteX6" fmla="*/ 0 w 8279842"/>
              <a:gd name="connsiteY6" fmla="*/ 2846357 h 3258329"/>
              <a:gd name="connsiteX7" fmla="*/ 0 w 8279842"/>
              <a:gd name="connsiteY7" fmla="*/ 414635 h 3258329"/>
              <a:gd name="connsiteX0" fmla="*/ 0 w 8279842"/>
              <a:gd name="connsiteY0" fmla="*/ 208067 h 3473792"/>
              <a:gd name="connsiteX1" fmla="*/ 7867870 w 8279842"/>
              <a:gd name="connsiteY1" fmla="*/ 218126 h 3473792"/>
              <a:gd name="connsiteX2" fmla="*/ 8279842 w 8279842"/>
              <a:gd name="connsiteY2" fmla="*/ 630098 h 3473792"/>
              <a:gd name="connsiteX3" fmla="*/ 8279842 w 8279842"/>
              <a:gd name="connsiteY3" fmla="*/ 3061820 h 3473792"/>
              <a:gd name="connsiteX4" fmla="*/ 7867870 w 8279842"/>
              <a:gd name="connsiteY4" fmla="*/ 3473792 h 3473792"/>
              <a:gd name="connsiteX5" fmla="*/ 411972 w 8279842"/>
              <a:gd name="connsiteY5" fmla="*/ 3473792 h 3473792"/>
              <a:gd name="connsiteX6" fmla="*/ 0 w 8279842"/>
              <a:gd name="connsiteY6" fmla="*/ 3061820 h 3473792"/>
              <a:gd name="connsiteX7" fmla="*/ 0 w 8279842"/>
              <a:gd name="connsiteY7" fmla="*/ 208067 h 3473792"/>
              <a:gd name="connsiteX0" fmla="*/ 0 w 8279842"/>
              <a:gd name="connsiteY0" fmla="*/ 0 h 3265725"/>
              <a:gd name="connsiteX1" fmla="*/ 7867870 w 8279842"/>
              <a:gd name="connsiteY1" fmla="*/ 10059 h 3265725"/>
              <a:gd name="connsiteX2" fmla="*/ 8279842 w 8279842"/>
              <a:gd name="connsiteY2" fmla="*/ 422031 h 3265725"/>
              <a:gd name="connsiteX3" fmla="*/ 8279842 w 8279842"/>
              <a:gd name="connsiteY3" fmla="*/ 2853753 h 3265725"/>
              <a:gd name="connsiteX4" fmla="*/ 7867870 w 8279842"/>
              <a:gd name="connsiteY4" fmla="*/ 3265725 h 3265725"/>
              <a:gd name="connsiteX5" fmla="*/ 411972 w 8279842"/>
              <a:gd name="connsiteY5" fmla="*/ 3265725 h 3265725"/>
              <a:gd name="connsiteX6" fmla="*/ 0 w 8279842"/>
              <a:gd name="connsiteY6" fmla="*/ 2853753 h 3265725"/>
              <a:gd name="connsiteX7" fmla="*/ 0 w 8279842"/>
              <a:gd name="connsiteY7" fmla="*/ 0 h 3265725"/>
              <a:gd name="connsiteX0" fmla="*/ 0 w 8609805"/>
              <a:gd name="connsiteY0" fmla="*/ 0 h 3265725"/>
              <a:gd name="connsiteX1" fmla="*/ 7867870 w 8609805"/>
              <a:gd name="connsiteY1" fmla="*/ 10059 h 3265725"/>
              <a:gd name="connsiteX2" fmla="*/ 8279842 w 8609805"/>
              <a:gd name="connsiteY2" fmla="*/ 2853753 h 3265725"/>
              <a:gd name="connsiteX3" fmla="*/ 7867870 w 8609805"/>
              <a:gd name="connsiteY3" fmla="*/ 3265725 h 3265725"/>
              <a:gd name="connsiteX4" fmla="*/ 411972 w 8609805"/>
              <a:gd name="connsiteY4" fmla="*/ 3265725 h 3265725"/>
              <a:gd name="connsiteX5" fmla="*/ 0 w 8609805"/>
              <a:gd name="connsiteY5" fmla="*/ 2853753 h 3265725"/>
              <a:gd name="connsiteX6" fmla="*/ 0 w 8609805"/>
              <a:gd name="connsiteY6" fmla="*/ 0 h 3265725"/>
              <a:gd name="connsiteX0" fmla="*/ 0 w 8279842"/>
              <a:gd name="connsiteY0" fmla="*/ 0 h 3265725"/>
              <a:gd name="connsiteX1" fmla="*/ 7867870 w 8279842"/>
              <a:gd name="connsiteY1" fmla="*/ 10059 h 3265725"/>
              <a:gd name="connsiteX2" fmla="*/ 8279842 w 8279842"/>
              <a:gd name="connsiteY2" fmla="*/ 2853753 h 3265725"/>
              <a:gd name="connsiteX3" fmla="*/ 7867870 w 8279842"/>
              <a:gd name="connsiteY3" fmla="*/ 3265725 h 3265725"/>
              <a:gd name="connsiteX4" fmla="*/ 411972 w 8279842"/>
              <a:gd name="connsiteY4" fmla="*/ 3265725 h 3265725"/>
              <a:gd name="connsiteX5" fmla="*/ 0 w 8279842"/>
              <a:gd name="connsiteY5" fmla="*/ 2853753 h 3265725"/>
              <a:gd name="connsiteX6" fmla="*/ 0 w 8279842"/>
              <a:gd name="connsiteY6" fmla="*/ 0 h 3265725"/>
              <a:gd name="connsiteX0" fmla="*/ 0 w 8279842"/>
              <a:gd name="connsiteY0" fmla="*/ 0 h 3265725"/>
              <a:gd name="connsiteX1" fmla="*/ 8229610 w 8279842"/>
              <a:gd name="connsiteY1" fmla="*/ 10059 h 3265725"/>
              <a:gd name="connsiteX2" fmla="*/ 8279842 w 8279842"/>
              <a:gd name="connsiteY2" fmla="*/ 2853753 h 3265725"/>
              <a:gd name="connsiteX3" fmla="*/ 7867870 w 8279842"/>
              <a:gd name="connsiteY3" fmla="*/ 3265725 h 3265725"/>
              <a:gd name="connsiteX4" fmla="*/ 411972 w 8279842"/>
              <a:gd name="connsiteY4" fmla="*/ 3265725 h 3265725"/>
              <a:gd name="connsiteX5" fmla="*/ 0 w 8279842"/>
              <a:gd name="connsiteY5" fmla="*/ 2853753 h 3265725"/>
              <a:gd name="connsiteX6" fmla="*/ 0 w 8279842"/>
              <a:gd name="connsiteY6" fmla="*/ 0 h 3265725"/>
              <a:gd name="connsiteX0" fmla="*/ 0 w 8280217"/>
              <a:gd name="connsiteY0" fmla="*/ 0 h 3265725"/>
              <a:gd name="connsiteX1" fmla="*/ 8269804 w 8280217"/>
              <a:gd name="connsiteY1" fmla="*/ 10059 h 3265725"/>
              <a:gd name="connsiteX2" fmla="*/ 8279842 w 8280217"/>
              <a:gd name="connsiteY2" fmla="*/ 2853753 h 3265725"/>
              <a:gd name="connsiteX3" fmla="*/ 7867870 w 8280217"/>
              <a:gd name="connsiteY3" fmla="*/ 3265725 h 3265725"/>
              <a:gd name="connsiteX4" fmla="*/ 411972 w 8280217"/>
              <a:gd name="connsiteY4" fmla="*/ 3265725 h 3265725"/>
              <a:gd name="connsiteX5" fmla="*/ 0 w 8280217"/>
              <a:gd name="connsiteY5" fmla="*/ 2853753 h 3265725"/>
              <a:gd name="connsiteX6" fmla="*/ 0 w 8280217"/>
              <a:gd name="connsiteY6" fmla="*/ 0 h 3265725"/>
              <a:gd name="connsiteX0" fmla="*/ 0 w 8279842"/>
              <a:gd name="connsiteY0" fmla="*/ 0 h 3265725"/>
              <a:gd name="connsiteX1" fmla="*/ 8239659 w 8279842"/>
              <a:gd name="connsiteY1" fmla="*/ 1420 h 3265725"/>
              <a:gd name="connsiteX2" fmla="*/ 8279842 w 8279842"/>
              <a:gd name="connsiteY2" fmla="*/ 2853753 h 3265725"/>
              <a:gd name="connsiteX3" fmla="*/ 7867870 w 8279842"/>
              <a:gd name="connsiteY3" fmla="*/ 3265725 h 3265725"/>
              <a:gd name="connsiteX4" fmla="*/ 411972 w 8279842"/>
              <a:gd name="connsiteY4" fmla="*/ 3265725 h 3265725"/>
              <a:gd name="connsiteX5" fmla="*/ 0 w 8279842"/>
              <a:gd name="connsiteY5" fmla="*/ 2853753 h 3265725"/>
              <a:gd name="connsiteX6" fmla="*/ 0 w 8279842"/>
              <a:gd name="connsiteY6" fmla="*/ 0 h 3265725"/>
              <a:gd name="connsiteX0" fmla="*/ 0 w 8280217"/>
              <a:gd name="connsiteY0" fmla="*/ 0 h 3265725"/>
              <a:gd name="connsiteX1" fmla="*/ 8269804 w 8280217"/>
              <a:gd name="connsiteY1" fmla="*/ 1420 h 3265725"/>
              <a:gd name="connsiteX2" fmla="*/ 8279842 w 8280217"/>
              <a:gd name="connsiteY2" fmla="*/ 2853753 h 3265725"/>
              <a:gd name="connsiteX3" fmla="*/ 7867870 w 8280217"/>
              <a:gd name="connsiteY3" fmla="*/ 3265725 h 3265725"/>
              <a:gd name="connsiteX4" fmla="*/ 411972 w 8280217"/>
              <a:gd name="connsiteY4" fmla="*/ 3265725 h 3265725"/>
              <a:gd name="connsiteX5" fmla="*/ 0 w 8280217"/>
              <a:gd name="connsiteY5" fmla="*/ 2853753 h 3265725"/>
              <a:gd name="connsiteX6" fmla="*/ 0 w 8280217"/>
              <a:gd name="connsiteY6" fmla="*/ 0 h 326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80217" h="3265725">
                <a:moveTo>
                  <a:pt x="0" y="0"/>
                </a:moveTo>
                <a:lnTo>
                  <a:pt x="8269804" y="1420"/>
                </a:lnTo>
                <a:cubicBezTo>
                  <a:pt x="8283203" y="1049801"/>
                  <a:pt x="8279842" y="2311142"/>
                  <a:pt x="8279842" y="2853753"/>
                </a:cubicBezTo>
                <a:cubicBezTo>
                  <a:pt x="8279842" y="3081279"/>
                  <a:pt x="8095396" y="3265725"/>
                  <a:pt x="7867870" y="3265725"/>
                </a:cubicBezTo>
                <a:lnTo>
                  <a:pt x="411972" y="3265725"/>
                </a:lnTo>
                <a:cubicBezTo>
                  <a:pt x="184446" y="3265725"/>
                  <a:pt x="0" y="3081279"/>
                  <a:pt x="0" y="28537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5025696" y="442986"/>
            <a:ext cx="2286000" cy="76899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 smtClean="0">
                <a:solidFill>
                  <a:schemeClr val="accent1"/>
                </a:solidFill>
              </a:rPr>
              <a:t>Optional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2756659" y="442986"/>
            <a:ext cx="2286000" cy="76899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 smtClean="0">
                <a:solidFill>
                  <a:schemeClr val="accent1"/>
                </a:solidFill>
              </a:rPr>
              <a:t>Mandatory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77188" y="442986"/>
            <a:ext cx="2284934" cy="76899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dirty="0" smtClean="0">
                <a:solidFill>
                  <a:schemeClr val="accent1"/>
                </a:solidFill>
              </a:rPr>
              <a:t>Overview</a:t>
            </a:r>
            <a:endParaRPr lang="en-GB" b="1" dirty="0">
              <a:solidFill>
                <a:schemeClr val="accent1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845178"/>
              </p:ext>
            </p:extLst>
          </p:nvPr>
        </p:nvGraphicFramePr>
        <p:xfrm>
          <a:off x="432000" y="1211981"/>
          <a:ext cx="8302425" cy="4722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6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37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706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6893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52389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UnitNo.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Title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GLH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Assessment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64062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Fundamentals of IT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90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 1 hour 30 minutes written</a:t>
                      </a:r>
                      <a:r>
                        <a:rPr lang="en-GB" sz="1400" baseline="0" dirty="0" smtClean="0">
                          <a:solidFill>
                            <a:schemeClr val="tx2"/>
                          </a:solidFill>
                        </a:rPr>
                        <a:t> exam       </a:t>
                      </a:r>
                    </a:p>
                    <a:p>
                      <a:pPr algn="l"/>
                      <a:r>
                        <a:rPr lang="en-GB" sz="1400" baseline="0" dirty="0" smtClean="0">
                          <a:solidFill>
                            <a:schemeClr val="tx2"/>
                          </a:solidFill>
                        </a:rPr>
                        <a:t> consisting of: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baseline="0" dirty="0" smtClean="0">
                          <a:solidFill>
                            <a:schemeClr val="tx2"/>
                          </a:solidFill>
                        </a:rPr>
                        <a:t>Section A: MCQ 15 marks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baseline="0" dirty="0" smtClean="0">
                          <a:solidFill>
                            <a:schemeClr val="tx2"/>
                          </a:solidFill>
                        </a:rPr>
                        <a:t>Section B: Short-answer questions 65 marks. Maximum 10 marks per question.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64062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Global Information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90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1 hour 30 minutes written exam   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consisting of: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Short-answer questions based on pre-release research brief. </a:t>
                      </a:r>
                      <a:r>
                        <a:rPr kumimoji="0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</a:rPr>
                        <a:t>Maximum 10 marks per question. Total 80 marks.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1485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                  Cyber Security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 1 hour written exam</a:t>
                      </a:r>
                      <a:r>
                        <a:rPr lang="en-GB" sz="1400" baseline="0" dirty="0" smtClean="0">
                          <a:solidFill>
                            <a:schemeClr val="tx2"/>
                          </a:solidFill>
                        </a:rPr>
                        <a:t> consisting of: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chemeClr val="tx2"/>
                          </a:solidFill>
                        </a:rPr>
                        <a:t>Section A: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</a:rPr>
                        <a:t>Short-answer questions based on pre-release research brief. </a:t>
                      </a:r>
                      <a:r>
                        <a:rPr kumimoji="0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</a:rPr>
                        <a:t>Maximum 10 marks per question. 40 marks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</a:rPr>
                        <a:t>Section B: Short answer questions. 20 marks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5" name="Round Same Side Corner Rectangle 14">
            <a:hlinkClick r:id="rId3" action="ppaction://hlinksldjump"/>
          </p:cNvPr>
          <p:cNvSpPr/>
          <p:nvPr/>
        </p:nvSpPr>
        <p:spPr>
          <a:xfrm>
            <a:off x="632025" y="743007"/>
            <a:ext cx="2244156" cy="768993"/>
          </a:xfrm>
          <a:prstGeom prst="round2SameRect">
            <a:avLst>
              <a:gd name="adj1" fmla="val 45156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ound Same Side Corner Rectangle 16">
            <a:hlinkClick r:id="rId4" action="ppaction://hlinksldjump"/>
          </p:cNvPr>
          <p:cNvSpPr/>
          <p:nvPr/>
        </p:nvSpPr>
        <p:spPr>
          <a:xfrm>
            <a:off x="5042659" y="738261"/>
            <a:ext cx="2244156" cy="768993"/>
          </a:xfrm>
          <a:prstGeom prst="round2SameRect">
            <a:avLst>
              <a:gd name="adj1" fmla="val 45156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608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2"/>
                </a:solidFill>
              </a:rPr>
              <a:t>Extended Certificate (360 GLH)</a:t>
            </a:r>
            <a:endParaRPr lang="en-GB" sz="3200" dirty="0">
              <a:solidFill>
                <a:schemeClr val="tx2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32000" y="1512000"/>
            <a:ext cx="8280217" cy="4320000"/>
          </a:xfrm>
          <a:custGeom>
            <a:avLst/>
            <a:gdLst>
              <a:gd name="connsiteX0" fmla="*/ 0 w 8279842"/>
              <a:gd name="connsiteY0" fmla="*/ 411972 h 3255666"/>
              <a:gd name="connsiteX1" fmla="*/ 411972 w 8279842"/>
              <a:gd name="connsiteY1" fmla="*/ 0 h 3255666"/>
              <a:gd name="connsiteX2" fmla="*/ 7867870 w 8279842"/>
              <a:gd name="connsiteY2" fmla="*/ 0 h 3255666"/>
              <a:gd name="connsiteX3" fmla="*/ 8279842 w 8279842"/>
              <a:gd name="connsiteY3" fmla="*/ 411972 h 3255666"/>
              <a:gd name="connsiteX4" fmla="*/ 8279842 w 8279842"/>
              <a:gd name="connsiteY4" fmla="*/ 2843694 h 3255666"/>
              <a:gd name="connsiteX5" fmla="*/ 7867870 w 8279842"/>
              <a:gd name="connsiteY5" fmla="*/ 3255666 h 3255666"/>
              <a:gd name="connsiteX6" fmla="*/ 411972 w 8279842"/>
              <a:gd name="connsiteY6" fmla="*/ 3255666 h 3255666"/>
              <a:gd name="connsiteX7" fmla="*/ 0 w 8279842"/>
              <a:gd name="connsiteY7" fmla="*/ 2843694 h 3255666"/>
              <a:gd name="connsiteX8" fmla="*/ 0 w 8279842"/>
              <a:gd name="connsiteY8" fmla="*/ 411972 h 3255666"/>
              <a:gd name="connsiteX0" fmla="*/ 952 w 8280794"/>
              <a:gd name="connsiteY0" fmla="*/ 411972 h 3255666"/>
              <a:gd name="connsiteX1" fmla="*/ 201909 w 8280794"/>
              <a:gd name="connsiteY1" fmla="*/ 0 h 3255666"/>
              <a:gd name="connsiteX2" fmla="*/ 7868822 w 8280794"/>
              <a:gd name="connsiteY2" fmla="*/ 0 h 3255666"/>
              <a:gd name="connsiteX3" fmla="*/ 8280794 w 8280794"/>
              <a:gd name="connsiteY3" fmla="*/ 411972 h 3255666"/>
              <a:gd name="connsiteX4" fmla="*/ 8280794 w 8280794"/>
              <a:gd name="connsiteY4" fmla="*/ 2843694 h 3255666"/>
              <a:gd name="connsiteX5" fmla="*/ 7868822 w 8280794"/>
              <a:gd name="connsiteY5" fmla="*/ 3255666 h 3255666"/>
              <a:gd name="connsiteX6" fmla="*/ 412924 w 8280794"/>
              <a:gd name="connsiteY6" fmla="*/ 3255666 h 3255666"/>
              <a:gd name="connsiteX7" fmla="*/ 952 w 8280794"/>
              <a:gd name="connsiteY7" fmla="*/ 2843694 h 3255666"/>
              <a:gd name="connsiteX8" fmla="*/ 952 w 8280794"/>
              <a:gd name="connsiteY8" fmla="*/ 411972 h 3255666"/>
              <a:gd name="connsiteX0" fmla="*/ 0 w 8279842"/>
              <a:gd name="connsiteY0" fmla="*/ 414635 h 3258329"/>
              <a:gd name="connsiteX1" fmla="*/ 7867870 w 8279842"/>
              <a:gd name="connsiteY1" fmla="*/ 2663 h 3258329"/>
              <a:gd name="connsiteX2" fmla="*/ 8279842 w 8279842"/>
              <a:gd name="connsiteY2" fmla="*/ 414635 h 3258329"/>
              <a:gd name="connsiteX3" fmla="*/ 8279842 w 8279842"/>
              <a:gd name="connsiteY3" fmla="*/ 2846357 h 3258329"/>
              <a:gd name="connsiteX4" fmla="*/ 7867870 w 8279842"/>
              <a:gd name="connsiteY4" fmla="*/ 3258329 h 3258329"/>
              <a:gd name="connsiteX5" fmla="*/ 411972 w 8279842"/>
              <a:gd name="connsiteY5" fmla="*/ 3258329 h 3258329"/>
              <a:gd name="connsiteX6" fmla="*/ 0 w 8279842"/>
              <a:gd name="connsiteY6" fmla="*/ 2846357 h 3258329"/>
              <a:gd name="connsiteX7" fmla="*/ 0 w 8279842"/>
              <a:gd name="connsiteY7" fmla="*/ 414635 h 3258329"/>
              <a:gd name="connsiteX0" fmla="*/ 0 w 8279842"/>
              <a:gd name="connsiteY0" fmla="*/ 208067 h 3473792"/>
              <a:gd name="connsiteX1" fmla="*/ 7867870 w 8279842"/>
              <a:gd name="connsiteY1" fmla="*/ 218126 h 3473792"/>
              <a:gd name="connsiteX2" fmla="*/ 8279842 w 8279842"/>
              <a:gd name="connsiteY2" fmla="*/ 630098 h 3473792"/>
              <a:gd name="connsiteX3" fmla="*/ 8279842 w 8279842"/>
              <a:gd name="connsiteY3" fmla="*/ 3061820 h 3473792"/>
              <a:gd name="connsiteX4" fmla="*/ 7867870 w 8279842"/>
              <a:gd name="connsiteY4" fmla="*/ 3473792 h 3473792"/>
              <a:gd name="connsiteX5" fmla="*/ 411972 w 8279842"/>
              <a:gd name="connsiteY5" fmla="*/ 3473792 h 3473792"/>
              <a:gd name="connsiteX6" fmla="*/ 0 w 8279842"/>
              <a:gd name="connsiteY6" fmla="*/ 3061820 h 3473792"/>
              <a:gd name="connsiteX7" fmla="*/ 0 w 8279842"/>
              <a:gd name="connsiteY7" fmla="*/ 208067 h 3473792"/>
              <a:gd name="connsiteX0" fmla="*/ 0 w 8279842"/>
              <a:gd name="connsiteY0" fmla="*/ 0 h 3265725"/>
              <a:gd name="connsiteX1" fmla="*/ 7867870 w 8279842"/>
              <a:gd name="connsiteY1" fmla="*/ 10059 h 3265725"/>
              <a:gd name="connsiteX2" fmla="*/ 8279842 w 8279842"/>
              <a:gd name="connsiteY2" fmla="*/ 422031 h 3265725"/>
              <a:gd name="connsiteX3" fmla="*/ 8279842 w 8279842"/>
              <a:gd name="connsiteY3" fmla="*/ 2853753 h 3265725"/>
              <a:gd name="connsiteX4" fmla="*/ 7867870 w 8279842"/>
              <a:gd name="connsiteY4" fmla="*/ 3265725 h 3265725"/>
              <a:gd name="connsiteX5" fmla="*/ 411972 w 8279842"/>
              <a:gd name="connsiteY5" fmla="*/ 3265725 h 3265725"/>
              <a:gd name="connsiteX6" fmla="*/ 0 w 8279842"/>
              <a:gd name="connsiteY6" fmla="*/ 2853753 h 3265725"/>
              <a:gd name="connsiteX7" fmla="*/ 0 w 8279842"/>
              <a:gd name="connsiteY7" fmla="*/ 0 h 3265725"/>
              <a:gd name="connsiteX0" fmla="*/ 0 w 8609805"/>
              <a:gd name="connsiteY0" fmla="*/ 0 h 3265725"/>
              <a:gd name="connsiteX1" fmla="*/ 7867870 w 8609805"/>
              <a:gd name="connsiteY1" fmla="*/ 10059 h 3265725"/>
              <a:gd name="connsiteX2" fmla="*/ 8279842 w 8609805"/>
              <a:gd name="connsiteY2" fmla="*/ 2853753 h 3265725"/>
              <a:gd name="connsiteX3" fmla="*/ 7867870 w 8609805"/>
              <a:gd name="connsiteY3" fmla="*/ 3265725 h 3265725"/>
              <a:gd name="connsiteX4" fmla="*/ 411972 w 8609805"/>
              <a:gd name="connsiteY4" fmla="*/ 3265725 h 3265725"/>
              <a:gd name="connsiteX5" fmla="*/ 0 w 8609805"/>
              <a:gd name="connsiteY5" fmla="*/ 2853753 h 3265725"/>
              <a:gd name="connsiteX6" fmla="*/ 0 w 8609805"/>
              <a:gd name="connsiteY6" fmla="*/ 0 h 3265725"/>
              <a:gd name="connsiteX0" fmla="*/ 0 w 8279842"/>
              <a:gd name="connsiteY0" fmla="*/ 0 h 3265725"/>
              <a:gd name="connsiteX1" fmla="*/ 7867870 w 8279842"/>
              <a:gd name="connsiteY1" fmla="*/ 10059 h 3265725"/>
              <a:gd name="connsiteX2" fmla="*/ 8279842 w 8279842"/>
              <a:gd name="connsiteY2" fmla="*/ 2853753 h 3265725"/>
              <a:gd name="connsiteX3" fmla="*/ 7867870 w 8279842"/>
              <a:gd name="connsiteY3" fmla="*/ 3265725 h 3265725"/>
              <a:gd name="connsiteX4" fmla="*/ 411972 w 8279842"/>
              <a:gd name="connsiteY4" fmla="*/ 3265725 h 3265725"/>
              <a:gd name="connsiteX5" fmla="*/ 0 w 8279842"/>
              <a:gd name="connsiteY5" fmla="*/ 2853753 h 3265725"/>
              <a:gd name="connsiteX6" fmla="*/ 0 w 8279842"/>
              <a:gd name="connsiteY6" fmla="*/ 0 h 3265725"/>
              <a:gd name="connsiteX0" fmla="*/ 0 w 8279842"/>
              <a:gd name="connsiteY0" fmla="*/ 0 h 3265725"/>
              <a:gd name="connsiteX1" fmla="*/ 8229610 w 8279842"/>
              <a:gd name="connsiteY1" fmla="*/ 10059 h 3265725"/>
              <a:gd name="connsiteX2" fmla="*/ 8279842 w 8279842"/>
              <a:gd name="connsiteY2" fmla="*/ 2853753 h 3265725"/>
              <a:gd name="connsiteX3" fmla="*/ 7867870 w 8279842"/>
              <a:gd name="connsiteY3" fmla="*/ 3265725 h 3265725"/>
              <a:gd name="connsiteX4" fmla="*/ 411972 w 8279842"/>
              <a:gd name="connsiteY4" fmla="*/ 3265725 h 3265725"/>
              <a:gd name="connsiteX5" fmla="*/ 0 w 8279842"/>
              <a:gd name="connsiteY5" fmla="*/ 2853753 h 3265725"/>
              <a:gd name="connsiteX6" fmla="*/ 0 w 8279842"/>
              <a:gd name="connsiteY6" fmla="*/ 0 h 3265725"/>
              <a:gd name="connsiteX0" fmla="*/ 0 w 8280217"/>
              <a:gd name="connsiteY0" fmla="*/ 0 h 3265725"/>
              <a:gd name="connsiteX1" fmla="*/ 8269804 w 8280217"/>
              <a:gd name="connsiteY1" fmla="*/ 10059 h 3265725"/>
              <a:gd name="connsiteX2" fmla="*/ 8279842 w 8280217"/>
              <a:gd name="connsiteY2" fmla="*/ 2853753 h 3265725"/>
              <a:gd name="connsiteX3" fmla="*/ 7867870 w 8280217"/>
              <a:gd name="connsiteY3" fmla="*/ 3265725 h 3265725"/>
              <a:gd name="connsiteX4" fmla="*/ 411972 w 8280217"/>
              <a:gd name="connsiteY4" fmla="*/ 3265725 h 3265725"/>
              <a:gd name="connsiteX5" fmla="*/ 0 w 8280217"/>
              <a:gd name="connsiteY5" fmla="*/ 2853753 h 3265725"/>
              <a:gd name="connsiteX6" fmla="*/ 0 w 8280217"/>
              <a:gd name="connsiteY6" fmla="*/ 0 h 3265725"/>
              <a:gd name="connsiteX0" fmla="*/ 0 w 8279842"/>
              <a:gd name="connsiteY0" fmla="*/ 0 h 3265725"/>
              <a:gd name="connsiteX1" fmla="*/ 8239659 w 8279842"/>
              <a:gd name="connsiteY1" fmla="*/ 1420 h 3265725"/>
              <a:gd name="connsiteX2" fmla="*/ 8279842 w 8279842"/>
              <a:gd name="connsiteY2" fmla="*/ 2853753 h 3265725"/>
              <a:gd name="connsiteX3" fmla="*/ 7867870 w 8279842"/>
              <a:gd name="connsiteY3" fmla="*/ 3265725 h 3265725"/>
              <a:gd name="connsiteX4" fmla="*/ 411972 w 8279842"/>
              <a:gd name="connsiteY4" fmla="*/ 3265725 h 3265725"/>
              <a:gd name="connsiteX5" fmla="*/ 0 w 8279842"/>
              <a:gd name="connsiteY5" fmla="*/ 2853753 h 3265725"/>
              <a:gd name="connsiteX6" fmla="*/ 0 w 8279842"/>
              <a:gd name="connsiteY6" fmla="*/ 0 h 3265725"/>
              <a:gd name="connsiteX0" fmla="*/ 0 w 8280217"/>
              <a:gd name="connsiteY0" fmla="*/ 0 h 3265725"/>
              <a:gd name="connsiteX1" fmla="*/ 8269804 w 8280217"/>
              <a:gd name="connsiteY1" fmla="*/ 1420 h 3265725"/>
              <a:gd name="connsiteX2" fmla="*/ 8279842 w 8280217"/>
              <a:gd name="connsiteY2" fmla="*/ 2853753 h 3265725"/>
              <a:gd name="connsiteX3" fmla="*/ 7867870 w 8280217"/>
              <a:gd name="connsiteY3" fmla="*/ 3265725 h 3265725"/>
              <a:gd name="connsiteX4" fmla="*/ 411972 w 8280217"/>
              <a:gd name="connsiteY4" fmla="*/ 3265725 h 3265725"/>
              <a:gd name="connsiteX5" fmla="*/ 0 w 8280217"/>
              <a:gd name="connsiteY5" fmla="*/ 2853753 h 3265725"/>
              <a:gd name="connsiteX6" fmla="*/ 0 w 8280217"/>
              <a:gd name="connsiteY6" fmla="*/ 0 h 326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80217" h="3265725">
                <a:moveTo>
                  <a:pt x="0" y="0"/>
                </a:moveTo>
                <a:lnTo>
                  <a:pt x="8269804" y="1420"/>
                </a:lnTo>
                <a:cubicBezTo>
                  <a:pt x="8283203" y="1049801"/>
                  <a:pt x="8279842" y="2311142"/>
                  <a:pt x="8279842" y="2853753"/>
                </a:cubicBezTo>
                <a:cubicBezTo>
                  <a:pt x="8279842" y="3081279"/>
                  <a:pt x="8095396" y="3265725"/>
                  <a:pt x="7867870" y="3265725"/>
                </a:cubicBezTo>
                <a:lnTo>
                  <a:pt x="411972" y="3265725"/>
                </a:lnTo>
                <a:cubicBezTo>
                  <a:pt x="184446" y="3265725"/>
                  <a:pt x="0" y="3081279"/>
                  <a:pt x="0" y="28537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5025798" y="738261"/>
            <a:ext cx="2286000" cy="76899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 smtClean="0">
                <a:solidFill>
                  <a:schemeClr val="accent1"/>
                </a:solidFill>
              </a:rPr>
              <a:t>Optional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2724708" y="738261"/>
            <a:ext cx="2286000" cy="76899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 smtClean="0">
                <a:solidFill>
                  <a:schemeClr val="accent1"/>
                </a:solidFill>
              </a:rPr>
              <a:t>Mandatory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2000" y="738261"/>
            <a:ext cx="2284934" cy="76899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GB" b="1" dirty="0" smtClean="0">
                <a:solidFill>
                  <a:schemeClr val="accent1"/>
                </a:solidFill>
              </a:rPr>
              <a:t>Overview</a:t>
            </a:r>
            <a:endParaRPr lang="en-GB" b="1" dirty="0">
              <a:solidFill>
                <a:schemeClr val="accent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986455"/>
              </p:ext>
            </p:extLst>
          </p:nvPr>
        </p:nvGraphicFramePr>
        <p:xfrm>
          <a:off x="563988" y="2076450"/>
          <a:ext cx="801624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33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287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841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63042"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Optional Units –</a:t>
                      </a:r>
                      <a:r>
                        <a:rPr lang="en-GB" sz="1600" baseline="0" dirty="0" smtClean="0"/>
                        <a:t> All 60 GLH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9103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Unit No.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Title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Assessment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9103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8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Project Management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Internal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9103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9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Product Management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Internal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9103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11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Systems Analysis and Design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Internal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9103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17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Internet of Everything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Internal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5048808" y="1393354"/>
            <a:ext cx="2235600" cy="1415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7803374" y="5984889"/>
            <a:ext cx="1285875" cy="941261"/>
            <a:chOff x="4933950" y="5968654"/>
            <a:chExt cx="1285875" cy="941261"/>
          </a:xfrm>
        </p:grpSpPr>
        <p:pic>
          <p:nvPicPr>
            <p:cNvPr id="12" name="Picture 4" descr="Z:\Projects\Cambridge Technical Development\Training Resources\calendar_group_icon_14088.pn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3950" y="5968654"/>
              <a:ext cx="1285875" cy="941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hlinkClick r:id="rId3" action="ppaction://hlinksldjump"/>
            </p:cNvPr>
            <p:cNvSpPr txBox="1"/>
            <p:nvPr/>
          </p:nvSpPr>
          <p:spPr>
            <a:xfrm>
              <a:off x="5041900" y="6296483"/>
              <a:ext cx="11017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 smtClean="0">
                  <a:solidFill>
                    <a:schemeClr val="accent1"/>
                  </a:solidFill>
                </a:rPr>
                <a:t>BACK</a:t>
              </a:r>
              <a:endParaRPr lang="en-GB" sz="16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4" name="Round Same Side Corner Rectangle 13">
            <a:hlinkClick r:id="rId5" action="ppaction://hlinksldjump"/>
          </p:cNvPr>
          <p:cNvSpPr/>
          <p:nvPr/>
        </p:nvSpPr>
        <p:spPr>
          <a:xfrm>
            <a:off x="451810" y="745310"/>
            <a:ext cx="2244156" cy="768993"/>
          </a:xfrm>
          <a:prstGeom prst="round2SameRect">
            <a:avLst>
              <a:gd name="adj1" fmla="val 45156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ound Same Side Corner Rectangle 14">
            <a:hlinkClick r:id="rId6" action="ppaction://hlinksldjump"/>
          </p:cNvPr>
          <p:cNvSpPr/>
          <p:nvPr/>
        </p:nvSpPr>
        <p:spPr>
          <a:xfrm>
            <a:off x="2756922" y="745310"/>
            <a:ext cx="2244156" cy="768993"/>
          </a:xfrm>
          <a:prstGeom prst="round2SameRect">
            <a:avLst>
              <a:gd name="adj1" fmla="val 45156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ound Same Side Corner Rectangle 15">
            <a:hlinkClick r:id="rId7" action="ppaction://hlinksldjump"/>
          </p:cNvPr>
          <p:cNvSpPr/>
          <p:nvPr/>
        </p:nvSpPr>
        <p:spPr>
          <a:xfrm>
            <a:off x="5042659" y="738261"/>
            <a:ext cx="2244156" cy="768993"/>
          </a:xfrm>
          <a:prstGeom prst="round2SameRect">
            <a:avLst>
              <a:gd name="adj1" fmla="val 45156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45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2"/>
                </a:solidFill>
              </a:rPr>
              <a:t>Introductory Diploma (360 GLH)</a:t>
            </a:r>
            <a:endParaRPr lang="en-GB" sz="3200" dirty="0">
              <a:solidFill>
                <a:schemeClr val="tx2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31892" y="1512000"/>
            <a:ext cx="8280217" cy="4320000"/>
          </a:xfrm>
          <a:custGeom>
            <a:avLst/>
            <a:gdLst>
              <a:gd name="connsiteX0" fmla="*/ 0 w 8279842"/>
              <a:gd name="connsiteY0" fmla="*/ 411972 h 3255666"/>
              <a:gd name="connsiteX1" fmla="*/ 411972 w 8279842"/>
              <a:gd name="connsiteY1" fmla="*/ 0 h 3255666"/>
              <a:gd name="connsiteX2" fmla="*/ 7867870 w 8279842"/>
              <a:gd name="connsiteY2" fmla="*/ 0 h 3255666"/>
              <a:gd name="connsiteX3" fmla="*/ 8279842 w 8279842"/>
              <a:gd name="connsiteY3" fmla="*/ 411972 h 3255666"/>
              <a:gd name="connsiteX4" fmla="*/ 8279842 w 8279842"/>
              <a:gd name="connsiteY4" fmla="*/ 2843694 h 3255666"/>
              <a:gd name="connsiteX5" fmla="*/ 7867870 w 8279842"/>
              <a:gd name="connsiteY5" fmla="*/ 3255666 h 3255666"/>
              <a:gd name="connsiteX6" fmla="*/ 411972 w 8279842"/>
              <a:gd name="connsiteY6" fmla="*/ 3255666 h 3255666"/>
              <a:gd name="connsiteX7" fmla="*/ 0 w 8279842"/>
              <a:gd name="connsiteY7" fmla="*/ 2843694 h 3255666"/>
              <a:gd name="connsiteX8" fmla="*/ 0 w 8279842"/>
              <a:gd name="connsiteY8" fmla="*/ 411972 h 3255666"/>
              <a:gd name="connsiteX0" fmla="*/ 952 w 8280794"/>
              <a:gd name="connsiteY0" fmla="*/ 411972 h 3255666"/>
              <a:gd name="connsiteX1" fmla="*/ 201909 w 8280794"/>
              <a:gd name="connsiteY1" fmla="*/ 0 h 3255666"/>
              <a:gd name="connsiteX2" fmla="*/ 7868822 w 8280794"/>
              <a:gd name="connsiteY2" fmla="*/ 0 h 3255666"/>
              <a:gd name="connsiteX3" fmla="*/ 8280794 w 8280794"/>
              <a:gd name="connsiteY3" fmla="*/ 411972 h 3255666"/>
              <a:gd name="connsiteX4" fmla="*/ 8280794 w 8280794"/>
              <a:gd name="connsiteY4" fmla="*/ 2843694 h 3255666"/>
              <a:gd name="connsiteX5" fmla="*/ 7868822 w 8280794"/>
              <a:gd name="connsiteY5" fmla="*/ 3255666 h 3255666"/>
              <a:gd name="connsiteX6" fmla="*/ 412924 w 8280794"/>
              <a:gd name="connsiteY6" fmla="*/ 3255666 h 3255666"/>
              <a:gd name="connsiteX7" fmla="*/ 952 w 8280794"/>
              <a:gd name="connsiteY7" fmla="*/ 2843694 h 3255666"/>
              <a:gd name="connsiteX8" fmla="*/ 952 w 8280794"/>
              <a:gd name="connsiteY8" fmla="*/ 411972 h 3255666"/>
              <a:gd name="connsiteX0" fmla="*/ 0 w 8279842"/>
              <a:gd name="connsiteY0" fmla="*/ 414635 h 3258329"/>
              <a:gd name="connsiteX1" fmla="*/ 7867870 w 8279842"/>
              <a:gd name="connsiteY1" fmla="*/ 2663 h 3258329"/>
              <a:gd name="connsiteX2" fmla="*/ 8279842 w 8279842"/>
              <a:gd name="connsiteY2" fmla="*/ 414635 h 3258329"/>
              <a:gd name="connsiteX3" fmla="*/ 8279842 w 8279842"/>
              <a:gd name="connsiteY3" fmla="*/ 2846357 h 3258329"/>
              <a:gd name="connsiteX4" fmla="*/ 7867870 w 8279842"/>
              <a:gd name="connsiteY4" fmla="*/ 3258329 h 3258329"/>
              <a:gd name="connsiteX5" fmla="*/ 411972 w 8279842"/>
              <a:gd name="connsiteY5" fmla="*/ 3258329 h 3258329"/>
              <a:gd name="connsiteX6" fmla="*/ 0 w 8279842"/>
              <a:gd name="connsiteY6" fmla="*/ 2846357 h 3258329"/>
              <a:gd name="connsiteX7" fmla="*/ 0 w 8279842"/>
              <a:gd name="connsiteY7" fmla="*/ 414635 h 3258329"/>
              <a:gd name="connsiteX0" fmla="*/ 0 w 8279842"/>
              <a:gd name="connsiteY0" fmla="*/ 208067 h 3473792"/>
              <a:gd name="connsiteX1" fmla="*/ 7867870 w 8279842"/>
              <a:gd name="connsiteY1" fmla="*/ 218126 h 3473792"/>
              <a:gd name="connsiteX2" fmla="*/ 8279842 w 8279842"/>
              <a:gd name="connsiteY2" fmla="*/ 630098 h 3473792"/>
              <a:gd name="connsiteX3" fmla="*/ 8279842 w 8279842"/>
              <a:gd name="connsiteY3" fmla="*/ 3061820 h 3473792"/>
              <a:gd name="connsiteX4" fmla="*/ 7867870 w 8279842"/>
              <a:gd name="connsiteY4" fmla="*/ 3473792 h 3473792"/>
              <a:gd name="connsiteX5" fmla="*/ 411972 w 8279842"/>
              <a:gd name="connsiteY5" fmla="*/ 3473792 h 3473792"/>
              <a:gd name="connsiteX6" fmla="*/ 0 w 8279842"/>
              <a:gd name="connsiteY6" fmla="*/ 3061820 h 3473792"/>
              <a:gd name="connsiteX7" fmla="*/ 0 w 8279842"/>
              <a:gd name="connsiteY7" fmla="*/ 208067 h 3473792"/>
              <a:gd name="connsiteX0" fmla="*/ 0 w 8279842"/>
              <a:gd name="connsiteY0" fmla="*/ 0 h 3265725"/>
              <a:gd name="connsiteX1" fmla="*/ 7867870 w 8279842"/>
              <a:gd name="connsiteY1" fmla="*/ 10059 h 3265725"/>
              <a:gd name="connsiteX2" fmla="*/ 8279842 w 8279842"/>
              <a:gd name="connsiteY2" fmla="*/ 422031 h 3265725"/>
              <a:gd name="connsiteX3" fmla="*/ 8279842 w 8279842"/>
              <a:gd name="connsiteY3" fmla="*/ 2853753 h 3265725"/>
              <a:gd name="connsiteX4" fmla="*/ 7867870 w 8279842"/>
              <a:gd name="connsiteY4" fmla="*/ 3265725 h 3265725"/>
              <a:gd name="connsiteX5" fmla="*/ 411972 w 8279842"/>
              <a:gd name="connsiteY5" fmla="*/ 3265725 h 3265725"/>
              <a:gd name="connsiteX6" fmla="*/ 0 w 8279842"/>
              <a:gd name="connsiteY6" fmla="*/ 2853753 h 3265725"/>
              <a:gd name="connsiteX7" fmla="*/ 0 w 8279842"/>
              <a:gd name="connsiteY7" fmla="*/ 0 h 3265725"/>
              <a:gd name="connsiteX0" fmla="*/ 0 w 8609805"/>
              <a:gd name="connsiteY0" fmla="*/ 0 h 3265725"/>
              <a:gd name="connsiteX1" fmla="*/ 7867870 w 8609805"/>
              <a:gd name="connsiteY1" fmla="*/ 10059 h 3265725"/>
              <a:gd name="connsiteX2" fmla="*/ 8279842 w 8609805"/>
              <a:gd name="connsiteY2" fmla="*/ 2853753 h 3265725"/>
              <a:gd name="connsiteX3" fmla="*/ 7867870 w 8609805"/>
              <a:gd name="connsiteY3" fmla="*/ 3265725 h 3265725"/>
              <a:gd name="connsiteX4" fmla="*/ 411972 w 8609805"/>
              <a:gd name="connsiteY4" fmla="*/ 3265725 h 3265725"/>
              <a:gd name="connsiteX5" fmla="*/ 0 w 8609805"/>
              <a:gd name="connsiteY5" fmla="*/ 2853753 h 3265725"/>
              <a:gd name="connsiteX6" fmla="*/ 0 w 8609805"/>
              <a:gd name="connsiteY6" fmla="*/ 0 h 3265725"/>
              <a:gd name="connsiteX0" fmla="*/ 0 w 8279842"/>
              <a:gd name="connsiteY0" fmla="*/ 0 h 3265725"/>
              <a:gd name="connsiteX1" fmla="*/ 7867870 w 8279842"/>
              <a:gd name="connsiteY1" fmla="*/ 10059 h 3265725"/>
              <a:gd name="connsiteX2" fmla="*/ 8279842 w 8279842"/>
              <a:gd name="connsiteY2" fmla="*/ 2853753 h 3265725"/>
              <a:gd name="connsiteX3" fmla="*/ 7867870 w 8279842"/>
              <a:gd name="connsiteY3" fmla="*/ 3265725 h 3265725"/>
              <a:gd name="connsiteX4" fmla="*/ 411972 w 8279842"/>
              <a:gd name="connsiteY4" fmla="*/ 3265725 h 3265725"/>
              <a:gd name="connsiteX5" fmla="*/ 0 w 8279842"/>
              <a:gd name="connsiteY5" fmla="*/ 2853753 h 3265725"/>
              <a:gd name="connsiteX6" fmla="*/ 0 w 8279842"/>
              <a:gd name="connsiteY6" fmla="*/ 0 h 3265725"/>
              <a:gd name="connsiteX0" fmla="*/ 0 w 8279842"/>
              <a:gd name="connsiteY0" fmla="*/ 0 h 3265725"/>
              <a:gd name="connsiteX1" fmla="*/ 8229610 w 8279842"/>
              <a:gd name="connsiteY1" fmla="*/ 10059 h 3265725"/>
              <a:gd name="connsiteX2" fmla="*/ 8279842 w 8279842"/>
              <a:gd name="connsiteY2" fmla="*/ 2853753 h 3265725"/>
              <a:gd name="connsiteX3" fmla="*/ 7867870 w 8279842"/>
              <a:gd name="connsiteY3" fmla="*/ 3265725 h 3265725"/>
              <a:gd name="connsiteX4" fmla="*/ 411972 w 8279842"/>
              <a:gd name="connsiteY4" fmla="*/ 3265725 h 3265725"/>
              <a:gd name="connsiteX5" fmla="*/ 0 w 8279842"/>
              <a:gd name="connsiteY5" fmla="*/ 2853753 h 3265725"/>
              <a:gd name="connsiteX6" fmla="*/ 0 w 8279842"/>
              <a:gd name="connsiteY6" fmla="*/ 0 h 3265725"/>
              <a:gd name="connsiteX0" fmla="*/ 0 w 8280217"/>
              <a:gd name="connsiteY0" fmla="*/ 0 h 3265725"/>
              <a:gd name="connsiteX1" fmla="*/ 8269804 w 8280217"/>
              <a:gd name="connsiteY1" fmla="*/ 10059 h 3265725"/>
              <a:gd name="connsiteX2" fmla="*/ 8279842 w 8280217"/>
              <a:gd name="connsiteY2" fmla="*/ 2853753 h 3265725"/>
              <a:gd name="connsiteX3" fmla="*/ 7867870 w 8280217"/>
              <a:gd name="connsiteY3" fmla="*/ 3265725 h 3265725"/>
              <a:gd name="connsiteX4" fmla="*/ 411972 w 8280217"/>
              <a:gd name="connsiteY4" fmla="*/ 3265725 h 3265725"/>
              <a:gd name="connsiteX5" fmla="*/ 0 w 8280217"/>
              <a:gd name="connsiteY5" fmla="*/ 2853753 h 3265725"/>
              <a:gd name="connsiteX6" fmla="*/ 0 w 8280217"/>
              <a:gd name="connsiteY6" fmla="*/ 0 h 3265725"/>
              <a:gd name="connsiteX0" fmla="*/ 0 w 8279842"/>
              <a:gd name="connsiteY0" fmla="*/ 0 h 3265725"/>
              <a:gd name="connsiteX1" fmla="*/ 8239659 w 8279842"/>
              <a:gd name="connsiteY1" fmla="*/ 1420 h 3265725"/>
              <a:gd name="connsiteX2" fmla="*/ 8279842 w 8279842"/>
              <a:gd name="connsiteY2" fmla="*/ 2853753 h 3265725"/>
              <a:gd name="connsiteX3" fmla="*/ 7867870 w 8279842"/>
              <a:gd name="connsiteY3" fmla="*/ 3265725 h 3265725"/>
              <a:gd name="connsiteX4" fmla="*/ 411972 w 8279842"/>
              <a:gd name="connsiteY4" fmla="*/ 3265725 h 3265725"/>
              <a:gd name="connsiteX5" fmla="*/ 0 w 8279842"/>
              <a:gd name="connsiteY5" fmla="*/ 2853753 h 3265725"/>
              <a:gd name="connsiteX6" fmla="*/ 0 w 8279842"/>
              <a:gd name="connsiteY6" fmla="*/ 0 h 3265725"/>
              <a:gd name="connsiteX0" fmla="*/ 0 w 8280217"/>
              <a:gd name="connsiteY0" fmla="*/ 0 h 3265725"/>
              <a:gd name="connsiteX1" fmla="*/ 8269804 w 8280217"/>
              <a:gd name="connsiteY1" fmla="*/ 1420 h 3265725"/>
              <a:gd name="connsiteX2" fmla="*/ 8279842 w 8280217"/>
              <a:gd name="connsiteY2" fmla="*/ 2853753 h 3265725"/>
              <a:gd name="connsiteX3" fmla="*/ 7867870 w 8280217"/>
              <a:gd name="connsiteY3" fmla="*/ 3265725 h 3265725"/>
              <a:gd name="connsiteX4" fmla="*/ 411972 w 8280217"/>
              <a:gd name="connsiteY4" fmla="*/ 3265725 h 3265725"/>
              <a:gd name="connsiteX5" fmla="*/ 0 w 8280217"/>
              <a:gd name="connsiteY5" fmla="*/ 2853753 h 3265725"/>
              <a:gd name="connsiteX6" fmla="*/ 0 w 8280217"/>
              <a:gd name="connsiteY6" fmla="*/ 0 h 326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80217" h="3265725">
                <a:moveTo>
                  <a:pt x="0" y="0"/>
                </a:moveTo>
                <a:lnTo>
                  <a:pt x="8269804" y="1420"/>
                </a:lnTo>
                <a:cubicBezTo>
                  <a:pt x="8283203" y="1049801"/>
                  <a:pt x="8279842" y="2311142"/>
                  <a:pt x="8279842" y="2853753"/>
                </a:cubicBezTo>
                <a:cubicBezTo>
                  <a:pt x="8279842" y="3081279"/>
                  <a:pt x="8095396" y="3265725"/>
                  <a:pt x="7867870" y="3265725"/>
                </a:cubicBezTo>
                <a:lnTo>
                  <a:pt x="411972" y="3265725"/>
                </a:lnTo>
                <a:cubicBezTo>
                  <a:pt x="184446" y="3265725"/>
                  <a:pt x="0" y="3081279"/>
                  <a:pt x="0" y="28537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5021737" y="738261"/>
            <a:ext cx="2286000" cy="76899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 smtClean="0">
                <a:solidFill>
                  <a:schemeClr val="accent1"/>
                </a:solidFill>
              </a:rPr>
              <a:t>Pathways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2736000" y="738261"/>
            <a:ext cx="2286000" cy="76899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 smtClean="0">
                <a:solidFill>
                  <a:schemeClr val="accent1"/>
                </a:solidFill>
              </a:rPr>
              <a:t>Mandatory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2000" y="738261"/>
            <a:ext cx="2284934" cy="76899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GB" b="1" dirty="0" smtClean="0">
                <a:solidFill>
                  <a:schemeClr val="accent1"/>
                </a:solidFill>
              </a:rPr>
              <a:t>Overview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451810" y="1847849"/>
            <a:ext cx="8280400" cy="3648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solidFill>
                  <a:schemeClr val="tx2"/>
                </a:solidFill>
              </a:rPr>
              <a:t>3 mandatory units</a:t>
            </a:r>
          </a:p>
          <a:p>
            <a:pPr lvl="1"/>
            <a:r>
              <a:rPr lang="en-GB" sz="2000" dirty="0" smtClean="0">
                <a:solidFill>
                  <a:schemeClr val="tx2"/>
                </a:solidFill>
              </a:rPr>
              <a:t>2 externally examined</a:t>
            </a:r>
          </a:p>
          <a:p>
            <a:pPr lvl="1"/>
            <a:r>
              <a:rPr lang="en-GB" sz="2000" dirty="0" smtClean="0">
                <a:solidFill>
                  <a:schemeClr val="tx2"/>
                </a:solidFill>
              </a:rPr>
              <a:t>1 internally assessed</a:t>
            </a:r>
          </a:p>
          <a:p>
            <a:pPr fontAlgn="t"/>
            <a:r>
              <a:rPr lang="en-GB" sz="2400" dirty="0" smtClean="0">
                <a:solidFill>
                  <a:schemeClr val="tx2"/>
                </a:solidFill>
              </a:rPr>
              <a:t>2 Optional units from </a:t>
            </a:r>
            <a:r>
              <a:rPr lang="en-GB" sz="2400" dirty="0">
                <a:solidFill>
                  <a:schemeClr val="tx2"/>
                </a:solidFill>
              </a:rPr>
              <a:t>a total of 8 or 9 dependent on pathway</a:t>
            </a:r>
          </a:p>
          <a:p>
            <a:pPr fontAlgn="t"/>
            <a:r>
              <a:rPr lang="en-GB" sz="2400" dirty="0" smtClean="0">
                <a:solidFill>
                  <a:schemeClr val="tx2"/>
                </a:solidFill>
              </a:rPr>
              <a:t>33.33% external </a:t>
            </a:r>
            <a:r>
              <a:rPr lang="en-GB" sz="2400" dirty="0">
                <a:solidFill>
                  <a:schemeClr val="tx2"/>
                </a:solidFill>
              </a:rPr>
              <a:t>assessment</a:t>
            </a:r>
          </a:p>
          <a:p>
            <a:pPr fontAlgn="t"/>
            <a:r>
              <a:rPr lang="en-GB" sz="2400" dirty="0">
                <a:solidFill>
                  <a:schemeClr val="tx2"/>
                </a:solidFill>
              </a:rPr>
              <a:t>S</a:t>
            </a:r>
            <a:r>
              <a:rPr lang="en-GB" sz="2400" dirty="0" smtClean="0">
                <a:solidFill>
                  <a:schemeClr val="tx2"/>
                </a:solidFill>
              </a:rPr>
              <a:t>elect </a:t>
            </a:r>
            <a:r>
              <a:rPr lang="en-GB" sz="2400" dirty="0">
                <a:solidFill>
                  <a:schemeClr val="tx2"/>
                </a:solidFill>
              </a:rPr>
              <a:t>1 of 4 pathways available </a:t>
            </a:r>
          </a:p>
          <a:p>
            <a:pPr fontAlgn="t"/>
            <a:r>
              <a:rPr lang="en-GB" sz="2400" dirty="0">
                <a:solidFill>
                  <a:schemeClr val="tx2"/>
                </a:solidFill>
              </a:rPr>
              <a:t>Learners can top up or drop down to larger or smaller Applied General and Tech level qualifications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6766" y="1429446"/>
            <a:ext cx="2239200" cy="1596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ound Same Side Corner Rectangle 14">
            <a:hlinkClick r:id="rId3" action="ppaction://hlinksldjump"/>
          </p:cNvPr>
          <p:cNvSpPr/>
          <p:nvPr/>
        </p:nvSpPr>
        <p:spPr>
          <a:xfrm>
            <a:off x="451810" y="745310"/>
            <a:ext cx="2244156" cy="768993"/>
          </a:xfrm>
          <a:prstGeom prst="round2SameRect">
            <a:avLst>
              <a:gd name="adj1" fmla="val 45156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ound Same Side Corner Rectangle 15">
            <a:hlinkClick r:id="rId4" action="ppaction://hlinksldjump"/>
          </p:cNvPr>
          <p:cNvSpPr/>
          <p:nvPr/>
        </p:nvSpPr>
        <p:spPr>
          <a:xfrm>
            <a:off x="2756922" y="745310"/>
            <a:ext cx="2244156" cy="768993"/>
          </a:xfrm>
          <a:prstGeom prst="round2SameRect">
            <a:avLst>
              <a:gd name="adj1" fmla="val 45156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570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2"/>
                </a:solidFill>
              </a:rPr>
              <a:t>Introductory Diploma (360 GLH)</a:t>
            </a:r>
            <a:endParaRPr lang="en-GB" sz="3200" dirty="0">
              <a:solidFill>
                <a:schemeClr val="tx2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32000" y="1512000"/>
            <a:ext cx="8280217" cy="4320000"/>
          </a:xfrm>
          <a:custGeom>
            <a:avLst/>
            <a:gdLst>
              <a:gd name="connsiteX0" fmla="*/ 0 w 8279842"/>
              <a:gd name="connsiteY0" fmla="*/ 411972 h 3255666"/>
              <a:gd name="connsiteX1" fmla="*/ 411972 w 8279842"/>
              <a:gd name="connsiteY1" fmla="*/ 0 h 3255666"/>
              <a:gd name="connsiteX2" fmla="*/ 7867870 w 8279842"/>
              <a:gd name="connsiteY2" fmla="*/ 0 h 3255666"/>
              <a:gd name="connsiteX3" fmla="*/ 8279842 w 8279842"/>
              <a:gd name="connsiteY3" fmla="*/ 411972 h 3255666"/>
              <a:gd name="connsiteX4" fmla="*/ 8279842 w 8279842"/>
              <a:gd name="connsiteY4" fmla="*/ 2843694 h 3255666"/>
              <a:gd name="connsiteX5" fmla="*/ 7867870 w 8279842"/>
              <a:gd name="connsiteY5" fmla="*/ 3255666 h 3255666"/>
              <a:gd name="connsiteX6" fmla="*/ 411972 w 8279842"/>
              <a:gd name="connsiteY6" fmla="*/ 3255666 h 3255666"/>
              <a:gd name="connsiteX7" fmla="*/ 0 w 8279842"/>
              <a:gd name="connsiteY7" fmla="*/ 2843694 h 3255666"/>
              <a:gd name="connsiteX8" fmla="*/ 0 w 8279842"/>
              <a:gd name="connsiteY8" fmla="*/ 411972 h 3255666"/>
              <a:gd name="connsiteX0" fmla="*/ 952 w 8280794"/>
              <a:gd name="connsiteY0" fmla="*/ 411972 h 3255666"/>
              <a:gd name="connsiteX1" fmla="*/ 201909 w 8280794"/>
              <a:gd name="connsiteY1" fmla="*/ 0 h 3255666"/>
              <a:gd name="connsiteX2" fmla="*/ 7868822 w 8280794"/>
              <a:gd name="connsiteY2" fmla="*/ 0 h 3255666"/>
              <a:gd name="connsiteX3" fmla="*/ 8280794 w 8280794"/>
              <a:gd name="connsiteY3" fmla="*/ 411972 h 3255666"/>
              <a:gd name="connsiteX4" fmla="*/ 8280794 w 8280794"/>
              <a:gd name="connsiteY4" fmla="*/ 2843694 h 3255666"/>
              <a:gd name="connsiteX5" fmla="*/ 7868822 w 8280794"/>
              <a:gd name="connsiteY5" fmla="*/ 3255666 h 3255666"/>
              <a:gd name="connsiteX6" fmla="*/ 412924 w 8280794"/>
              <a:gd name="connsiteY6" fmla="*/ 3255666 h 3255666"/>
              <a:gd name="connsiteX7" fmla="*/ 952 w 8280794"/>
              <a:gd name="connsiteY7" fmla="*/ 2843694 h 3255666"/>
              <a:gd name="connsiteX8" fmla="*/ 952 w 8280794"/>
              <a:gd name="connsiteY8" fmla="*/ 411972 h 3255666"/>
              <a:gd name="connsiteX0" fmla="*/ 0 w 8279842"/>
              <a:gd name="connsiteY0" fmla="*/ 414635 h 3258329"/>
              <a:gd name="connsiteX1" fmla="*/ 7867870 w 8279842"/>
              <a:gd name="connsiteY1" fmla="*/ 2663 h 3258329"/>
              <a:gd name="connsiteX2" fmla="*/ 8279842 w 8279842"/>
              <a:gd name="connsiteY2" fmla="*/ 414635 h 3258329"/>
              <a:gd name="connsiteX3" fmla="*/ 8279842 w 8279842"/>
              <a:gd name="connsiteY3" fmla="*/ 2846357 h 3258329"/>
              <a:gd name="connsiteX4" fmla="*/ 7867870 w 8279842"/>
              <a:gd name="connsiteY4" fmla="*/ 3258329 h 3258329"/>
              <a:gd name="connsiteX5" fmla="*/ 411972 w 8279842"/>
              <a:gd name="connsiteY5" fmla="*/ 3258329 h 3258329"/>
              <a:gd name="connsiteX6" fmla="*/ 0 w 8279842"/>
              <a:gd name="connsiteY6" fmla="*/ 2846357 h 3258329"/>
              <a:gd name="connsiteX7" fmla="*/ 0 w 8279842"/>
              <a:gd name="connsiteY7" fmla="*/ 414635 h 3258329"/>
              <a:gd name="connsiteX0" fmla="*/ 0 w 8279842"/>
              <a:gd name="connsiteY0" fmla="*/ 208067 h 3473792"/>
              <a:gd name="connsiteX1" fmla="*/ 7867870 w 8279842"/>
              <a:gd name="connsiteY1" fmla="*/ 218126 h 3473792"/>
              <a:gd name="connsiteX2" fmla="*/ 8279842 w 8279842"/>
              <a:gd name="connsiteY2" fmla="*/ 630098 h 3473792"/>
              <a:gd name="connsiteX3" fmla="*/ 8279842 w 8279842"/>
              <a:gd name="connsiteY3" fmla="*/ 3061820 h 3473792"/>
              <a:gd name="connsiteX4" fmla="*/ 7867870 w 8279842"/>
              <a:gd name="connsiteY4" fmla="*/ 3473792 h 3473792"/>
              <a:gd name="connsiteX5" fmla="*/ 411972 w 8279842"/>
              <a:gd name="connsiteY5" fmla="*/ 3473792 h 3473792"/>
              <a:gd name="connsiteX6" fmla="*/ 0 w 8279842"/>
              <a:gd name="connsiteY6" fmla="*/ 3061820 h 3473792"/>
              <a:gd name="connsiteX7" fmla="*/ 0 w 8279842"/>
              <a:gd name="connsiteY7" fmla="*/ 208067 h 3473792"/>
              <a:gd name="connsiteX0" fmla="*/ 0 w 8279842"/>
              <a:gd name="connsiteY0" fmla="*/ 0 h 3265725"/>
              <a:gd name="connsiteX1" fmla="*/ 7867870 w 8279842"/>
              <a:gd name="connsiteY1" fmla="*/ 10059 h 3265725"/>
              <a:gd name="connsiteX2" fmla="*/ 8279842 w 8279842"/>
              <a:gd name="connsiteY2" fmla="*/ 422031 h 3265725"/>
              <a:gd name="connsiteX3" fmla="*/ 8279842 w 8279842"/>
              <a:gd name="connsiteY3" fmla="*/ 2853753 h 3265725"/>
              <a:gd name="connsiteX4" fmla="*/ 7867870 w 8279842"/>
              <a:gd name="connsiteY4" fmla="*/ 3265725 h 3265725"/>
              <a:gd name="connsiteX5" fmla="*/ 411972 w 8279842"/>
              <a:gd name="connsiteY5" fmla="*/ 3265725 h 3265725"/>
              <a:gd name="connsiteX6" fmla="*/ 0 w 8279842"/>
              <a:gd name="connsiteY6" fmla="*/ 2853753 h 3265725"/>
              <a:gd name="connsiteX7" fmla="*/ 0 w 8279842"/>
              <a:gd name="connsiteY7" fmla="*/ 0 h 3265725"/>
              <a:gd name="connsiteX0" fmla="*/ 0 w 8609805"/>
              <a:gd name="connsiteY0" fmla="*/ 0 h 3265725"/>
              <a:gd name="connsiteX1" fmla="*/ 7867870 w 8609805"/>
              <a:gd name="connsiteY1" fmla="*/ 10059 h 3265725"/>
              <a:gd name="connsiteX2" fmla="*/ 8279842 w 8609805"/>
              <a:gd name="connsiteY2" fmla="*/ 2853753 h 3265725"/>
              <a:gd name="connsiteX3" fmla="*/ 7867870 w 8609805"/>
              <a:gd name="connsiteY3" fmla="*/ 3265725 h 3265725"/>
              <a:gd name="connsiteX4" fmla="*/ 411972 w 8609805"/>
              <a:gd name="connsiteY4" fmla="*/ 3265725 h 3265725"/>
              <a:gd name="connsiteX5" fmla="*/ 0 w 8609805"/>
              <a:gd name="connsiteY5" fmla="*/ 2853753 h 3265725"/>
              <a:gd name="connsiteX6" fmla="*/ 0 w 8609805"/>
              <a:gd name="connsiteY6" fmla="*/ 0 h 3265725"/>
              <a:gd name="connsiteX0" fmla="*/ 0 w 8279842"/>
              <a:gd name="connsiteY0" fmla="*/ 0 h 3265725"/>
              <a:gd name="connsiteX1" fmla="*/ 7867870 w 8279842"/>
              <a:gd name="connsiteY1" fmla="*/ 10059 h 3265725"/>
              <a:gd name="connsiteX2" fmla="*/ 8279842 w 8279842"/>
              <a:gd name="connsiteY2" fmla="*/ 2853753 h 3265725"/>
              <a:gd name="connsiteX3" fmla="*/ 7867870 w 8279842"/>
              <a:gd name="connsiteY3" fmla="*/ 3265725 h 3265725"/>
              <a:gd name="connsiteX4" fmla="*/ 411972 w 8279842"/>
              <a:gd name="connsiteY4" fmla="*/ 3265725 h 3265725"/>
              <a:gd name="connsiteX5" fmla="*/ 0 w 8279842"/>
              <a:gd name="connsiteY5" fmla="*/ 2853753 h 3265725"/>
              <a:gd name="connsiteX6" fmla="*/ 0 w 8279842"/>
              <a:gd name="connsiteY6" fmla="*/ 0 h 3265725"/>
              <a:gd name="connsiteX0" fmla="*/ 0 w 8279842"/>
              <a:gd name="connsiteY0" fmla="*/ 0 h 3265725"/>
              <a:gd name="connsiteX1" fmla="*/ 8229610 w 8279842"/>
              <a:gd name="connsiteY1" fmla="*/ 10059 h 3265725"/>
              <a:gd name="connsiteX2" fmla="*/ 8279842 w 8279842"/>
              <a:gd name="connsiteY2" fmla="*/ 2853753 h 3265725"/>
              <a:gd name="connsiteX3" fmla="*/ 7867870 w 8279842"/>
              <a:gd name="connsiteY3" fmla="*/ 3265725 h 3265725"/>
              <a:gd name="connsiteX4" fmla="*/ 411972 w 8279842"/>
              <a:gd name="connsiteY4" fmla="*/ 3265725 h 3265725"/>
              <a:gd name="connsiteX5" fmla="*/ 0 w 8279842"/>
              <a:gd name="connsiteY5" fmla="*/ 2853753 h 3265725"/>
              <a:gd name="connsiteX6" fmla="*/ 0 w 8279842"/>
              <a:gd name="connsiteY6" fmla="*/ 0 h 3265725"/>
              <a:gd name="connsiteX0" fmla="*/ 0 w 8280217"/>
              <a:gd name="connsiteY0" fmla="*/ 0 h 3265725"/>
              <a:gd name="connsiteX1" fmla="*/ 8269804 w 8280217"/>
              <a:gd name="connsiteY1" fmla="*/ 10059 h 3265725"/>
              <a:gd name="connsiteX2" fmla="*/ 8279842 w 8280217"/>
              <a:gd name="connsiteY2" fmla="*/ 2853753 h 3265725"/>
              <a:gd name="connsiteX3" fmla="*/ 7867870 w 8280217"/>
              <a:gd name="connsiteY3" fmla="*/ 3265725 h 3265725"/>
              <a:gd name="connsiteX4" fmla="*/ 411972 w 8280217"/>
              <a:gd name="connsiteY4" fmla="*/ 3265725 h 3265725"/>
              <a:gd name="connsiteX5" fmla="*/ 0 w 8280217"/>
              <a:gd name="connsiteY5" fmla="*/ 2853753 h 3265725"/>
              <a:gd name="connsiteX6" fmla="*/ 0 w 8280217"/>
              <a:gd name="connsiteY6" fmla="*/ 0 h 3265725"/>
              <a:gd name="connsiteX0" fmla="*/ 0 w 8279842"/>
              <a:gd name="connsiteY0" fmla="*/ 0 h 3265725"/>
              <a:gd name="connsiteX1" fmla="*/ 8239659 w 8279842"/>
              <a:gd name="connsiteY1" fmla="*/ 1420 h 3265725"/>
              <a:gd name="connsiteX2" fmla="*/ 8279842 w 8279842"/>
              <a:gd name="connsiteY2" fmla="*/ 2853753 h 3265725"/>
              <a:gd name="connsiteX3" fmla="*/ 7867870 w 8279842"/>
              <a:gd name="connsiteY3" fmla="*/ 3265725 h 3265725"/>
              <a:gd name="connsiteX4" fmla="*/ 411972 w 8279842"/>
              <a:gd name="connsiteY4" fmla="*/ 3265725 h 3265725"/>
              <a:gd name="connsiteX5" fmla="*/ 0 w 8279842"/>
              <a:gd name="connsiteY5" fmla="*/ 2853753 h 3265725"/>
              <a:gd name="connsiteX6" fmla="*/ 0 w 8279842"/>
              <a:gd name="connsiteY6" fmla="*/ 0 h 3265725"/>
              <a:gd name="connsiteX0" fmla="*/ 0 w 8280217"/>
              <a:gd name="connsiteY0" fmla="*/ 0 h 3265725"/>
              <a:gd name="connsiteX1" fmla="*/ 8269804 w 8280217"/>
              <a:gd name="connsiteY1" fmla="*/ 1420 h 3265725"/>
              <a:gd name="connsiteX2" fmla="*/ 8279842 w 8280217"/>
              <a:gd name="connsiteY2" fmla="*/ 2853753 h 3265725"/>
              <a:gd name="connsiteX3" fmla="*/ 7867870 w 8280217"/>
              <a:gd name="connsiteY3" fmla="*/ 3265725 h 3265725"/>
              <a:gd name="connsiteX4" fmla="*/ 411972 w 8280217"/>
              <a:gd name="connsiteY4" fmla="*/ 3265725 h 3265725"/>
              <a:gd name="connsiteX5" fmla="*/ 0 w 8280217"/>
              <a:gd name="connsiteY5" fmla="*/ 2853753 h 3265725"/>
              <a:gd name="connsiteX6" fmla="*/ 0 w 8280217"/>
              <a:gd name="connsiteY6" fmla="*/ 0 h 326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80217" h="3265725">
                <a:moveTo>
                  <a:pt x="0" y="0"/>
                </a:moveTo>
                <a:lnTo>
                  <a:pt x="8269804" y="1420"/>
                </a:lnTo>
                <a:cubicBezTo>
                  <a:pt x="8283203" y="1049801"/>
                  <a:pt x="8279842" y="2311142"/>
                  <a:pt x="8279842" y="2853753"/>
                </a:cubicBezTo>
                <a:cubicBezTo>
                  <a:pt x="8279842" y="3081279"/>
                  <a:pt x="8095396" y="3265725"/>
                  <a:pt x="7867870" y="3265725"/>
                </a:cubicBezTo>
                <a:lnTo>
                  <a:pt x="411972" y="3265725"/>
                </a:lnTo>
                <a:cubicBezTo>
                  <a:pt x="184446" y="3265725"/>
                  <a:pt x="0" y="3081279"/>
                  <a:pt x="0" y="28537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5025696" y="738261"/>
            <a:ext cx="2286000" cy="76899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 smtClean="0">
                <a:solidFill>
                  <a:schemeClr val="accent1"/>
                </a:solidFill>
              </a:rPr>
              <a:t>Pathways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2734654" y="738261"/>
            <a:ext cx="2286000" cy="76899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 smtClean="0">
                <a:solidFill>
                  <a:schemeClr val="accent1"/>
                </a:solidFill>
              </a:rPr>
              <a:t>Mandatory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1898" y="738261"/>
            <a:ext cx="2284934" cy="76899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GB" b="1" dirty="0" smtClean="0">
                <a:solidFill>
                  <a:schemeClr val="accent1"/>
                </a:solidFill>
              </a:rPr>
              <a:t>Overview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62122" y="1427445"/>
            <a:ext cx="2235600" cy="1596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594685" y="4992459"/>
            <a:ext cx="7968290" cy="100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b="1" dirty="0">
              <a:solidFill>
                <a:schemeClr val="tx2"/>
              </a:solidFill>
            </a:endParaRPr>
          </a:p>
        </p:txBody>
      </p:sp>
      <p:sp>
        <p:nvSpPr>
          <p:cNvPr id="16" name="Round Same Side Corner Rectangle 15">
            <a:hlinkClick r:id="rId3" action="ppaction://hlinksldjump"/>
          </p:cNvPr>
          <p:cNvSpPr/>
          <p:nvPr/>
        </p:nvSpPr>
        <p:spPr>
          <a:xfrm>
            <a:off x="457136" y="756524"/>
            <a:ext cx="2244156" cy="768993"/>
          </a:xfrm>
          <a:prstGeom prst="round2SameRect">
            <a:avLst>
              <a:gd name="adj1" fmla="val 45156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497257"/>
              </p:ext>
            </p:extLst>
          </p:nvPr>
        </p:nvGraphicFramePr>
        <p:xfrm>
          <a:off x="566166" y="1608839"/>
          <a:ext cx="8011884" cy="3284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3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96961"/>
                <a:gridCol w="6531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87542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42761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Unit No.</a:t>
                      </a: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Title</a:t>
                      </a: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GLH</a:t>
                      </a: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Assessment</a:t>
                      </a: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4427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Fundamentals of IT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90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1 Hour 30 minutes written</a:t>
                      </a:r>
                      <a:r>
                        <a:rPr lang="en-GB" sz="1400" baseline="0" dirty="0" smtClean="0">
                          <a:solidFill>
                            <a:schemeClr val="tx2"/>
                          </a:solidFill>
                        </a:rPr>
                        <a:t> exam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7037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Global Information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90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1 Hour 30 minutes written exam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7037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chemeClr val="tx2"/>
                          </a:solidFill>
                        </a:rPr>
                        <a:t>Only</a:t>
                      </a:r>
                      <a:r>
                        <a:rPr lang="en-GB" sz="1800" baseline="0" dirty="0" smtClean="0">
                          <a:solidFill>
                            <a:schemeClr val="tx2"/>
                          </a:solidFill>
                        </a:rPr>
                        <a:t> ONE internally assessed mandatory unit required per pathway</a:t>
                      </a:r>
                      <a:endParaRPr lang="en-GB" sz="1800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400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70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Computer Networks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2"/>
                          </a:solidFill>
                        </a:rPr>
                        <a:t>Internally assessed </a:t>
                      </a:r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-</a:t>
                      </a:r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GB" sz="1050" dirty="0" smtClean="0">
                          <a:solidFill>
                            <a:schemeClr val="tx2"/>
                          </a:solidFill>
                        </a:rPr>
                        <a:t>IT Infrastructure Technician Pathway</a:t>
                      </a:r>
                      <a:r>
                        <a:rPr lang="en-GB" sz="1050" baseline="0" dirty="0" smtClean="0">
                          <a:solidFill>
                            <a:schemeClr val="tx2"/>
                          </a:solidFill>
                        </a:rPr>
                        <a:t> only</a:t>
                      </a:r>
                      <a:endParaRPr lang="en-GB" sz="1400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70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Virtual</a:t>
                      </a:r>
                      <a:r>
                        <a:rPr lang="en-GB" sz="1400" baseline="0" dirty="0" smtClean="0">
                          <a:solidFill>
                            <a:schemeClr val="tx2"/>
                          </a:solidFill>
                        </a:rPr>
                        <a:t> and Augmented Reality</a:t>
                      </a:r>
                      <a:endParaRPr lang="en-GB" sz="1400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Internally assessed </a:t>
                      </a:r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– </a:t>
                      </a:r>
                      <a:r>
                        <a:rPr lang="en-GB" sz="105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Emerging Digital Technician Pathway only 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70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Application Design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Internally assessed – </a:t>
                      </a:r>
                      <a:r>
                        <a:rPr lang="en-GB" sz="11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Application Developer Pathway only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70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Data Analysis and Design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Internally assessed – </a:t>
                      </a:r>
                      <a:r>
                        <a:rPr lang="en-GB" sz="11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Data Analyst Pathway only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51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2"/>
                </a:solidFill>
              </a:rPr>
              <a:t>Introductory Diploma (360 GLH)</a:t>
            </a:r>
            <a:endParaRPr lang="en-GB" sz="3200" dirty="0">
              <a:solidFill>
                <a:schemeClr val="tx2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46275" y="1512000"/>
            <a:ext cx="8280217" cy="4320000"/>
          </a:xfrm>
          <a:custGeom>
            <a:avLst/>
            <a:gdLst>
              <a:gd name="connsiteX0" fmla="*/ 0 w 8279842"/>
              <a:gd name="connsiteY0" fmla="*/ 411972 h 3255666"/>
              <a:gd name="connsiteX1" fmla="*/ 411972 w 8279842"/>
              <a:gd name="connsiteY1" fmla="*/ 0 h 3255666"/>
              <a:gd name="connsiteX2" fmla="*/ 7867870 w 8279842"/>
              <a:gd name="connsiteY2" fmla="*/ 0 h 3255666"/>
              <a:gd name="connsiteX3" fmla="*/ 8279842 w 8279842"/>
              <a:gd name="connsiteY3" fmla="*/ 411972 h 3255666"/>
              <a:gd name="connsiteX4" fmla="*/ 8279842 w 8279842"/>
              <a:gd name="connsiteY4" fmla="*/ 2843694 h 3255666"/>
              <a:gd name="connsiteX5" fmla="*/ 7867870 w 8279842"/>
              <a:gd name="connsiteY5" fmla="*/ 3255666 h 3255666"/>
              <a:gd name="connsiteX6" fmla="*/ 411972 w 8279842"/>
              <a:gd name="connsiteY6" fmla="*/ 3255666 h 3255666"/>
              <a:gd name="connsiteX7" fmla="*/ 0 w 8279842"/>
              <a:gd name="connsiteY7" fmla="*/ 2843694 h 3255666"/>
              <a:gd name="connsiteX8" fmla="*/ 0 w 8279842"/>
              <a:gd name="connsiteY8" fmla="*/ 411972 h 3255666"/>
              <a:gd name="connsiteX0" fmla="*/ 952 w 8280794"/>
              <a:gd name="connsiteY0" fmla="*/ 411972 h 3255666"/>
              <a:gd name="connsiteX1" fmla="*/ 201909 w 8280794"/>
              <a:gd name="connsiteY1" fmla="*/ 0 h 3255666"/>
              <a:gd name="connsiteX2" fmla="*/ 7868822 w 8280794"/>
              <a:gd name="connsiteY2" fmla="*/ 0 h 3255666"/>
              <a:gd name="connsiteX3" fmla="*/ 8280794 w 8280794"/>
              <a:gd name="connsiteY3" fmla="*/ 411972 h 3255666"/>
              <a:gd name="connsiteX4" fmla="*/ 8280794 w 8280794"/>
              <a:gd name="connsiteY4" fmla="*/ 2843694 h 3255666"/>
              <a:gd name="connsiteX5" fmla="*/ 7868822 w 8280794"/>
              <a:gd name="connsiteY5" fmla="*/ 3255666 h 3255666"/>
              <a:gd name="connsiteX6" fmla="*/ 412924 w 8280794"/>
              <a:gd name="connsiteY6" fmla="*/ 3255666 h 3255666"/>
              <a:gd name="connsiteX7" fmla="*/ 952 w 8280794"/>
              <a:gd name="connsiteY7" fmla="*/ 2843694 h 3255666"/>
              <a:gd name="connsiteX8" fmla="*/ 952 w 8280794"/>
              <a:gd name="connsiteY8" fmla="*/ 411972 h 3255666"/>
              <a:gd name="connsiteX0" fmla="*/ 0 w 8279842"/>
              <a:gd name="connsiteY0" fmla="*/ 414635 h 3258329"/>
              <a:gd name="connsiteX1" fmla="*/ 7867870 w 8279842"/>
              <a:gd name="connsiteY1" fmla="*/ 2663 h 3258329"/>
              <a:gd name="connsiteX2" fmla="*/ 8279842 w 8279842"/>
              <a:gd name="connsiteY2" fmla="*/ 414635 h 3258329"/>
              <a:gd name="connsiteX3" fmla="*/ 8279842 w 8279842"/>
              <a:gd name="connsiteY3" fmla="*/ 2846357 h 3258329"/>
              <a:gd name="connsiteX4" fmla="*/ 7867870 w 8279842"/>
              <a:gd name="connsiteY4" fmla="*/ 3258329 h 3258329"/>
              <a:gd name="connsiteX5" fmla="*/ 411972 w 8279842"/>
              <a:gd name="connsiteY5" fmla="*/ 3258329 h 3258329"/>
              <a:gd name="connsiteX6" fmla="*/ 0 w 8279842"/>
              <a:gd name="connsiteY6" fmla="*/ 2846357 h 3258329"/>
              <a:gd name="connsiteX7" fmla="*/ 0 w 8279842"/>
              <a:gd name="connsiteY7" fmla="*/ 414635 h 3258329"/>
              <a:gd name="connsiteX0" fmla="*/ 0 w 8279842"/>
              <a:gd name="connsiteY0" fmla="*/ 208067 h 3473792"/>
              <a:gd name="connsiteX1" fmla="*/ 7867870 w 8279842"/>
              <a:gd name="connsiteY1" fmla="*/ 218126 h 3473792"/>
              <a:gd name="connsiteX2" fmla="*/ 8279842 w 8279842"/>
              <a:gd name="connsiteY2" fmla="*/ 630098 h 3473792"/>
              <a:gd name="connsiteX3" fmla="*/ 8279842 w 8279842"/>
              <a:gd name="connsiteY3" fmla="*/ 3061820 h 3473792"/>
              <a:gd name="connsiteX4" fmla="*/ 7867870 w 8279842"/>
              <a:gd name="connsiteY4" fmla="*/ 3473792 h 3473792"/>
              <a:gd name="connsiteX5" fmla="*/ 411972 w 8279842"/>
              <a:gd name="connsiteY5" fmla="*/ 3473792 h 3473792"/>
              <a:gd name="connsiteX6" fmla="*/ 0 w 8279842"/>
              <a:gd name="connsiteY6" fmla="*/ 3061820 h 3473792"/>
              <a:gd name="connsiteX7" fmla="*/ 0 w 8279842"/>
              <a:gd name="connsiteY7" fmla="*/ 208067 h 3473792"/>
              <a:gd name="connsiteX0" fmla="*/ 0 w 8279842"/>
              <a:gd name="connsiteY0" fmla="*/ 0 h 3265725"/>
              <a:gd name="connsiteX1" fmla="*/ 7867870 w 8279842"/>
              <a:gd name="connsiteY1" fmla="*/ 10059 h 3265725"/>
              <a:gd name="connsiteX2" fmla="*/ 8279842 w 8279842"/>
              <a:gd name="connsiteY2" fmla="*/ 422031 h 3265725"/>
              <a:gd name="connsiteX3" fmla="*/ 8279842 w 8279842"/>
              <a:gd name="connsiteY3" fmla="*/ 2853753 h 3265725"/>
              <a:gd name="connsiteX4" fmla="*/ 7867870 w 8279842"/>
              <a:gd name="connsiteY4" fmla="*/ 3265725 h 3265725"/>
              <a:gd name="connsiteX5" fmla="*/ 411972 w 8279842"/>
              <a:gd name="connsiteY5" fmla="*/ 3265725 h 3265725"/>
              <a:gd name="connsiteX6" fmla="*/ 0 w 8279842"/>
              <a:gd name="connsiteY6" fmla="*/ 2853753 h 3265725"/>
              <a:gd name="connsiteX7" fmla="*/ 0 w 8279842"/>
              <a:gd name="connsiteY7" fmla="*/ 0 h 3265725"/>
              <a:gd name="connsiteX0" fmla="*/ 0 w 8609805"/>
              <a:gd name="connsiteY0" fmla="*/ 0 h 3265725"/>
              <a:gd name="connsiteX1" fmla="*/ 7867870 w 8609805"/>
              <a:gd name="connsiteY1" fmla="*/ 10059 h 3265725"/>
              <a:gd name="connsiteX2" fmla="*/ 8279842 w 8609805"/>
              <a:gd name="connsiteY2" fmla="*/ 2853753 h 3265725"/>
              <a:gd name="connsiteX3" fmla="*/ 7867870 w 8609805"/>
              <a:gd name="connsiteY3" fmla="*/ 3265725 h 3265725"/>
              <a:gd name="connsiteX4" fmla="*/ 411972 w 8609805"/>
              <a:gd name="connsiteY4" fmla="*/ 3265725 h 3265725"/>
              <a:gd name="connsiteX5" fmla="*/ 0 w 8609805"/>
              <a:gd name="connsiteY5" fmla="*/ 2853753 h 3265725"/>
              <a:gd name="connsiteX6" fmla="*/ 0 w 8609805"/>
              <a:gd name="connsiteY6" fmla="*/ 0 h 3265725"/>
              <a:gd name="connsiteX0" fmla="*/ 0 w 8279842"/>
              <a:gd name="connsiteY0" fmla="*/ 0 h 3265725"/>
              <a:gd name="connsiteX1" fmla="*/ 7867870 w 8279842"/>
              <a:gd name="connsiteY1" fmla="*/ 10059 h 3265725"/>
              <a:gd name="connsiteX2" fmla="*/ 8279842 w 8279842"/>
              <a:gd name="connsiteY2" fmla="*/ 2853753 h 3265725"/>
              <a:gd name="connsiteX3" fmla="*/ 7867870 w 8279842"/>
              <a:gd name="connsiteY3" fmla="*/ 3265725 h 3265725"/>
              <a:gd name="connsiteX4" fmla="*/ 411972 w 8279842"/>
              <a:gd name="connsiteY4" fmla="*/ 3265725 h 3265725"/>
              <a:gd name="connsiteX5" fmla="*/ 0 w 8279842"/>
              <a:gd name="connsiteY5" fmla="*/ 2853753 h 3265725"/>
              <a:gd name="connsiteX6" fmla="*/ 0 w 8279842"/>
              <a:gd name="connsiteY6" fmla="*/ 0 h 3265725"/>
              <a:gd name="connsiteX0" fmla="*/ 0 w 8279842"/>
              <a:gd name="connsiteY0" fmla="*/ 0 h 3265725"/>
              <a:gd name="connsiteX1" fmla="*/ 8229610 w 8279842"/>
              <a:gd name="connsiteY1" fmla="*/ 10059 h 3265725"/>
              <a:gd name="connsiteX2" fmla="*/ 8279842 w 8279842"/>
              <a:gd name="connsiteY2" fmla="*/ 2853753 h 3265725"/>
              <a:gd name="connsiteX3" fmla="*/ 7867870 w 8279842"/>
              <a:gd name="connsiteY3" fmla="*/ 3265725 h 3265725"/>
              <a:gd name="connsiteX4" fmla="*/ 411972 w 8279842"/>
              <a:gd name="connsiteY4" fmla="*/ 3265725 h 3265725"/>
              <a:gd name="connsiteX5" fmla="*/ 0 w 8279842"/>
              <a:gd name="connsiteY5" fmla="*/ 2853753 h 3265725"/>
              <a:gd name="connsiteX6" fmla="*/ 0 w 8279842"/>
              <a:gd name="connsiteY6" fmla="*/ 0 h 3265725"/>
              <a:gd name="connsiteX0" fmla="*/ 0 w 8280217"/>
              <a:gd name="connsiteY0" fmla="*/ 0 h 3265725"/>
              <a:gd name="connsiteX1" fmla="*/ 8269804 w 8280217"/>
              <a:gd name="connsiteY1" fmla="*/ 10059 h 3265725"/>
              <a:gd name="connsiteX2" fmla="*/ 8279842 w 8280217"/>
              <a:gd name="connsiteY2" fmla="*/ 2853753 h 3265725"/>
              <a:gd name="connsiteX3" fmla="*/ 7867870 w 8280217"/>
              <a:gd name="connsiteY3" fmla="*/ 3265725 h 3265725"/>
              <a:gd name="connsiteX4" fmla="*/ 411972 w 8280217"/>
              <a:gd name="connsiteY4" fmla="*/ 3265725 h 3265725"/>
              <a:gd name="connsiteX5" fmla="*/ 0 w 8280217"/>
              <a:gd name="connsiteY5" fmla="*/ 2853753 h 3265725"/>
              <a:gd name="connsiteX6" fmla="*/ 0 w 8280217"/>
              <a:gd name="connsiteY6" fmla="*/ 0 h 3265725"/>
              <a:gd name="connsiteX0" fmla="*/ 0 w 8279842"/>
              <a:gd name="connsiteY0" fmla="*/ 0 h 3265725"/>
              <a:gd name="connsiteX1" fmla="*/ 8239659 w 8279842"/>
              <a:gd name="connsiteY1" fmla="*/ 1420 h 3265725"/>
              <a:gd name="connsiteX2" fmla="*/ 8279842 w 8279842"/>
              <a:gd name="connsiteY2" fmla="*/ 2853753 h 3265725"/>
              <a:gd name="connsiteX3" fmla="*/ 7867870 w 8279842"/>
              <a:gd name="connsiteY3" fmla="*/ 3265725 h 3265725"/>
              <a:gd name="connsiteX4" fmla="*/ 411972 w 8279842"/>
              <a:gd name="connsiteY4" fmla="*/ 3265725 h 3265725"/>
              <a:gd name="connsiteX5" fmla="*/ 0 w 8279842"/>
              <a:gd name="connsiteY5" fmla="*/ 2853753 h 3265725"/>
              <a:gd name="connsiteX6" fmla="*/ 0 w 8279842"/>
              <a:gd name="connsiteY6" fmla="*/ 0 h 3265725"/>
              <a:gd name="connsiteX0" fmla="*/ 0 w 8280217"/>
              <a:gd name="connsiteY0" fmla="*/ 0 h 3265725"/>
              <a:gd name="connsiteX1" fmla="*/ 8269804 w 8280217"/>
              <a:gd name="connsiteY1" fmla="*/ 1420 h 3265725"/>
              <a:gd name="connsiteX2" fmla="*/ 8279842 w 8280217"/>
              <a:gd name="connsiteY2" fmla="*/ 2853753 h 3265725"/>
              <a:gd name="connsiteX3" fmla="*/ 7867870 w 8280217"/>
              <a:gd name="connsiteY3" fmla="*/ 3265725 h 3265725"/>
              <a:gd name="connsiteX4" fmla="*/ 411972 w 8280217"/>
              <a:gd name="connsiteY4" fmla="*/ 3265725 h 3265725"/>
              <a:gd name="connsiteX5" fmla="*/ 0 w 8280217"/>
              <a:gd name="connsiteY5" fmla="*/ 2853753 h 3265725"/>
              <a:gd name="connsiteX6" fmla="*/ 0 w 8280217"/>
              <a:gd name="connsiteY6" fmla="*/ 0 h 326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80217" h="3265725">
                <a:moveTo>
                  <a:pt x="0" y="0"/>
                </a:moveTo>
                <a:lnTo>
                  <a:pt x="8269804" y="1420"/>
                </a:lnTo>
                <a:cubicBezTo>
                  <a:pt x="8283203" y="1049801"/>
                  <a:pt x="8279842" y="2311142"/>
                  <a:pt x="8279842" y="2853753"/>
                </a:cubicBezTo>
                <a:cubicBezTo>
                  <a:pt x="8279842" y="3081279"/>
                  <a:pt x="8095396" y="3265725"/>
                  <a:pt x="7867870" y="3265725"/>
                </a:cubicBezTo>
                <a:lnTo>
                  <a:pt x="411972" y="3265725"/>
                </a:lnTo>
                <a:cubicBezTo>
                  <a:pt x="184446" y="3265725"/>
                  <a:pt x="0" y="3081279"/>
                  <a:pt x="0" y="28537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5025798" y="738261"/>
            <a:ext cx="2286000" cy="76899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 smtClean="0">
                <a:solidFill>
                  <a:schemeClr val="accent1"/>
                </a:solidFill>
              </a:rPr>
              <a:t>Pathways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2724708" y="738261"/>
            <a:ext cx="2286000" cy="76899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 smtClean="0">
                <a:solidFill>
                  <a:schemeClr val="accent1"/>
                </a:solidFill>
              </a:rPr>
              <a:t>Mandatory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2000" y="738261"/>
            <a:ext cx="2284934" cy="76899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GB" b="1" dirty="0" smtClean="0">
                <a:solidFill>
                  <a:schemeClr val="accent1"/>
                </a:solidFill>
              </a:rPr>
              <a:t>Overview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48808" y="1393354"/>
            <a:ext cx="2235600" cy="1415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451810" y="1704975"/>
            <a:ext cx="8280400" cy="4057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GB" sz="1800" dirty="0" smtClean="0">
              <a:solidFill>
                <a:schemeClr val="tx2"/>
              </a:solidFill>
            </a:endParaRPr>
          </a:p>
          <a:p>
            <a:pPr lvl="1"/>
            <a:endParaRPr lang="en-GB" sz="1800" dirty="0" smtClean="0">
              <a:solidFill>
                <a:schemeClr val="tx2"/>
              </a:solidFill>
            </a:endParaRPr>
          </a:p>
          <a:p>
            <a:pPr lvl="1"/>
            <a:endParaRPr lang="en-GB" sz="1800" dirty="0" smtClean="0">
              <a:solidFill>
                <a:schemeClr val="tx2"/>
              </a:solidFill>
            </a:endParaRPr>
          </a:p>
          <a:p>
            <a:pPr lvl="1"/>
            <a:endParaRPr lang="en-GB" sz="1800" dirty="0">
              <a:solidFill>
                <a:schemeClr val="tx2"/>
              </a:solidFill>
            </a:endParaRPr>
          </a:p>
          <a:p>
            <a:pPr lvl="1"/>
            <a:endParaRPr lang="en-GB" sz="1800" dirty="0" smtClean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en-GB" sz="18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sz="2400" dirty="0" smtClean="0">
              <a:solidFill>
                <a:schemeClr val="tx2"/>
              </a:solidFill>
            </a:endParaRPr>
          </a:p>
          <a:p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15" name="Round Same Side Corner Rectangle 14">
            <a:hlinkClick r:id="rId3" action="ppaction://hlinksldjump"/>
          </p:cNvPr>
          <p:cNvSpPr/>
          <p:nvPr/>
        </p:nvSpPr>
        <p:spPr>
          <a:xfrm>
            <a:off x="2745347" y="745310"/>
            <a:ext cx="2244156" cy="768993"/>
          </a:xfrm>
          <a:prstGeom prst="round2SameRect">
            <a:avLst>
              <a:gd name="adj1" fmla="val 45156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ound Same Side Corner Rectangle 15">
            <a:hlinkClick r:id="rId4" action="ppaction://hlinksldjump"/>
          </p:cNvPr>
          <p:cNvSpPr/>
          <p:nvPr/>
        </p:nvSpPr>
        <p:spPr>
          <a:xfrm>
            <a:off x="451810" y="749836"/>
            <a:ext cx="2244156" cy="768993"/>
          </a:xfrm>
          <a:prstGeom prst="round2SameRect">
            <a:avLst>
              <a:gd name="adj1" fmla="val 45156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963496"/>
              </p:ext>
            </p:extLst>
          </p:nvPr>
        </p:nvGraphicFramePr>
        <p:xfrm>
          <a:off x="305358" y="1534860"/>
          <a:ext cx="3914217" cy="44659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6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05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9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7922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9573">
                <a:tc gridSpan="4"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IT Infrastructure Technician Pathway</a:t>
                      </a:r>
                      <a:r>
                        <a:rPr lang="en-GB" sz="1200" baseline="0" dirty="0" smtClean="0"/>
                        <a:t> Optional </a:t>
                      </a:r>
                      <a:r>
                        <a:rPr lang="en-GB" sz="1200" dirty="0" smtClean="0"/>
                        <a:t>Units</a:t>
                      </a:r>
                      <a:endParaRPr lang="en-GB" sz="1200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9573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solidFill>
                            <a:schemeClr val="bg1"/>
                          </a:solidFill>
                        </a:rPr>
                        <a:t>UnitNo.</a:t>
                      </a:r>
                      <a:endParaRPr lang="en-GB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solidFill>
                            <a:schemeClr val="bg1"/>
                          </a:solidFill>
                        </a:rPr>
                        <a:t>Title</a:t>
                      </a:r>
                      <a:endParaRPr lang="en-GB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solidFill>
                            <a:schemeClr val="bg1"/>
                          </a:solidFill>
                        </a:rPr>
                        <a:t>GLH</a:t>
                      </a:r>
                      <a:endParaRPr lang="en-GB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solidFill>
                            <a:schemeClr val="bg1"/>
                          </a:solidFill>
                        </a:rPr>
                        <a:t>Assessment</a:t>
                      </a:r>
                      <a:endParaRPr lang="en-GB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5402"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GB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Project Management</a:t>
                      </a:r>
                      <a:endParaRPr lang="en-GB" sz="11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chemeClr val="tx2"/>
                          </a:solidFill>
                        </a:rPr>
                        <a:t>Internally</a:t>
                      </a:r>
                      <a:r>
                        <a:rPr lang="en-GB" sz="1100" baseline="0" dirty="0" smtClean="0">
                          <a:solidFill>
                            <a:schemeClr val="tx2"/>
                          </a:solidFill>
                        </a:rPr>
                        <a:t> assessed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5402"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n-GB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Product Development</a:t>
                      </a:r>
                      <a:endParaRPr lang="en-GB" sz="11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100" dirty="0" smtClean="0">
                          <a:solidFill>
                            <a:schemeClr val="tx2"/>
                          </a:solidFill>
                        </a:rPr>
                        <a:t>Internally Assessed</a:t>
                      </a:r>
                      <a:endParaRPr lang="en-GB" sz="11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5402"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en-GB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Systems Analysis and Design</a:t>
                      </a:r>
                      <a:endParaRPr lang="en-GB" sz="11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tx2"/>
                          </a:solidFill>
                        </a:rPr>
                        <a:t>Internally Assessed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72984"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en-GB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Mobile Technology</a:t>
                      </a:r>
                      <a:endParaRPr lang="en-GB" sz="11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tx2"/>
                          </a:solidFill>
                        </a:rPr>
                        <a:t>Internally Assessed</a:t>
                      </a:r>
                      <a:endParaRPr lang="en-GB" sz="110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5402"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en-GB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Smarter Planet</a:t>
                      </a:r>
                      <a:endParaRPr lang="en-GB" sz="11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tx2"/>
                          </a:solidFill>
                        </a:rPr>
                        <a:t>Internally Assessed</a:t>
                      </a:r>
                      <a:endParaRPr lang="en-GB" sz="110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5402"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en-GB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Internet of Everything</a:t>
                      </a:r>
                      <a:endParaRPr lang="en-GB" sz="11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tx2"/>
                          </a:solidFill>
                        </a:rPr>
                        <a:t>Internally Assessed</a:t>
                      </a:r>
                      <a:endParaRPr lang="en-GB" sz="110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5402"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en-GB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Computer Systems – Hardware</a:t>
                      </a:r>
                      <a:endParaRPr lang="en-GB" sz="11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tx2"/>
                          </a:solidFill>
                        </a:rPr>
                        <a:t>Internally Assessed</a:t>
                      </a:r>
                      <a:endParaRPr lang="en-GB" sz="110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5402"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en-GB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Computer Systems – Software</a:t>
                      </a:r>
                      <a:endParaRPr lang="en-GB" sz="11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tx2"/>
                          </a:solidFill>
                        </a:rPr>
                        <a:t>Internally Assessed</a:t>
                      </a:r>
                      <a:endParaRPr lang="en-GB" sz="110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5402"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en-GB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IT Technical Support</a:t>
                      </a:r>
                      <a:endParaRPr lang="en-GB" sz="11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tx2"/>
                          </a:solidFill>
                        </a:rPr>
                        <a:t>Internally Assessed</a:t>
                      </a:r>
                      <a:endParaRPr lang="en-GB" sz="110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880788"/>
              </p:ext>
            </p:extLst>
          </p:nvPr>
        </p:nvGraphicFramePr>
        <p:xfrm>
          <a:off x="4593835" y="1534860"/>
          <a:ext cx="4064390" cy="4893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0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68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53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202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73176">
                <a:tc gridSpan="4">
                  <a:txBody>
                    <a:bodyPr/>
                    <a:lstStyle/>
                    <a:p>
                      <a:pPr algn="ctr"/>
                      <a:r>
                        <a:rPr lang="en-GB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Emerging Digital Technology Practitioner Pathway Units</a:t>
                      </a:r>
                      <a:endParaRPr lang="en-GB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2824">
                <a:tc>
                  <a:txBody>
                    <a:bodyPr/>
                    <a:lstStyle/>
                    <a:p>
                      <a:pPr algn="ctr"/>
                      <a:r>
                        <a:rPr lang="en-GB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UnitNo.</a:t>
                      </a:r>
                      <a:endParaRPr lang="en-GB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Title</a:t>
                      </a:r>
                      <a:endParaRPr lang="en-GB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GLH</a:t>
                      </a:r>
                      <a:endParaRPr lang="en-GB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Assessment</a:t>
                      </a:r>
                      <a:endParaRPr lang="en-GB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4941"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GB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Project Management</a:t>
                      </a:r>
                      <a:endParaRPr lang="en-GB" sz="11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chemeClr val="tx2"/>
                          </a:solidFill>
                        </a:rPr>
                        <a:t>Internally</a:t>
                      </a:r>
                      <a:r>
                        <a:rPr lang="en-GB" sz="1100" baseline="0" dirty="0" smtClean="0">
                          <a:solidFill>
                            <a:schemeClr val="tx2"/>
                          </a:solidFill>
                        </a:rPr>
                        <a:t> assessed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4941"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n-GB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Product Development</a:t>
                      </a:r>
                      <a:endParaRPr lang="en-GB" sz="11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100" dirty="0" smtClean="0">
                          <a:solidFill>
                            <a:schemeClr val="tx2"/>
                          </a:solidFill>
                        </a:rPr>
                        <a:t>Internally Assessed</a:t>
                      </a:r>
                      <a:endParaRPr lang="en-GB" sz="11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4941"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en-GB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Systems Analysis and Design</a:t>
                      </a:r>
                      <a:endParaRPr lang="en-GB" sz="11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tx2"/>
                          </a:solidFill>
                        </a:rPr>
                        <a:t>Internally Assessed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941"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en-GB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Mobile Technology</a:t>
                      </a:r>
                      <a:endParaRPr lang="en-GB" sz="11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tx2"/>
                          </a:solidFill>
                        </a:rPr>
                        <a:t>Internally Assessed</a:t>
                      </a:r>
                      <a:endParaRPr lang="en-GB" sz="110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3882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13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Social Media and Digital Marketing</a:t>
                      </a:r>
                      <a:endParaRPr lang="en-GB" sz="11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tx2"/>
                          </a:solidFill>
                        </a:rPr>
                        <a:t>Internally Assessed</a:t>
                      </a:r>
                      <a:endParaRPr lang="en-GB" sz="110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941"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en-GB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Smarter Planet</a:t>
                      </a:r>
                      <a:endParaRPr lang="en-GB" sz="11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tx2"/>
                          </a:solidFill>
                        </a:rPr>
                        <a:t>Internally Assessed</a:t>
                      </a:r>
                      <a:endParaRPr lang="en-GB" sz="110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941"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en-GB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Internet of Everything</a:t>
                      </a:r>
                      <a:endParaRPr lang="en-GB" sz="11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tx2"/>
                          </a:solidFill>
                        </a:rPr>
                        <a:t>Internally Assessed</a:t>
                      </a:r>
                      <a:endParaRPr lang="en-GB" sz="110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819529"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18 or 19</a:t>
                      </a:r>
                      <a:endParaRPr lang="en-GB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Computer Systems – Hardware  </a:t>
                      </a:r>
                      <a:r>
                        <a:rPr lang="en-GB" sz="11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OR </a:t>
                      </a:r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Computer Systems – Software</a:t>
                      </a:r>
                    </a:p>
                    <a:p>
                      <a:pPr algn="ctr"/>
                      <a:endParaRPr lang="en-GB" sz="11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tx2"/>
                          </a:solidFill>
                        </a:rPr>
                        <a:t>Internally Assessed</a:t>
                      </a:r>
                      <a:endParaRPr lang="en-GB" sz="110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941"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en-GB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Big Data Analysis</a:t>
                      </a:r>
                      <a:endParaRPr lang="en-GB" sz="11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Internally</a:t>
                      </a:r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Assessed</a:t>
                      </a:r>
                      <a:endParaRPr lang="en-GB" sz="110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000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2"/>
                </a:solidFill>
              </a:rPr>
              <a:t>Introductory Diploma (360 GLH)</a:t>
            </a:r>
            <a:endParaRPr lang="en-GB" sz="3200" dirty="0">
              <a:solidFill>
                <a:schemeClr val="tx2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46275" y="1512000"/>
            <a:ext cx="8280217" cy="4320000"/>
          </a:xfrm>
          <a:custGeom>
            <a:avLst/>
            <a:gdLst>
              <a:gd name="connsiteX0" fmla="*/ 0 w 8279842"/>
              <a:gd name="connsiteY0" fmla="*/ 411972 h 3255666"/>
              <a:gd name="connsiteX1" fmla="*/ 411972 w 8279842"/>
              <a:gd name="connsiteY1" fmla="*/ 0 h 3255666"/>
              <a:gd name="connsiteX2" fmla="*/ 7867870 w 8279842"/>
              <a:gd name="connsiteY2" fmla="*/ 0 h 3255666"/>
              <a:gd name="connsiteX3" fmla="*/ 8279842 w 8279842"/>
              <a:gd name="connsiteY3" fmla="*/ 411972 h 3255666"/>
              <a:gd name="connsiteX4" fmla="*/ 8279842 w 8279842"/>
              <a:gd name="connsiteY4" fmla="*/ 2843694 h 3255666"/>
              <a:gd name="connsiteX5" fmla="*/ 7867870 w 8279842"/>
              <a:gd name="connsiteY5" fmla="*/ 3255666 h 3255666"/>
              <a:gd name="connsiteX6" fmla="*/ 411972 w 8279842"/>
              <a:gd name="connsiteY6" fmla="*/ 3255666 h 3255666"/>
              <a:gd name="connsiteX7" fmla="*/ 0 w 8279842"/>
              <a:gd name="connsiteY7" fmla="*/ 2843694 h 3255666"/>
              <a:gd name="connsiteX8" fmla="*/ 0 w 8279842"/>
              <a:gd name="connsiteY8" fmla="*/ 411972 h 3255666"/>
              <a:gd name="connsiteX0" fmla="*/ 952 w 8280794"/>
              <a:gd name="connsiteY0" fmla="*/ 411972 h 3255666"/>
              <a:gd name="connsiteX1" fmla="*/ 201909 w 8280794"/>
              <a:gd name="connsiteY1" fmla="*/ 0 h 3255666"/>
              <a:gd name="connsiteX2" fmla="*/ 7868822 w 8280794"/>
              <a:gd name="connsiteY2" fmla="*/ 0 h 3255666"/>
              <a:gd name="connsiteX3" fmla="*/ 8280794 w 8280794"/>
              <a:gd name="connsiteY3" fmla="*/ 411972 h 3255666"/>
              <a:gd name="connsiteX4" fmla="*/ 8280794 w 8280794"/>
              <a:gd name="connsiteY4" fmla="*/ 2843694 h 3255666"/>
              <a:gd name="connsiteX5" fmla="*/ 7868822 w 8280794"/>
              <a:gd name="connsiteY5" fmla="*/ 3255666 h 3255666"/>
              <a:gd name="connsiteX6" fmla="*/ 412924 w 8280794"/>
              <a:gd name="connsiteY6" fmla="*/ 3255666 h 3255666"/>
              <a:gd name="connsiteX7" fmla="*/ 952 w 8280794"/>
              <a:gd name="connsiteY7" fmla="*/ 2843694 h 3255666"/>
              <a:gd name="connsiteX8" fmla="*/ 952 w 8280794"/>
              <a:gd name="connsiteY8" fmla="*/ 411972 h 3255666"/>
              <a:gd name="connsiteX0" fmla="*/ 0 w 8279842"/>
              <a:gd name="connsiteY0" fmla="*/ 414635 h 3258329"/>
              <a:gd name="connsiteX1" fmla="*/ 7867870 w 8279842"/>
              <a:gd name="connsiteY1" fmla="*/ 2663 h 3258329"/>
              <a:gd name="connsiteX2" fmla="*/ 8279842 w 8279842"/>
              <a:gd name="connsiteY2" fmla="*/ 414635 h 3258329"/>
              <a:gd name="connsiteX3" fmla="*/ 8279842 w 8279842"/>
              <a:gd name="connsiteY3" fmla="*/ 2846357 h 3258329"/>
              <a:gd name="connsiteX4" fmla="*/ 7867870 w 8279842"/>
              <a:gd name="connsiteY4" fmla="*/ 3258329 h 3258329"/>
              <a:gd name="connsiteX5" fmla="*/ 411972 w 8279842"/>
              <a:gd name="connsiteY5" fmla="*/ 3258329 h 3258329"/>
              <a:gd name="connsiteX6" fmla="*/ 0 w 8279842"/>
              <a:gd name="connsiteY6" fmla="*/ 2846357 h 3258329"/>
              <a:gd name="connsiteX7" fmla="*/ 0 w 8279842"/>
              <a:gd name="connsiteY7" fmla="*/ 414635 h 3258329"/>
              <a:gd name="connsiteX0" fmla="*/ 0 w 8279842"/>
              <a:gd name="connsiteY0" fmla="*/ 208067 h 3473792"/>
              <a:gd name="connsiteX1" fmla="*/ 7867870 w 8279842"/>
              <a:gd name="connsiteY1" fmla="*/ 218126 h 3473792"/>
              <a:gd name="connsiteX2" fmla="*/ 8279842 w 8279842"/>
              <a:gd name="connsiteY2" fmla="*/ 630098 h 3473792"/>
              <a:gd name="connsiteX3" fmla="*/ 8279842 w 8279842"/>
              <a:gd name="connsiteY3" fmla="*/ 3061820 h 3473792"/>
              <a:gd name="connsiteX4" fmla="*/ 7867870 w 8279842"/>
              <a:gd name="connsiteY4" fmla="*/ 3473792 h 3473792"/>
              <a:gd name="connsiteX5" fmla="*/ 411972 w 8279842"/>
              <a:gd name="connsiteY5" fmla="*/ 3473792 h 3473792"/>
              <a:gd name="connsiteX6" fmla="*/ 0 w 8279842"/>
              <a:gd name="connsiteY6" fmla="*/ 3061820 h 3473792"/>
              <a:gd name="connsiteX7" fmla="*/ 0 w 8279842"/>
              <a:gd name="connsiteY7" fmla="*/ 208067 h 3473792"/>
              <a:gd name="connsiteX0" fmla="*/ 0 w 8279842"/>
              <a:gd name="connsiteY0" fmla="*/ 0 h 3265725"/>
              <a:gd name="connsiteX1" fmla="*/ 7867870 w 8279842"/>
              <a:gd name="connsiteY1" fmla="*/ 10059 h 3265725"/>
              <a:gd name="connsiteX2" fmla="*/ 8279842 w 8279842"/>
              <a:gd name="connsiteY2" fmla="*/ 422031 h 3265725"/>
              <a:gd name="connsiteX3" fmla="*/ 8279842 w 8279842"/>
              <a:gd name="connsiteY3" fmla="*/ 2853753 h 3265725"/>
              <a:gd name="connsiteX4" fmla="*/ 7867870 w 8279842"/>
              <a:gd name="connsiteY4" fmla="*/ 3265725 h 3265725"/>
              <a:gd name="connsiteX5" fmla="*/ 411972 w 8279842"/>
              <a:gd name="connsiteY5" fmla="*/ 3265725 h 3265725"/>
              <a:gd name="connsiteX6" fmla="*/ 0 w 8279842"/>
              <a:gd name="connsiteY6" fmla="*/ 2853753 h 3265725"/>
              <a:gd name="connsiteX7" fmla="*/ 0 w 8279842"/>
              <a:gd name="connsiteY7" fmla="*/ 0 h 3265725"/>
              <a:gd name="connsiteX0" fmla="*/ 0 w 8609805"/>
              <a:gd name="connsiteY0" fmla="*/ 0 h 3265725"/>
              <a:gd name="connsiteX1" fmla="*/ 7867870 w 8609805"/>
              <a:gd name="connsiteY1" fmla="*/ 10059 h 3265725"/>
              <a:gd name="connsiteX2" fmla="*/ 8279842 w 8609805"/>
              <a:gd name="connsiteY2" fmla="*/ 2853753 h 3265725"/>
              <a:gd name="connsiteX3" fmla="*/ 7867870 w 8609805"/>
              <a:gd name="connsiteY3" fmla="*/ 3265725 h 3265725"/>
              <a:gd name="connsiteX4" fmla="*/ 411972 w 8609805"/>
              <a:gd name="connsiteY4" fmla="*/ 3265725 h 3265725"/>
              <a:gd name="connsiteX5" fmla="*/ 0 w 8609805"/>
              <a:gd name="connsiteY5" fmla="*/ 2853753 h 3265725"/>
              <a:gd name="connsiteX6" fmla="*/ 0 w 8609805"/>
              <a:gd name="connsiteY6" fmla="*/ 0 h 3265725"/>
              <a:gd name="connsiteX0" fmla="*/ 0 w 8279842"/>
              <a:gd name="connsiteY0" fmla="*/ 0 h 3265725"/>
              <a:gd name="connsiteX1" fmla="*/ 7867870 w 8279842"/>
              <a:gd name="connsiteY1" fmla="*/ 10059 h 3265725"/>
              <a:gd name="connsiteX2" fmla="*/ 8279842 w 8279842"/>
              <a:gd name="connsiteY2" fmla="*/ 2853753 h 3265725"/>
              <a:gd name="connsiteX3" fmla="*/ 7867870 w 8279842"/>
              <a:gd name="connsiteY3" fmla="*/ 3265725 h 3265725"/>
              <a:gd name="connsiteX4" fmla="*/ 411972 w 8279842"/>
              <a:gd name="connsiteY4" fmla="*/ 3265725 h 3265725"/>
              <a:gd name="connsiteX5" fmla="*/ 0 w 8279842"/>
              <a:gd name="connsiteY5" fmla="*/ 2853753 h 3265725"/>
              <a:gd name="connsiteX6" fmla="*/ 0 w 8279842"/>
              <a:gd name="connsiteY6" fmla="*/ 0 h 3265725"/>
              <a:gd name="connsiteX0" fmla="*/ 0 w 8279842"/>
              <a:gd name="connsiteY0" fmla="*/ 0 h 3265725"/>
              <a:gd name="connsiteX1" fmla="*/ 8229610 w 8279842"/>
              <a:gd name="connsiteY1" fmla="*/ 10059 h 3265725"/>
              <a:gd name="connsiteX2" fmla="*/ 8279842 w 8279842"/>
              <a:gd name="connsiteY2" fmla="*/ 2853753 h 3265725"/>
              <a:gd name="connsiteX3" fmla="*/ 7867870 w 8279842"/>
              <a:gd name="connsiteY3" fmla="*/ 3265725 h 3265725"/>
              <a:gd name="connsiteX4" fmla="*/ 411972 w 8279842"/>
              <a:gd name="connsiteY4" fmla="*/ 3265725 h 3265725"/>
              <a:gd name="connsiteX5" fmla="*/ 0 w 8279842"/>
              <a:gd name="connsiteY5" fmla="*/ 2853753 h 3265725"/>
              <a:gd name="connsiteX6" fmla="*/ 0 w 8279842"/>
              <a:gd name="connsiteY6" fmla="*/ 0 h 3265725"/>
              <a:gd name="connsiteX0" fmla="*/ 0 w 8280217"/>
              <a:gd name="connsiteY0" fmla="*/ 0 h 3265725"/>
              <a:gd name="connsiteX1" fmla="*/ 8269804 w 8280217"/>
              <a:gd name="connsiteY1" fmla="*/ 10059 h 3265725"/>
              <a:gd name="connsiteX2" fmla="*/ 8279842 w 8280217"/>
              <a:gd name="connsiteY2" fmla="*/ 2853753 h 3265725"/>
              <a:gd name="connsiteX3" fmla="*/ 7867870 w 8280217"/>
              <a:gd name="connsiteY3" fmla="*/ 3265725 h 3265725"/>
              <a:gd name="connsiteX4" fmla="*/ 411972 w 8280217"/>
              <a:gd name="connsiteY4" fmla="*/ 3265725 h 3265725"/>
              <a:gd name="connsiteX5" fmla="*/ 0 w 8280217"/>
              <a:gd name="connsiteY5" fmla="*/ 2853753 h 3265725"/>
              <a:gd name="connsiteX6" fmla="*/ 0 w 8280217"/>
              <a:gd name="connsiteY6" fmla="*/ 0 h 3265725"/>
              <a:gd name="connsiteX0" fmla="*/ 0 w 8279842"/>
              <a:gd name="connsiteY0" fmla="*/ 0 h 3265725"/>
              <a:gd name="connsiteX1" fmla="*/ 8239659 w 8279842"/>
              <a:gd name="connsiteY1" fmla="*/ 1420 h 3265725"/>
              <a:gd name="connsiteX2" fmla="*/ 8279842 w 8279842"/>
              <a:gd name="connsiteY2" fmla="*/ 2853753 h 3265725"/>
              <a:gd name="connsiteX3" fmla="*/ 7867870 w 8279842"/>
              <a:gd name="connsiteY3" fmla="*/ 3265725 h 3265725"/>
              <a:gd name="connsiteX4" fmla="*/ 411972 w 8279842"/>
              <a:gd name="connsiteY4" fmla="*/ 3265725 h 3265725"/>
              <a:gd name="connsiteX5" fmla="*/ 0 w 8279842"/>
              <a:gd name="connsiteY5" fmla="*/ 2853753 h 3265725"/>
              <a:gd name="connsiteX6" fmla="*/ 0 w 8279842"/>
              <a:gd name="connsiteY6" fmla="*/ 0 h 3265725"/>
              <a:gd name="connsiteX0" fmla="*/ 0 w 8280217"/>
              <a:gd name="connsiteY0" fmla="*/ 0 h 3265725"/>
              <a:gd name="connsiteX1" fmla="*/ 8269804 w 8280217"/>
              <a:gd name="connsiteY1" fmla="*/ 1420 h 3265725"/>
              <a:gd name="connsiteX2" fmla="*/ 8279842 w 8280217"/>
              <a:gd name="connsiteY2" fmla="*/ 2853753 h 3265725"/>
              <a:gd name="connsiteX3" fmla="*/ 7867870 w 8280217"/>
              <a:gd name="connsiteY3" fmla="*/ 3265725 h 3265725"/>
              <a:gd name="connsiteX4" fmla="*/ 411972 w 8280217"/>
              <a:gd name="connsiteY4" fmla="*/ 3265725 h 3265725"/>
              <a:gd name="connsiteX5" fmla="*/ 0 w 8280217"/>
              <a:gd name="connsiteY5" fmla="*/ 2853753 h 3265725"/>
              <a:gd name="connsiteX6" fmla="*/ 0 w 8280217"/>
              <a:gd name="connsiteY6" fmla="*/ 0 h 326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80217" h="3265725">
                <a:moveTo>
                  <a:pt x="0" y="0"/>
                </a:moveTo>
                <a:lnTo>
                  <a:pt x="8269804" y="1420"/>
                </a:lnTo>
                <a:cubicBezTo>
                  <a:pt x="8283203" y="1049801"/>
                  <a:pt x="8279842" y="2311142"/>
                  <a:pt x="8279842" y="2853753"/>
                </a:cubicBezTo>
                <a:cubicBezTo>
                  <a:pt x="8279842" y="3081279"/>
                  <a:pt x="8095396" y="3265725"/>
                  <a:pt x="7867870" y="3265725"/>
                </a:cubicBezTo>
                <a:lnTo>
                  <a:pt x="411972" y="3265725"/>
                </a:lnTo>
                <a:cubicBezTo>
                  <a:pt x="184446" y="3265725"/>
                  <a:pt x="0" y="3081279"/>
                  <a:pt x="0" y="28537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5025798" y="738261"/>
            <a:ext cx="2286000" cy="76899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 smtClean="0">
                <a:solidFill>
                  <a:schemeClr val="accent1"/>
                </a:solidFill>
              </a:rPr>
              <a:t>Pathways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2724708" y="738261"/>
            <a:ext cx="2286000" cy="76899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 smtClean="0">
                <a:solidFill>
                  <a:schemeClr val="accent1"/>
                </a:solidFill>
              </a:rPr>
              <a:t>Mandatory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2000" y="738261"/>
            <a:ext cx="2284934" cy="76899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GB" b="1" dirty="0" smtClean="0">
                <a:solidFill>
                  <a:schemeClr val="accent1"/>
                </a:solidFill>
              </a:rPr>
              <a:t>Overview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48808" y="1393354"/>
            <a:ext cx="2235600" cy="1415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451810" y="1704975"/>
            <a:ext cx="8280400" cy="4057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GB" sz="1800" dirty="0" smtClean="0">
              <a:solidFill>
                <a:schemeClr val="tx2"/>
              </a:solidFill>
            </a:endParaRPr>
          </a:p>
          <a:p>
            <a:pPr lvl="1"/>
            <a:endParaRPr lang="en-GB" sz="1800" dirty="0" smtClean="0">
              <a:solidFill>
                <a:schemeClr val="tx2"/>
              </a:solidFill>
            </a:endParaRPr>
          </a:p>
          <a:p>
            <a:pPr lvl="1"/>
            <a:endParaRPr lang="en-GB" sz="1800" dirty="0" smtClean="0">
              <a:solidFill>
                <a:schemeClr val="tx2"/>
              </a:solidFill>
            </a:endParaRPr>
          </a:p>
          <a:p>
            <a:pPr lvl="1"/>
            <a:endParaRPr lang="en-GB" sz="1800" dirty="0">
              <a:solidFill>
                <a:schemeClr val="tx2"/>
              </a:solidFill>
            </a:endParaRPr>
          </a:p>
          <a:p>
            <a:pPr lvl="1"/>
            <a:endParaRPr lang="en-GB" sz="1800" dirty="0" smtClean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en-GB" sz="18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sz="2400" dirty="0" smtClean="0">
              <a:solidFill>
                <a:schemeClr val="tx2"/>
              </a:solidFill>
            </a:endParaRPr>
          </a:p>
          <a:p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15" name="Round Same Side Corner Rectangle 14">
            <a:hlinkClick r:id="rId3" action="ppaction://hlinksldjump"/>
          </p:cNvPr>
          <p:cNvSpPr/>
          <p:nvPr/>
        </p:nvSpPr>
        <p:spPr>
          <a:xfrm>
            <a:off x="2745347" y="745310"/>
            <a:ext cx="2244156" cy="768993"/>
          </a:xfrm>
          <a:prstGeom prst="round2SameRect">
            <a:avLst>
              <a:gd name="adj1" fmla="val 45156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ound Same Side Corner Rectangle 15">
            <a:hlinkClick r:id="rId4" action="ppaction://hlinksldjump"/>
          </p:cNvPr>
          <p:cNvSpPr/>
          <p:nvPr/>
        </p:nvSpPr>
        <p:spPr>
          <a:xfrm>
            <a:off x="451810" y="749836"/>
            <a:ext cx="2244156" cy="768993"/>
          </a:xfrm>
          <a:prstGeom prst="round2SameRect">
            <a:avLst>
              <a:gd name="adj1" fmla="val 45156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9940"/>
              </p:ext>
            </p:extLst>
          </p:nvPr>
        </p:nvGraphicFramePr>
        <p:xfrm>
          <a:off x="305358" y="1604105"/>
          <a:ext cx="3914217" cy="43778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6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05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9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7922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4347">
                <a:tc gridSpan="4"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Application</a:t>
                      </a:r>
                      <a:r>
                        <a:rPr lang="en-GB" sz="1200" baseline="0" dirty="0" smtClean="0"/>
                        <a:t> Developer Pathway Optional </a:t>
                      </a:r>
                      <a:r>
                        <a:rPr lang="en-GB" sz="1200" dirty="0" smtClean="0"/>
                        <a:t>Units</a:t>
                      </a:r>
                      <a:endParaRPr lang="en-GB" sz="1200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4347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solidFill>
                            <a:schemeClr val="bg1"/>
                          </a:solidFill>
                        </a:rPr>
                        <a:t>UnitNo.</a:t>
                      </a:r>
                      <a:endParaRPr lang="en-GB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solidFill>
                            <a:schemeClr val="bg1"/>
                          </a:solidFill>
                        </a:rPr>
                        <a:t>Title</a:t>
                      </a:r>
                      <a:endParaRPr lang="en-GB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solidFill>
                            <a:schemeClr val="bg1"/>
                          </a:solidFill>
                        </a:rPr>
                        <a:t>GLH</a:t>
                      </a:r>
                      <a:endParaRPr lang="en-GB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solidFill>
                            <a:schemeClr val="bg1"/>
                          </a:solidFill>
                        </a:rPr>
                        <a:t>Assessment</a:t>
                      </a:r>
                      <a:endParaRPr lang="en-GB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8086"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GB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Project Management</a:t>
                      </a:r>
                      <a:endParaRPr lang="en-GB" sz="11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chemeClr val="tx2"/>
                          </a:solidFill>
                        </a:rPr>
                        <a:t>Internally</a:t>
                      </a:r>
                      <a:r>
                        <a:rPr lang="en-GB" sz="1100" baseline="0" dirty="0" smtClean="0">
                          <a:solidFill>
                            <a:schemeClr val="tx2"/>
                          </a:solidFill>
                        </a:rPr>
                        <a:t> assessed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8086"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n-GB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Product Development</a:t>
                      </a:r>
                      <a:endParaRPr lang="en-GB" sz="11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100" dirty="0" smtClean="0">
                          <a:solidFill>
                            <a:schemeClr val="tx2"/>
                          </a:solidFill>
                        </a:rPr>
                        <a:t>Internally Assessed</a:t>
                      </a:r>
                      <a:endParaRPr lang="en-GB" sz="11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8086"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en-GB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Mobile Technology</a:t>
                      </a:r>
                      <a:endParaRPr lang="en-GB" sz="11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tx2"/>
                          </a:solidFill>
                        </a:rPr>
                        <a:t>Internally Assessed</a:t>
                      </a:r>
                      <a:endParaRPr lang="en-GB" sz="110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5435">
                <a:tc>
                  <a:txBody>
                    <a:bodyPr/>
                    <a:lstStyle/>
                    <a:p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en-GB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Social Media and Digital Marketing</a:t>
                      </a:r>
                      <a:endParaRPr lang="en-GB" sz="11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tx2"/>
                          </a:solidFill>
                        </a:rPr>
                        <a:t>Internally Assessed</a:t>
                      </a:r>
                      <a:endParaRPr lang="en-GB" sz="110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5435"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en-GB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Software Engineering for Business</a:t>
                      </a:r>
                      <a:endParaRPr lang="en-GB" sz="11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tx2"/>
                          </a:solidFill>
                        </a:rPr>
                        <a:t>Internally Assessed</a:t>
                      </a:r>
                      <a:endParaRPr lang="en-GB" sz="110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5435"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en-GB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Game Design and Prototyping</a:t>
                      </a:r>
                      <a:endParaRPr lang="en-GB" sz="11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tx2"/>
                          </a:solidFill>
                        </a:rPr>
                        <a:t>Internally Assessed</a:t>
                      </a:r>
                      <a:endParaRPr lang="en-GB" sz="110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8086"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en-GB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Internet of Everything</a:t>
                      </a:r>
                      <a:endParaRPr lang="en-GB" sz="11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tx2"/>
                          </a:solidFill>
                        </a:rPr>
                        <a:t>Internally Assessed</a:t>
                      </a:r>
                      <a:endParaRPr lang="en-GB" sz="110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3947"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en-GB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Web Design and Prototyping</a:t>
                      </a:r>
                      <a:endParaRPr lang="en-GB" sz="11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tx2"/>
                          </a:solidFill>
                        </a:rPr>
                        <a:t>Internally Assessed</a:t>
                      </a:r>
                      <a:endParaRPr lang="en-GB" sz="110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8086"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en-GB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Big Data Analysis</a:t>
                      </a:r>
                      <a:endParaRPr lang="en-GB" sz="11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Internally</a:t>
                      </a:r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Assessed</a:t>
                      </a:r>
                      <a:endParaRPr lang="en-GB" sz="110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859392"/>
              </p:ext>
            </p:extLst>
          </p:nvPr>
        </p:nvGraphicFramePr>
        <p:xfrm>
          <a:off x="4593835" y="1534860"/>
          <a:ext cx="4064390" cy="4077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0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68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53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202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73176">
                <a:tc gridSpan="4">
                  <a:txBody>
                    <a:bodyPr/>
                    <a:lstStyle/>
                    <a:p>
                      <a:pPr algn="ctr"/>
                      <a:r>
                        <a:rPr lang="en-GB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Data Analyst Pathway Optional Units</a:t>
                      </a:r>
                      <a:endParaRPr lang="en-GB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2824">
                <a:tc>
                  <a:txBody>
                    <a:bodyPr/>
                    <a:lstStyle/>
                    <a:p>
                      <a:pPr algn="ctr"/>
                      <a:r>
                        <a:rPr lang="en-GB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UnitNo.</a:t>
                      </a:r>
                      <a:endParaRPr lang="en-GB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Title</a:t>
                      </a:r>
                      <a:endParaRPr lang="en-GB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GLH</a:t>
                      </a:r>
                      <a:endParaRPr lang="en-GB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Assessment</a:t>
                      </a:r>
                      <a:endParaRPr lang="en-GB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4941"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GB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Project Management</a:t>
                      </a:r>
                      <a:endParaRPr lang="en-GB" sz="11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chemeClr val="tx2"/>
                          </a:solidFill>
                        </a:rPr>
                        <a:t>Internally</a:t>
                      </a:r>
                      <a:r>
                        <a:rPr lang="en-GB" sz="1100" baseline="0" dirty="0" smtClean="0">
                          <a:solidFill>
                            <a:schemeClr val="tx2"/>
                          </a:solidFill>
                        </a:rPr>
                        <a:t> assessed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4941"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n-GB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Product Development</a:t>
                      </a:r>
                      <a:endParaRPr lang="en-GB" sz="11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100" dirty="0" smtClean="0">
                          <a:solidFill>
                            <a:schemeClr val="tx2"/>
                          </a:solidFill>
                        </a:rPr>
                        <a:t>Internally Assessed</a:t>
                      </a:r>
                      <a:endParaRPr lang="en-GB" sz="11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4941"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GB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Business Computing</a:t>
                      </a:r>
                    </a:p>
                    <a:p>
                      <a:pPr algn="ctr"/>
                      <a:endParaRPr lang="en-GB" sz="11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100" dirty="0" smtClean="0">
                          <a:solidFill>
                            <a:schemeClr val="tx2"/>
                          </a:solidFill>
                        </a:rPr>
                        <a:t>Internally Assessed</a:t>
                      </a:r>
                      <a:endParaRPr lang="en-GB" sz="11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941"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en-GB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Systems Analysis and Design</a:t>
                      </a:r>
                      <a:endParaRPr lang="en-GB" sz="11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tx2"/>
                          </a:solidFill>
                        </a:rPr>
                        <a:t>Internally Assessed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3882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13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Social Media and Digital Marketing</a:t>
                      </a:r>
                      <a:endParaRPr lang="en-GB" sz="11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tx2"/>
                          </a:solidFill>
                        </a:rPr>
                        <a:t>Internally Assessed</a:t>
                      </a:r>
                      <a:endParaRPr lang="en-GB" sz="110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941"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en-GB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Software Engineering for Business</a:t>
                      </a:r>
                      <a:endParaRPr lang="en-GB" sz="11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tx2"/>
                          </a:solidFill>
                        </a:rPr>
                        <a:t>Internally Assessed</a:t>
                      </a:r>
                      <a:endParaRPr lang="en-GB" sz="110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941"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en-GB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Internet of Everything</a:t>
                      </a:r>
                      <a:endParaRPr lang="en-GB" sz="11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tx2"/>
                          </a:solidFill>
                        </a:rPr>
                        <a:t>Internally Assessed</a:t>
                      </a:r>
                      <a:endParaRPr lang="en-GB" sz="110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941"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en-GB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Big Data Analysis</a:t>
                      </a:r>
                      <a:endParaRPr lang="en-GB" sz="11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Internally</a:t>
                      </a:r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Assessed</a:t>
                      </a:r>
                      <a:endParaRPr lang="en-GB" sz="110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351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0828" y="6052458"/>
            <a:ext cx="7333971" cy="720000"/>
          </a:xfrm>
        </p:spPr>
        <p:txBody>
          <a:bodyPr/>
          <a:lstStyle/>
          <a:p>
            <a:pPr algn="r"/>
            <a:r>
              <a:rPr lang="en-GB" sz="4000" dirty="0" smtClean="0">
                <a:solidFill>
                  <a:schemeClr val="tx2"/>
                </a:solidFill>
              </a:rPr>
              <a:t>Overview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2" y="457200"/>
            <a:ext cx="8409469" cy="5580993"/>
          </a:xfrm>
        </p:spPr>
        <p:txBody>
          <a:bodyPr>
            <a:noAutofit/>
          </a:bodyPr>
          <a:lstStyle/>
          <a:p>
            <a:r>
              <a:rPr lang="en-GB" sz="2400" dirty="0" smtClean="0">
                <a:solidFill>
                  <a:schemeClr val="tx2"/>
                </a:solidFill>
              </a:rPr>
              <a:t>Available for first teaching from September 2016</a:t>
            </a:r>
          </a:p>
          <a:p>
            <a:r>
              <a:rPr lang="en-GB" sz="2400" dirty="0" smtClean="0">
                <a:solidFill>
                  <a:schemeClr val="tx2"/>
                </a:solidFill>
              </a:rPr>
              <a:t>Suite allows learners to top up and drop down</a:t>
            </a:r>
            <a:endParaRPr lang="en-GB" sz="2400" dirty="0">
              <a:solidFill>
                <a:schemeClr val="tx2"/>
              </a:solidFill>
            </a:endParaRPr>
          </a:p>
          <a:p>
            <a:endParaRPr lang="en-GB" sz="2400" dirty="0" smtClean="0">
              <a:solidFill>
                <a:schemeClr val="tx2"/>
              </a:solidFill>
            </a:endParaRPr>
          </a:p>
          <a:p>
            <a:endParaRPr lang="en-GB" sz="2400" dirty="0" smtClean="0">
              <a:solidFill>
                <a:schemeClr val="tx2"/>
              </a:solidFill>
            </a:endParaRPr>
          </a:p>
          <a:p>
            <a:endParaRPr lang="en-GB" sz="2400" dirty="0" smtClean="0">
              <a:solidFill>
                <a:schemeClr val="tx2"/>
              </a:solidFill>
            </a:endParaRPr>
          </a:p>
          <a:p>
            <a:endParaRPr lang="en-GB" sz="2400" dirty="0" smtClean="0">
              <a:solidFill>
                <a:schemeClr val="tx2"/>
              </a:solidFill>
            </a:endParaRPr>
          </a:p>
          <a:p>
            <a:r>
              <a:rPr lang="en-GB" sz="2400" dirty="0" smtClean="0">
                <a:solidFill>
                  <a:schemeClr val="tx2"/>
                </a:solidFill>
              </a:rPr>
              <a:t>2 are Applied General Qualifications and 3 are Tech Levels</a:t>
            </a:r>
          </a:p>
          <a:p>
            <a:r>
              <a:rPr lang="en-GB" sz="2400" dirty="0" smtClean="0">
                <a:solidFill>
                  <a:schemeClr val="tx2"/>
                </a:solidFill>
              </a:rPr>
              <a:t>All qualifications graded Pass, Merit, Distinction, Distinction*</a:t>
            </a:r>
          </a:p>
          <a:p>
            <a:pPr lvl="1"/>
            <a:r>
              <a:rPr lang="en-GB" sz="2000" dirty="0" smtClean="0">
                <a:solidFill>
                  <a:schemeClr val="tx2"/>
                </a:solidFill>
              </a:rPr>
              <a:t>All units graded Pass, Merit, Distinction</a:t>
            </a:r>
          </a:p>
          <a:p>
            <a:pPr lvl="1"/>
            <a:r>
              <a:rPr lang="en-GB" sz="2000" dirty="0" smtClean="0">
                <a:solidFill>
                  <a:schemeClr val="tx2"/>
                </a:solidFill>
              </a:rPr>
              <a:t>All units MUST be passed</a:t>
            </a:r>
            <a:endParaRPr lang="en-GB" sz="2000" dirty="0">
              <a:solidFill>
                <a:schemeClr val="tx2"/>
              </a:solidFill>
            </a:endParaRPr>
          </a:p>
          <a:p>
            <a:r>
              <a:rPr lang="en-GB" sz="2400" dirty="0" smtClean="0">
                <a:solidFill>
                  <a:schemeClr val="tx2"/>
                </a:solidFill>
              </a:rPr>
              <a:t>An </a:t>
            </a:r>
            <a:r>
              <a:rPr lang="en-GB" sz="2400" dirty="0">
                <a:solidFill>
                  <a:schemeClr val="tx2"/>
                </a:solidFill>
              </a:rPr>
              <a:t>Extended Diploma (1080 GLH) is </a:t>
            </a:r>
            <a:r>
              <a:rPr lang="en-GB" sz="2400" dirty="0" smtClean="0">
                <a:solidFill>
                  <a:schemeClr val="tx2"/>
                </a:solidFill>
              </a:rPr>
              <a:t>planned for first teaching in September 2016</a:t>
            </a:r>
          </a:p>
          <a:p>
            <a:pPr lvl="1"/>
            <a:endParaRPr lang="en-GB" sz="2000" dirty="0">
              <a:solidFill>
                <a:schemeClr val="tx2"/>
              </a:solidFill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47992" y="1775385"/>
            <a:ext cx="8349343" cy="1837974"/>
          </a:xfrm>
          <a:prstGeom prst="roundRect">
            <a:avLst>
              <a:gd name="adj" fmla="val 6071"/>
            </a:avLst>
          </a:prstGeom>
          <a:solidFill>
            <a:srgbClr val="C6D9F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GB" sz="2200" b="1" dirty="0">
              <a:solidFill>
                <a:schemeClr val="accent1"/>
              </a:solidFill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538479" y="1929597"/>
            <a:ext cx="1090295" cy="12855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400" b="1" dirty="0" smtClean="0">
                <a:solidFill>
                  <a:schemeClr val="accent1"/>
                </a:solidFill>
              </a:rPr>
              <a:t>Certificate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400" b="1" dirty="0" smtClean="0">
                <a:solidFill>
                  <a:schemeClr val="accent1"/>
                </a:solidFill>
              </a:rPr>
              <a:t>180glh</a:t>
            </a:r>
            <a:endParaRPr lang="en-GB" sz="2000" b="1" dirty="0">
              <a:solidFill>
                <a:schemeClr val="accent1"/>
              </a:solidFill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1819275" y="1909942"/>
            <a:ext cx="1162050" cy="134448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400" b="1" dirty="0">
                <a:solidFill>
                  <a:schemeClr val="accent1"/>
                </a:solidFill>
              </a:rPr>
              <a:t>Extended </a:t>
            </a:r>
            <a:r>
              <a:rPr lang="en-GB" sz="1400" b="1" dirty="0" smtClean="0">
                <a:solidFill>
                  <a:schemeClr val="accent1"/>
                </a:solidFill>
              </a:rPr>
              <a:t>Certificate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400" b="1" dirty="0" smtClean="0">
                <a:solidFill>
                  <a:schemeClr val="accent1"/>
                </a:solidFill>
              </a:rPr>
              <a:t>360glh</a:t>
            </a:r>
            <a:endParaRPr lang="en-GB" sz="1400" b="1" dirty="0">
              <a:solidFill>
                <a:schemeClr val="accent1"/>
              </a:solidFill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4622662" y="1929599"/>
            <a:ext cx="1159011" cy="128551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400" b="1" dirty="0">
                <a:solidFill>
                  <a:schemeClr val="accent1"/>
                </a:solidFill>
              </a:rPr>
              <a:t>Foundation </a:t>
            </a:r>
            <a:r>
              <a:rPr lang="en-GB" sz="1400" b="1" dirty="0" smtClean="0">
                <a:solidFill>
                  <a:schemeClr val="accent1"/>
                </a:solidFill>
              </a:rPr>
              <a:t>Diploma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400" b="1" dirty="0" smtClean="0">
                <a:solidFill>
                  <a:schemeClr val="accent1"/>
                </a:solidFill>
              </a:rPr>
              <a:t>540glh</a:t>
            </a:r>
            <a:endParaRPr lang="en-GB" sz="1400" b="1" dirty="0">
              <a:solidFill>
                <a:schemeClr val="accent1"/>
              </a:solidFill>
            </a:endParaRP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6038850" y="1929599"/>
            <a:ext cx="1085850" cy="128551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400" b="1" dirty="0" smtClean="0">
                <a:solidFill>
                  <a:schemeClr val="accent1"/>
                </a:solidFill>
              </a:rPr>
              <a:t>Diploma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400" b="1" dirty="0" smtClean="0">
                <a:solidFill>
                  <a:schemeClr val="accent1"/>
                </a:solidFill>
              </a:rPr>
              <a:t>720glh</a:t>
            </a:r>
            <a:endParaRPr lang="en-GB" sz="1400" b="1" dirty="0">
              <a:solidFill>
                <a:schemeClr val="accent1"/>
              </a:solidFill>
            </a:endParaRPr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7305675" y="1909942"/>
            <a:ext cx="1114425" cy="130517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400" b="1" dirty="0">
                <a:solidFill>
                  <a:schemeClr val="accent1"/>
                </a:solidFill>
              </a:rPr>
              <a:t>Extended</a:t>
            </a:r>
            <a:br>
              <a:rPr lang="en-GB" sz="1400" b="1" dirty="0">
                <a:solidFill>
                  <a:schemeClr val="accent1"/>
                </a:solidFill>
              </a:rPr>
            </a:br>
            <a:r>
              <a:rPr lang="en-GB" sz="1400" b="1" dirty="0" smtClean="0">
                <a:solidFill>
                  <a:schemeClr val="accent1"/>
                </a:solidFill>
              </a:rPr>
              <a:t>Diploma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400" b="1" dirty="0" smtClean="0">
                <a:solidFill>
                  <a:schemeClr val="accent1"/>
                </a:solidFill>
              </a:rPr>
              <a:t>1080glh</a:t>
            </a:r>
            <a:endParaRPr lang="en-GB" sz="1400" b="1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78262" y="2713370"/>
            <a:ext cx="1341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      </a:t>
            </a:r>
          </a:p>
          <a:p>
            <a:r>
              <a:rPr lang="en-GB" sz="1400" dirty="0">
                <a:solidFill>
                  <a:srgbClr val="FF0000"/>
                </a:solidFill>
              </a:rPr>
              <a:t> </a:t>
            </a:r>
            <a:r>
              <a:rPr lang="en-GB" sz="1400" dirty="0" smtClean="0">
                <a:solidFill>
                  <a:srgbClr val="FF0000"/>
                </a:solidFill>
              </a:rPr>
              <a:t>   DRAFT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3102991" y="1929597"/>
            <a:ext cx="1268983" cy="13248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400" b="1" dirty="0">
                <a:solidFill>
                  <a:schemeClr val="accent1"/>
                </a:solidFill>
              </a:rPr>
              <a:t>Introductory </a:t>
            </a:r>
            <a:r>
              <a:rPr lang="en-GB" sz="1400" b="1" dirty="0" smtClean="0">
                <a:solidFill>
                  <a:schemeClr val="accent1"/>
                </a:solidFill>
              </a:rPr>
              <a:t>Diploma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400" b="1" dirty="0" smtClean="0">
                <a:solidFill>
                  <a:schemeClr val="accent1"/>
                </a:solidFill>
              </a:rPr>
              <a:t>360glh</a:t>
            </a:r>
            <a:endParaRPr lang="en-GB" sz="1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80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2"/>
                </a:solidFill>
              </a:rPr>
              <a:t>Foundation Diploma (540 GLH)</a:t>
            </a:r>
            <a:endParaRPr lang="en-GB" sz="3200" dirty="0">
              <a:solidFill>
                <a:schemeClr val="tx2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31892" y="1512000"/>
            <a:ext cx="8280217" cy="4320000"/>
          </a:xfrm>
          <a:custGeom>
            <a:avLst/>
            <a:gdLst>
              <a:gd name="connsiteX0" fmla="*/ 0 w 8279842"/>
              <a:gd name="connsiteY0" fmla="*/ 411972 h 3255666"/>
              <a:gd name="connsiteX1" fmla="*/ 411972 w 8279842"/>
              <a:gd name="connsiteY1" fmla="*/ 0 h 3255666"/>
              <a:gd name="connsiteX2" fmla="*/ 7867870 w 8279842"/>
              <a:gd name="connsiteY2" fmla="*/ 0 h 3255666"/>
              <a:gd name="connsiteX3" fmla="*/ 8279842 w 8279842"/>
              <a:gd name="connsiteY3" fmla="*/ 411972 h 3255666"/>
              <a:gd name="connsiteX4" fmla="*/ 8279842 w 8279842"/>
              <a:gd name="connsiteY4" fmla="*/ 2843694 h 3255666"/>
              <a:gd name="connsiteX5" fmla="*/ 7867870 w 8279842"/>
              <a:gd name="connsiteY5" fmla="*/ 3255666 h 3255666"/>
              <a:gd name="connsiteX6" fmla="*/ 411972 w 8279842"/>
              <a:gd name="connsiteY6" fmla="*/ 3255666 h 3255666"/>
              <a:gd name="connsiteX7" fmla="*/ 0 w 8279842"/>
              <a:gd name="connsiteY7" fmla="*/ 2843694 h 3255666"/>
              <a:gd name="connsiteX8" fmla="*/ 0 w 8279842"/>
              <a:gd name="connsiteY8" fmla="*/ 411972 h 3255666"/>
              <a:gd name="connsiteX0" fmla="*/ 952 w 8280794"/>
              <a:gd name="connsiteY0" fmla="*/ 411972 h 3255666"/>
              <a:gd name="connsiteX1" fmla="*/ 201909 w 8280794"/>
              <a:gd name="connsiteY1" fmla="*/ 0 h 3255666"/>
              <a:gd name="connsiteX2" fmla="*/ 7868822 w 8280794"/>
              <a:gd name="connsiteY2" fmla="*/ 0 h 3255666"/>
              <a:gd name="connsiteX3" fmla="*/ 8280794 w 8280794"/>
              <a:gd name="connsiteY3" fmla="*/ 411972 h 3255666"/>
              <a:gd name="connsiteX4" fmla="*/ 8280794 w 8280794"/>
              <a:gd name="connsiteY4" fmla="*/ 2843694 h 3255666"/>
              <a:gd name="connsiteX5" fmla="*/ 7868822 w 8280794"/>
              <a:gd name="connsiteY5" fmla="*/ 3255666 h 3255666"/>
              <a:gd name="connsiteX6" fmla="*/ 412924 w 8280794"/>
              <a:gd name="connsiteY6" fmla="*/ 3255666 h 3255666"/>
              <a:gd name="connsiteX7" fmla="*/ 952 w 8280794"/>
              <a:gd name="connsiteY7" fmla="*/ 2843694 h 3255666"/>
              <a:gd name="connsiteX8" fmla="*/ 952 w 8280794"/>
              <a:gd name="connsiteY8" fmla="*/ 411972 h 3255666"/>
              <a:gd name="connsiteX0" fmla="*/ 0 w 8279842"/>
              <a:gd name="connsiteY0" fmla="*/ 414635 h 3258329"/>
              <a:gd name="connsiteX1" fmla="*/ 7867870 w 8279842"/>
              <a:gd name="connsiteY1" fmla="*/ 2663 h 3258329"/>
              <a:gd name="connsiteX2" fmla="*/ 8279842 w 8279842"/>
              <a:gd name="connsiteY2" fmla="*/ 414635 h 3258329"/>
              <a:gd name="connsiteX3" fmla="*/ 8279842 w 8279842"/>
              <a:gd name="connsiteY3" fmla="*/ 2846357 h 3258329"/>
              <a:gd name="connsiteX4" fmla="*/ 7867870 w 8279842"/>
              <a:gd name="connsiteY4" fmla="*/ 3258329 h 3258329"/>
              <a:gd name="connsiteX5" fmla="*/ 411972 w 8279842"/>
              <a:gd name="connsiteY5" fmla="*/ 3258329 h 3258329"/>
              <a:gd name="connsiteX6" fmla="*/ 0 w 8279842"/>
              <a:gd name="connsiteY6" fmla="*/ 2846357 h 3258329"/>
              <a:gd name="connsiteX7" fmla="*/ 0 w 8279842"/>
              <a:gd name="connsiteY7" fmla="*/ 414635 h 3258329"/>
              <a:gd name="connsiteX0" fmla="*/ 0 w 8279842"/>
              <a:gd name="connsiteY0" fmla="*/ 208067 h 3473792"/>
              <a:gd name="connsiteX1" fmla="*/ 7867870 w 8279842"/>
              <a:gd name="connsiteY1" fmla="*/ 218126 h 3473792"/>
              <a:gd name="connsiteX2" fmla="*/ 8279842 w 8279842"/>
              <a:gd name="connsiteY2" fmla="*/ 630098 h 3473792"/>
              <a:gd name="connsiteX3" fmla="*/ 8279842 w 8279842"/>
              <a:gd name="connsiteY3" fmla="*/ 3061820 h 3473792"/>
              <a:gd name="connsiteX4" fmla="*/ 7867870 w 8279842"/>
              <a:gd name="connsiteY4" fmla="*/ 3473792 h 3473792"/>
              <a:gd name="connsiteX5" fmla="*/ 411972 w 8279842"/>
              <a:gd name="connsiteY5" fmla="*/ 3473792 h 3473792"/>
              <a:gd name="connsiteX6" fmla="*/ 0 w 8279842"/>
              <a:gd name="connsiteY6" fmla="*/ 3061820 h 3473792"/>
              <a:gd name="connsiteX7" fmla="*/ 0 w 8279842"/>
              <a:gd name="connsiteY7" fmla="*/ 208067 h 3473792"/>
              <a:gd name="connsiteX0" fmla="*/ 0 w 8279842"/>
              <a:gd name="connsiteY0" fmla="*/ 0 h 3265725"/>
              <a:gd name="connsiteX1" fmla="*/ 7867870 w 8279842"/>
              <a:gd name="connsiteY1" fmla="*/ 10059 h 3265725"/>
              <a:gd name="connsiteX2" fmla="*/ 8279842 w 8279842"/>
              <a:gd name="connsiteY2" fmla="*/ 422031 h 3265725"/>
              <a:gd name="connsiteX3" fmla="*/ 8279842 w 8279842"/>
              <a:gd name="connsiteY3" fmla="*/ 2853753 h 3265725"/>
              <a:gd name="connsiteX4" fmla="*/ 7867870 w 8279842"/>
              <a:gd name="connsiteY4" fmla="*/ 3265725 h 3265725"/>
              <a:gd name="connsiteX5" fmla="*/ 411972 w 8279842"/>
              <a:gd name="connsiteY5" fmla="*/ 3265725 h 3265725"/>
              <a:gd name="connsiteX6" fmla="*/ 0 w 8279842"/>
              <a:gd name="connsiteY6" fmla="*/ 2853753 h 3265725"/>
              <a:gd name="connsiteX7" fmla="*/ 0 w 8279842"/>
              <a:gd name="connsiteY7" fmla="*/ 0 h 3265725"/>
              <a:gd name="connsiteX0" fmla="*/ 0 w 8609805"/>
              <a:gd name="connsiteY0" fmla="*/ 0 h 3265725"/>
              <a:gd name="connsiteX1" fmla="*/ 7867870 w 8609805"/>
              <a:gd name="connsiteY1" fmla="*/ 10059 h 3265725"/>
              <a:gd name="connsiteX2" fmla="*/ 8279842 w 8609805"/>
              <a:gd name="connsiteY2" fmla="*/ 2853753 h 3265725"/>
              <a:gd name="connsiteX3" fmla="*/ 7867870 w 8609805"/>
              <a:gd name="connsiteY3" fmla="*/ 3265725 h 3265725"/>
              <a:gd name="connsiteX4" fmla="*/ 411972 w 8609805"/>
              <a:gd name="connsiteY4" fmla="*/ 3265725 h 3265725"/>
              <a:gd name="connsiteX5" fmla="*/ 0 w 8609805"/>
              <a:gd name="connsiteY5" fmla="*/ 2853753 h 3265725"/>
              <a:gd name="connsiteX6" fmla="*/ 0 w 8609805"/>
              <a:gd name="connsiteY6" fmla="*/ 0 h 3265725"/>
              <a:gd name="connsiteX0" fmla="*/ 0 w 8279842"/>
              <a:gd name="connsiteY0" fmla="*/ 0 h 3265725"/>
              <a:gd name="connsiteX1" fmla="*/ 7867870 w 8279842"/>
              <a:gd name="connsiteY1" fmla="*/ 10059 h 3265725"/>
              <a:gd name="connsiteX2" fmla="*/ 8279842 w 8279842"/>
              <a:gd name="connsiteY2" fmla="*/ 2853753 h 3265725"/>
              <a:gd name="connsiteX3" fmla="*/ 7867870 w 8279842"/>
              <a:gd name="connsiteY3" fmla="*/ 3265725 h 3265725"/>
              <a:gd name="connsiteX4" fmla="*/ 411972 w 8279842"/>
              <a:gd name="connsiteY4" fmla="*/ 3265725 h 3265725"/>
              <a:gd name="connsiteX5" fmla="*/ 0 w 8279842"/>
              <a:gd name="connsiteY5" fmla="*/ 2853753 h 3265725"/>
              <a:gd name="connsiteX6" fmla="*/ 0 w 8279842"/>
              <a:gd name="connsiteY6" fmla="*/ 0 h 3265725"/>
              <a:gd name="connsiteX0" fmla="*/ 0 w 8279842"/>
              <a:gd name="connsiteY0" fmla="*/ 0 h 3265725"/>
              <a:gd name="connsiteX1" fmla="*/ 8229610 w 8279842"/>
              <a:gd name="connsiteY1" fmla="*/ 10059 h 3265725"/>
              <a:gd name="connsiteX2" fmla="*/ 8279842 w 8279842"/>
              <a:gd name="connsiteY2" fmla="*/ 2853753 h 3265725"/>
              <a:gd name="connsiteX3" fmla="*/ 7867870 w 8279842"/>
              <a:gd name="connsiteY3" fmla="*/ 3265725 h 3265725"/>
              <a:gd name="connsiteX4" fmla="*/ 411972 w 8279842"/>
              <a:gd name="connsiteY4" fmla="*/ 3265725 h 3265725"/>
              <a:gd name="connsiteX5" fmla="*/ 0 w 8279842"/>
              <a:gd name="connsiteY5" fmla="*/ 2853753 h 3265725"/>
              <a:gd name="connsiteX6" fmla="*/ 0 w 8279842"/>
              <a:gd name="connsiteY6" fmla="*/ 0 h 3265725"/>
              <a:gd name="connsiteX0" fmla="*/ 0 w 8280217"/>
              <a:gd name="connsiteY0" fmla="*/ 0 h 3265725"/>
              <a:gd name="connsiteX1" fmla="*/ 8269804 w 8280217"/>
              <a:gd name="connsiteY1" fmla="*/ 10059 h 3265725"/>
              <a:gd name="connsiteX2" fmla="*/ 8279842 w 8280217"/>
              <a:gd name="connsiteY2" fmla="*/ 2853753 h 3265725"/>
              <a:gd name="connsiteX3" fmla="*/ 7867870 w 8280217"/>
              <a:gd name="connsiteY3" fmla="*/ 3265725 h 3265725"/>
              <a:gd name="connsiteX4" fmla="*/ 411972 w 8280217"/>
              <a:gd name="connsiteY4" fmla="*/ 3265725 h 3265725"/>
              <a:gd name="connsiteX5" fmla="*/ 0 w 8280217"/>
              <a:gd name="connsiteY5" fmla="*/ 2853753 h 3265725"/>
              <a:gd name="connsiteX6" fmla="*/ 0 w 8280217"/>
              <a:gd name="connsiteY6" fmla="*/ 0 h 3265725"/>
              <a:gd name="connsiteX0" fmla="*/ 0 w 8279842"/>
              <a:gd name="connsiteY0" fmla="*/ 0 h 3265725"/>
              <a:gd name="connsiteX1" fmla="*/ 8239659 w 8279842"/>
              <a:gd name="connsiteY1" fmla="*/ 1420 h 3265725"/>
              <a:gd name="connsiteX2" fmla="*/ 8279842 w 8279842"/>
              <a:gd name="connsiteY2" fmla="*/ 2853753 h 3265725"/>
              <a:gd name="connsiteX3" fmla="*/ 7867870 w 8279842"/>
              <a:gd name="connsiteY3" fmla="*/ 3265725 h 3265725"/>
              <a:gd name="connsiteX4" fmla="*/ 411972 w 8279842"/>
              <a:gd name="connsiteY4" fmla="*/ 3265725 h 3265725"/>
              <a:gd name="connsiteX5" fmla="*/ 0 w 8279842"/>
              <a:gd name="connsiteY5" fmla="*/ 2853753 h 3265725"/>
              <a:gd name="connsiteX6" fmla="*/ 0 w 8279842"/>
              <a:gd name="connsiteY6" fmla="*/ 0 h 3265725"/>
              <a:gd name="connsiteX0" fmla="*/ 0 w 8280217"/>
              <a:gd name="connsiteY0" fmla="*/ 0 h 3265725"/>
              <a:gd name="connsiteX1" fmla="*/ 8269804 w 8280217"/>
              <a:gd name="connsiteY1" fmla="*/ 1420 h 3265725"/>
              <a:gd name="connsiteX2" fmla="*/ 8279842 w 8280217"/>
              <a:gd name="connsiteY2" fmla="*/ 2853753 h 3265725"/>
              <a:gd name="connsiteX3" fmla="*/ 7867870 w 8280217"/>
              <a:gd name="connsiteY3" fmla="*/ 3265725 h 3265725"/>
              <a:gd name="connsiteX4" fmla="*/ 411972 w 8280217"/>
              <a:gd name="connsiteY4" fmla="*/ 3265725 h 3265725"/>
              <a:gd name="connsiteX5" fmla="*/ 0 w 8280217"/>
              <a:gd name="connsiteY5" fmla="*/ 2853753 h 3265725"/>
              <a:gd name="connsiteX6" fmla="*/ 0 w 8280217"/>
              <a:gd name="connsiteY6" fmla="*/ 0 h 326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80217" h="3265725">
                <a:moveTo>
                  <a:pt x="0" y="0"/>
                </a:moveTo>
                <a:lnTo>
                  <a:pt x="8269804" y="1420"/>
                </a:lnTo>
                <a:cubicBezTo>
                  <a:pt x="8283203" y="1049801"/>
                  <a:pt x="8279842" y="2311142"/>
                  <a:pt x="8279842" y="2853753"/>
                </a:cubicBezTo>
                <a:cubicBezTo>
                  <a:pt x="8279842" y="3081279"/>
                  <a:pt x="8095396" y="3265725"/>
                  <a:pt x="7867870" y="3265725"/>
                </a:cubicBezTo>
                <a:lnTo>
                  <a:pt x="411972" y="3265725"/>
                </a:lnTo>
                <a:cubicBezTo>
                  <a:pt x="184446" y="3265725"/>
                  <a:pt x="0" y="3081279"/>
                  <a:pt x="0" y="28537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5021737" y="738261"/>
            <a:ext cx="2286000" cy="76899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 smtClean="0">
                <a:solidFill>
                  <a:schemeClr val="accent1"/>
                </a:solidFill>
              </a:rPr>
              <a:t>Pathways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2736000" y="738261"/>
            <a:ext cx="2286000" cy="76899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 smtClean="0">
                <a:solidFill>
                  <a:schemeClr val="accent1"/>
                </a:solidFill>
              </a:rPr>
              <a:t>Mandatory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2000" y="738261"/>
            <a:ext cx="2284934" cy="76899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GB" b="1" dirty="0" smtClean="0">
                <a:solidFill>
                  <a:schemeClr val="accent1"/>
                </a:solidFill>
              </a:rPr>
              <a:t>Overview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451810" y="1847849"/>
            <a:ext cx="8280400" cy="3648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solidFill>
                  <a:schemeClr val="tx2"/>
                </a:solidFill>
              </a:rPr>
              <a:t>3 mandatory units</a:t>
            </a:r>
          </a:p>
          <a:p>
            <a:pPr lvl="1"/>
            <a:r>
              <a:rPr lang="en-GB" sz="2000" dirty="0" smtClean="0">
                <a:solidFill>
                  <a:schemeClr val="tx2"/>
                </a:solidFill>
              </a:rPr>
              <a:t>2 externally examined</a:t>
            </a:r>
          </a:p>
          <a:p>
            <a:pPr lvl="1"/>
            <a:r>
              <a:rPr lang="en-GB" sz="2000" dirty="0" smtClean="0">
                <a:solidFill>
                  <a:schemeClr val="tx2"/>
                </a:solidFill>
              </a:rPr>
              <a:t>1 internally assessed</a:t>
            </a:r>
          </a:p>
          <a:p>
            <a:pPr fontAlgn="t"/>
            <a:r>
              <a:rPr lang="en-GB" sz="2400" dirty="0" smtClean="0">
                <a:solidFill>
                  <a:schemeClr val="tx2"/>
                </a:solidFill>
              </a:rPr>
              <a:t>5 Optional units from </a:t>
            </a:r>
            <a:r>
              <a:rPr lang="en-GB" sz="2400" dirty="0">
                <a:solidFill>
                  <a:schemeClr val="tx2"/>
                </a:solidFill>
              </a:rPr>
              <a:t>a total of 8 or 9 dependent on pathway</a:t>
            </a:r>
          </a:p>
          <a:p>
            <a:pPr fontAlgn="t"/>
            <a:r>
              <a:rPr lang="en-GB" sz="2400" dirty="0" smtClean="0">
                <a:solidFill>
                  <a:schemeClr val="tx2"/>
                </a:solidFill>
              </a:rPr>
              <a:t>33.33% external </a:t>
            </a:r>
            <a:r>
              <a:rPr lang="en-GB" sz="2400" dirty="0">
                <a:solidFill>
                  <a:schemeClr val="tx2"/>
                </a:solidFill>
              </a:rPr>
              <a:t>assessment</a:t>
            </a:r>
          </a:p>
          <a:p>
            <a:pPr fontAlgn="t"/>
            <a:r>
              <a:rPr lang="en-GB" sz="2400" dirty="0">
                <a:solidFill>
                  <a:schemeClr val="tx2"/>
                </a:solidFill>
              </a:rPr>
              <a:t>S</a:t>
            </a:r>
            <a:r>
              <a:rPr lang="en-GB" sz="2400" dirty="0" smtClean="0">
                <a:solidFill>
                  <a:schemeClr val="tx2"/>
                </a:solidFill>
              </a:rPr>
              <a:t>elect </a:t>
            </a:r>
            <a:r>
              <a:rPr lang="en-GB" sz="2400" dirty="0">
                <a:solidFill>
                  <a:schemeClr val="tx2"/>
                </a:solidFill>
              </a:rPr>
              <a:t>1 of 4 pathways available </a:t>
            </a:r>
          </a:p>
          <a:p>
            <a:pPr fontAlgn="t"/>
            <a:r>
              <a:rPr lang="en-GB" sz="2400" dirty="0">
                <a:solidFill>
                  <a:schemeClr val="tx2"/>
                </a:solidFill>
              </a:rPr>
              <a:t>Learners can top up or drop down to larger or smaller Applied General and Tech level qualifications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6766" y="1429446"/>
            <a:ext cx="2239200" cy="1596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ound Same Side Corner Rectangle 14">
            <a:hlinkClick r:id="rId3" action="ppaction://hlinksldjump"/>
          </p:cNvPr>
          <p:cNvSpPr/>
          <p:nvPr/>
        </p:nvSpPr>
        <p:spPr>
          <a:xfrm>
            <a:off x="451810" y="745310"/>
            <a:ext cx="2244156" cy="768993"/>
          </a:xfrm>
          <a:prstGeom prst="round2SameRect">
            <a:avLst>
              <a:gd name="adj1" fmla="val 45156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ound Same Side Corner Rectangle 15">
            <a:hlinkClick r:id="rId4" action="ppaction://hlinksldjump"/>
          </p:cNvPr>
          <p:cNvSpPr/>
          <p:nvPr/>
        </p:nvSpPr>
        <p:spPr>
          <a:xfrm>
            <a:off x="2756922" y="745310"/>
            <a:ext cx="2244156" cy="768993"/>
          </a:xfrm>
          <a:prstGeom prst="round2SameRect">
            <a:avLst>
              <a:gd name="adj1" fmla="val 45156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264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2"/>
                </a:solidFill>
              </a:rPr>
              <a:t>Foundation Diploma (540 GLH)</a:t>
            </a:r>
            <a:endParaRPr lang="en-GB" sz="3200" dirty="0">
              <a:solidFill>
                <a:schemeClr val="tx2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32000" y="1512000"/>
            <a:ext cx="8280217" cy="4320000"/>
          </a:xfrm>
          <a:custGeom>
            <a:avLst/>
            <a:gdLst>
              <a:gd name="connsiteX0" fmla="*/ 0 w 8279842"/>
              <a:gd name="connsiteY0" fmla="*/ 411972 h 3255666"/>
              <a:gd name="connsiteX1" fmla="*/ 411972 w 8279842"/>
              <a:gd name="connsiteY1" fmla="*/ 0 h 3255666"/>
              <a:gd name="connsiteX2" fmla="*/ 7867870 w 8279842"/>
              <a:gd name="connsiteY2" fmla="*/ 0 h 3255666"/>
              <a:gd name="connsiteX3" fmla="*/ 8279842 w 8279842"/>
              <a:gd name="connsiteY3" fmla="*/ 411972 h 3255666"/>
              <a:gd name="connsiteX4" fmla="*/ 8279842 w 8279842"/>
              <a:gd name="connsiteY4" fmla="*/ 2843694 h 3255666"/>
              <a:gd name="connsiteX5" fmla="*/ 7867870 w 8279842"/>
              <a:gd name="connsiteY5" fmla="*/ 3255666 h 3255666"/>
              <a:gd name="connsiteX6" fmla="*/ 411972 w 8279842"/>
              <a:gd name="connsiteY6" fmla="*/ 3255666 h 3255666"/>
              <a:gd name="connsiteX7" fmla="*/ 0 w 8279842"/>
              <a:gd name="connsiteY7" fmla="*/ 2843694 h 3255666"/>
              <a:gd name="connsiteX8" fmla="*/ 0 w 8279842"/>
              <a:gd name="connsiteY8" fmla="*/ 411972 h 3255666"/>
              <a:gd name="connsiteX0" fmla="*/ 952 w 8280794"/>
              <a:gd name="connsiteY0" fmla="*/ 411972 h 3255666"/>
              <a:gd name="connsiteX1" fmla="*/ 201909 w 8280794"/>
              <a:gd name="connsiteY1" fmla="*/ 0 h 3255666"/>
              <a:gd name="connsiteX2" fmla="*/ 7868822 w 8280794"/>
              <a:gd name="connsiteY2" fmla="*/ 0 h 3255666"/>
              <a:gd name="connsiteX3" fmla="*/ 8280794 w 8280794"/>
              <a:gd name="connsiteY3" fmla="*/ 411972 h 3255666"/>
              <a:gd name="connsiteX4" fmla="*/ 8280794 w 8280794"/>
              <a:gd name="connsiteY4" fmla="*/ 2843694 h 3255666"/>
              <a:gd name="connsiteX5" fmla="*/ 7868822 w 8280794"/>
              <a:gd name="connsiteY5" fmla="*/ 3255666 h 3255666"/>
              <a:gd name="connsiteX6" fmla="*/ 412924 w 8280794"/>
              <a:gd name="connsiteY6" fmla="*/ 3255666 h 3255666"/>
              <a:gd name="connsiteX7" fmla="*/ 952 w 8280794"/>
              <a:gd name="connsiteY7" fmla="*/ 2843694 h 3255666"/>
              <a:gd name="connsiteX8" fmla="*/ 952 w 8280794"/>
              <a:gd name="connsiteY8" fmla="*/ 411972 h 3255666"/>
              <a:gd name="connsiteX0" fmla="*/ 0 w 8279842"/>
              <a:gd name="connsiteY0" fmla="*/ 414635 h 3258329"/>
              <a:gd name="connsiteX1" fmla="*/ 7867870 w 8279842"/>
              <a:gd name="connsiteY1" fmla="*/ 2663 h 3258329"/>
              <a:gd name="connsiteX2" fmla="*/ 8279842 w 8279842"/>
              <a:gd name="connsiteY2" fmla="*/ 414635 h 3258329"/>
              <a:gd name="connsiteX3" fmla="*/ 8279842 w 8279842"/>
              <a:gd name="connsiteY3" fmla="*/ 2846357 h 3258329"/>
              <a:gd name="connsiteX4" fmla="*/ 7867870 w 8279842"/>
              <a:gd name="connsiteY4" fmla="*/ 3258329 h 3258329"/>
              <a:gd name="connsiteX5" fmla="*/ 411972 w 8279842"/>
              <a:gd name="connsiteY5" fmla="*/ 3258329 h 3258329"/>
              <a:gd name="connsiteX6" fmla="*/ 0 w 8279842"/>
              <a:gd name="connsiteY6" fmla="*/ 2846357 h 3258329"/>
              <a:gd name="connsiteX7" fmla="*/ 0 w 8279842"/>
              <a:gd name="connsiteY7" fmla="*/ 414635 h 3258329"/>
              <a:gd name="connsiteX0" fmla="*/ 0 w 8279842"/>
              <a:gd name="connsiteY0" fmla="*/ 208067 h 3473792"/>
              <a:gd name="connsiteX1" fmla="*/ 7867870 w 8279842"/>
              <a:gd name="connsiteY1" fmla="*/ 218126 h 3473792"/>
              <a:gd name="connsiteX2" fmla="*/ 8279842 w 8279842"/>
              <a:gd name="connsiteY2" fmla="*/ 630098 h 3473792"/>
              <a:gd name="connsiteX3" fmla="*/ 8279842 w 8279842"/>
              <a:gd name="connsiteY3" fmla="*/ 3061820 h 3473792"/>
              <a:gd name="connsiteX4" fmla="*/ 7867870 w 8279842"/>
              <a:gd name="connsiteY4" fmla="*/ 3473792 h 3473792"/>
              <a:gd name="connsiteX5" fmla="*/ 411972 w 8279842"/>
              <a:gd name="connsiteY5" fmla="*/ 3473792 h 3473792"/>
              <a:gd name="connsiteX6" fmla="*/ 0 w 8279842"/>
              <a:gd name="connsiteY6" fmla="*/ 3061820 h 3473792"/>
              <a:gd name="connsiteX7" fmla="*/ 0 w 8279842"/>
              <a:gd name="connsiteY7" fmla="*/ 208067 h 3473792"/>
              <a:gd name="connsiteX0" fmla="*/ 0 w 8279842"/>
              <a:gd name="connsiteY0" fmla="*/ 0 h 3265725"/>
              <a:gd name="connsiteX1" fmla="*/ 7867870 w 8279842"/>
              <a:gd name="connsiteY1" fmla="*/ 10059 h 3265725"/>
              <a:gd name="connsiteX2" fmla="*/ 8279842 w 8279842"/>
              <a:gd name="connsiteY2" fmla="*/ 422031 h 3265725"/>
              <a:gd name="connsiteX3" fmla="*/ 8279842 w 8279842"/>
              <a:gd name="connsiteY3" fmla="*/ 2853753 h 3265725"/>
              <a:gd name="connsiteX4" fmla="*/ 7867870 w 8279842"/>
              <a:gd name="connsiteY4" fmla="*/ 3265725 h 3265725"/>
              <a:gd name="connsiteX5" fmla="*/ 411972 w 8279842"/>
              <a:gd name="connsiteY5" fmla="*/ 3265725 h 3265725"/>
              <a:gd name="connsiteX6" fmla="*/ 0 w 8279842"/>
              <a:gd name="connsiteY6" fmla="*/ 2853753 h 3265725"/>
              <a:gd name="connsiteX7" fmla="*/ 0 w 8279842"/>
              <a:gd name="connsiteY7" fmla="*/ 0 h 3265725"/>
              <a:gd name="connsiteX0" fmla="*/ 0 w 8609805"/>
              <a:gd name="connsiteY0" fmla="*/ 0 h 3265725"/>
              <a:gd name="connsiteX1" fmla="*/ 7867870 w 8609805"/>
              <a:gd name="connsiteY1" fmla="*/ 10059 h 3265725"/>
              <a:gd name="connsiteX2" fmla="*/ 8279842 w 8609805"/>
              <a:gd name="connsiteY2" fmla="*/ 2853753 h 3265725"/>
              <a:gd name="connsiteX3" fmla="*/ 7867870 w 8609805"/>
              <a:gd name="connsiteY3" fmla="*/ 3265725 h 3265725"/>
              <a:gd name="connsiteX4" fmla="*/ 411972 w 8609805"/>
              <a:gd name="connsiteY4" fmla="*/ 3265725 h 3265725"/>
              <a:gd name="connsiteX5" fmla="*/ 0 w 8609805"/>
              <a:gd name="connsiteY5" fmla="*/ 2853753 h 3265725"/>
              <a:gd name="connsiteX6" fmla="*/ 0 w 8609805"/>
              <a:gd name="connsiteY6" fmla="*/ 0 h 3265725"/>
              <a:gd name="connsiteX0" fmla="*/ 0 w 8279842"/>
              <a:gd name="connsiteY0" fmla="*/ 0 h 3265725"/>
              <a:gd name="connsiteX1" fmla="*/ 7867870 w 8279842"/>
              <a:gd name="connsiteY1" fmla="*/ 10059 h 3265725"/>
              <a:gd name="connsiteX2" fmla="*/ 8279842 w 8279842"/>
              <a:gd name="connsiteY2" fmla="*/ 2853753 h 3265725"/>
              <a:gd name="connsiteX3" fmla="*/ 7867870 w 8279842"/>
              <a:gd name="connsiteY3" fmla="*/ 3265725 h 3265725"/>
              <a:gd name="connsiteX4" fmla="*/ 411972 w 8279842"/>
              <a:gd name="connsiteY4" fmla="*/ 3265725 h 3265725"/>
              <a:gd name="connsiteX5" fmla="*/ 0 w 8279842"/>
              <a:gd name="connsiteY5" fmla="*/ 2853753 h 3265725"/>
              <a:gd name="connsiteX6" fmla="*/ 0 w 8279842"/>
              <a:gd name="connsiteY6" fmla="*/ 0 h 3265725"/>
              <a:gd name="connsiteX0" fmla="*/ 0 w 8279842"/>
              <a:gd name="connsiteY0" fmla="*/ 0 h 3265725"/>
              <a:gd name="connsiteX1" fmla="*/ 8229610 w 8279842"/>
              <a:gd name="connsiteY1" fmla="*/ 10059 h 3265725"/>
              <a:gd name="connsiteX2" fmla="*/ 8279842 w 8279842"/>
              <a:gd name="connsiteY2" fmla="*/ 2853753 h 3265725"/>
              <a:gd name="connsiteX3" fmla="*/ 7867870 w 8279842"/>
              <a:gd name="connsiteY3" fmla="*/ 3265725 h 3265725"/>
              <a:gd name="connsiteX4" fmla="*/ 411972 w 8279842"/>
              <a:gd name="connsiteY4" fmla="*/ 3265725 h 3265725"/>
              <a:gd name="connsiteX5" fmla="*/ 0 w 8279842"/>
              <a:gd name="connsiteY5" fmla="*/ 2853753 h 3265725"/>
              <a:gd name="connsiteX6" fmla="*/ 0 w 8279842"/>
              <a:gd name="connsiteY6" fmla="*/ 0 h 3265725"/>
              <a:gd name="connsiteX0" fmla="*/ 0 w 8280217"/>
              <a:gd name="connsiteY0" fmla="*/ 0 h 3265725"/>
              <a:gd name="connsiteX1" fmla="*/ 8269804 w 8280217"/>
              <a:gd name="connsiteY1" fmla="*/ 10059 h 3265725"/>
              <a:gd name="connsiteX2" fmla="*/ 8279842 w 8280217"/>
              <a:gd name="connsiteY2" fmla="*/ 2853753 h 3265725"/>
              <a:gd name="connsiteX3" fmla="*/ 7867870 w 8280217"/>
              <a:gd name="connsiteY3" fmla="*/ 3265725 h 3265725"/>
              <a:gd name="connsiteX4" fmla="*/ 411972 w 8280217"/>
              <a:gd name="connsiteY4" fmla="*/ 3265725 h 3265725"/>
              <a:gd name="connsiteX5" fmla="*/ 0 w 8280217"/>
              <a:gd name="connsiteY5" fmla="*/ 2853753 h 3265725"/>
              <a:gd name="connsiteX6" fmla="*/ 0 w 8280217"/>
              <a:gd name="connsiteY6" fmla="*/ 0 h 3265725"/>
              <a:gd name="connsiteX0" fmla="*/ 0 w 8279842"/>
              <a:gd name="connsiteY0" fmla="*/ 0 h 3265725"/>
              <a:gd name="connsiteX1" fmla="*/ 8239659 w 8279842"/>
              <a:gd name="connsiteY1" fmla="*/ 1420 h 3265725"/>
              <a:gd name="connsiteX2" fmla="*/ 8279842 w 8279842"/>
              <a:gd name="connsiteY2" fmla="*/ 2853753 h 3265725"/>
              <a:gd name="connsiteX3" fmla="*/ 7867870 w 8279842"/>
              <a:gd name="connsiteY3" fmla="*/ 3265725 h 3265725"/>
              <a:gd name="connsiteX4" fmla="*/ 411972 w 8279842"/>
              <a:gd name="connsiteY4" fmla="*/ 3265725 h 3265725"/>
              <a:gd name="connsiteX5" fmla="*/ 0 w 8279842"/>
              <a:gd name="connsiteY5" fmla="*/ 2853753 h 3265725"/>
              <a:gd name="connsiteX6" fmla="*/ 0 w 8279842"/>
              <a:gd name="connsiteY6" fmla="*/ 0 h 3265725"/>
              <a:gd name="connsiteX0" fmla="*/ 0 w 8280217"/>
              <a:gd name="connsiteY0" fmla="*/ 0 h 3265725"/>
              <a:gd name="connsiteX1" fmla="*/ 8269804 w 8280217"/>
              <a:gd name="connsiteY1" fmla="*/ 1420 h 3265725"/>
              <a:gd name="connsiteX2" fmla="*/ 8279842 w 8280217"/>
              <a:gd name="connsiteY2" fmla="*/ 2853753 h 3265725"/>
              <a:gd name="connsiteX3" fmla="*/ 7867870 w 8280217"/>
              <a:gd name="connsiteY3" fmla="*/ 3265725 h 3265725"/>
              <a:gd name="connsiteX4" fmla="*/ 411972 w 8280217"/>
              <a:gd name="connsiteY4" fmla="*/ 3265725 h 3265725"/>
              <a:gd name="connsiteX5" fmla="*/ 0 w 8280217"/>
              <a:gd name="connsiteY5" fmla="*/ 2853753 h 3265725"/>
              <a:gd name="connsiteX6" fmla="*/ 0 w 8280217"/>
              <a:gd name="connsiteY6" fmla="*/ 0 h 326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80217" h="3265725">
                <a:moveTo>
                  <a:pt x="0" y="0"/>
                </a:moveTo>
                <a:lnTo>
                  <a:pt x="8269804" y="1420"/>
                </a:lnTo>
                <a:cubicBezTo>
                  <a:pt x="8283203" y="1049801"/>
                  <a:pt x="8279842" y="2311142"/>
                  <a:pt x="8279842" y="2853753"/>
                </a:cubicBezTo>
                <a:cubicBezTo>
                  <a:pt x="8279842" y="3081279"/>
                  <a:pt x="8095396" y="3265725"/>
                  <a:pt x="7867870" y="3265725"/>
                </a:cubicBezTo>
                <a:lnTo>
                  <a:pt x="411972" y="3265725"/>
                </a:lnTo>
                <a:cubicBezTo>
                  <a:pt x="184446" y="3265725"/>
                  <a:pt x="0" y="3081279"/>
                  <a:pt x="0" y="28537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5025696" y="738261"/>
            <a:ext cx="2286000" cy="76899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 smtClean="0">
                <a:solidFill>
                  <a:schemeClr val="accent1"/>
                </a:solidFill>
              </a:rPr>
              <a:t>Pathways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2734654" y="738261"/>
            <a:ext cx="2286000" cy="76899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 smtClean="0">
                <a:solidFill>
                  <a:schemeClr val="accent1"/>
                </a:solidFill>
              </a:rPr>
              <a:t>Mandatory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1898" y="738261"/>
            <a:ext cx="2284934" cy="76899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GB" b="1" dirty="0" smtClean="0">
                <a:solidFill>
                  <a:schemeClr val="accent1"/>
                </a:solidFill>
              </a:rPr>
              <a:t>Overview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62122" y="1427445"/>
            <a:ext cx="2235600" cy="1596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ound Same Side Corner Rectangle 15">
            <a:hlinkClick r:id="rId3" action="ppaction://hlinksldjump"/>
          </p:cNvPr>
          <p:cNvSpPr/>
          <p:nvPr/>
        </p:nvSpPr>
        <p:spPr>
          <a:xfrm>
            <a:off x="457136" y="756524"/>
            <a:ext cx="2244156" cy="768993"/>
          </a:xfrm>
          <a:prstGeom prst="round2SameRect">
            <a:avLst>
              <a:gd name="adj1" fmla="val 45156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302381"/>
              </p:ext>
            </p:extLst>
          </p:nvPr>
        </p:nvGraphicFramePr>
        <p:xfrm>
          <a:off x="566166" y="2047873"/>
          <a:ext cx="8011884" cy="3204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6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01711"/>
                <a:gridCol w="6531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87542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32841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Unit No.</a:t>
                      </a: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Title</a:t>
                      </a: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GLH</a:t>
                      </a: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Assessment</a:t>
                      </a: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9829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Fundamentals of IT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90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1 Hour 30 minutes written</a:t>
                      </a:r>
                      <a:r>
                        <a:rPr lang="en-GB" sz="1400" baseline="0" dirty="0" smtClean="0">
                          <a:solidFill>
                            <a:schemeClr val="tx2"/>
                          </a:solidFill>
                        </a:rPr>
                        <a:t> exam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6126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Global Information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90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1 Hour 30 minutes written exam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6126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chemeClr val="tx2"/>
                          </a:solidFill>
                        </a:rPr>
                        <a:t>Only</a:t>
                      </a:r>
                      <a:r>
                        <a:rPr lang="en-GB" sz="1800" baseline="0" dirty="0" smtClean="0">
                          <a:solidFill>
                            <a:schemeClr val="tx2"/>
                          </a:solidFill>
                        </a:rPr>
                        <a:t> ONE internally assessed mandatory unit required per pathway</a:t>
                      </a:r>
                      <a:endParaRPr lang="en-GB" sz="1800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400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61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Computer Networks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2"/>
                          </a:solidFill>
                        </a:rPr>
                        <a:t>Internally assessed </a:t>
                      </a:r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-</a:t>
                      </a:r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GB" sz="1050" dirty="0" smtClean="0">
                          <a:solidFill>
                            <a:schemeClr val="tx2"/>
                          </a:solidFill>
                        </a:rPr>
                        <a:t>IT Infrastructure Technician Pathway</a:t>
                      </a:r>
                      <a:r>
                        <a:rPr lang="en-GB" sz="1050" baseline="0" dirty="0" smtClean="0">
                          <a:solidFill>
                            <a:schemeClr val="tx2"/>
                          </a:solidFill>
                        </a:rPr>
                        <a:t> only</a:t>
                      </a:r>
                      <a:endParaRPr lang="en-GB" sz="1400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61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Virtual</a:t>
                      </a:r>
                      <a:r>
                        <a:rPr lang="en-GB" sz="1400" baseline="0" dirty="0" smtClean="0">
                          <a:solidFill>
                            <a:schemeClr val="tx2"/>
                          </a:solidFill>
                        </a:rPr>
                        <a:t> and Augmented Reality</a:t>
                      </a:r>
                      <a:endParaRPr lang="en-GB" sz="1400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Internally assessed </a:t>
                      </a:r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– </a:t>
                      </a:r>
                      <a:r>
                        <a:rPr lang="en-GB" sz="105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Emerging Digital Technician Pathway only 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61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Application Design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Internally assessed – </a:t>
                      </a:r>
                      <a:r>
                        <a:rPr lang="en-GB" sz="11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Application Developer Pathway only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61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Data Analysis and Design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Internally assessed – </a:t>
                      </a:r>
                      <a:r>
                        <a:rPr lang="en-GB" sz="11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Data Analyst Pathway only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902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2"/>
                </a:solidFill>
              </a:rPr>
              <a:t>Foundation Diploma (540 GLH)</a:t>
            </a:r>
            <a:endParaRPr lang="en-GB" sz="3200" dirty="0">
              <a:solidFill>
                <a:schemeClr val="tx2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46275" y="1512000"/>
            <a:ext cx="8280217" cy="4320000"/>
          </a:xfrm>
          <a:custGeom>
            <a:avLst/>
            <a:gdLst>
              <a:gd name="connsiteX0" fmla="*/ 0 w 8279842"/>
              <a:gd name="connsiteY0" fmla="*/ 411972 h 3255666"/>
              <a:gd name="connsiteX1" fmla="*/ 411972 w 8279842"/>
              <a:gd name="connsiteY1" fmla="*/ 0 h 3255666"/>
              <a:gd name="connsiteX2" fmla="*/ 7867870 w 8279842"/>
              <a:gd name="connsiteY2" fmla="*/ 0 h 3255666"/>
              <a:gd name="connsiteX3" fmla="*/ 8279842 w 8279842"/>
              <a:gd name="connsiteY3" fmla="*/ 411972 h 3255666"/>
              <a:gd name="connsiteX4" fmla="*/ 8279842 w 8279842"/>
              <a:gd name="connsiteY4" fmla="*/ 2843694 h 3255666"/>
              <a:gd name="connsiteX5" fmla="*/ 7867870 w 8279842"/>
              <a:gd name="connsiteY5" fmla="*/ 3255666 h 3255666"/>
              <a:gd name="connsiteX6" fmla="*/ 411972 w 8279842"/>
              <a:gd name="connsiteY6" fmla="*/ 3255666 h 3255666"/>
              <a:gd name="connsiteX7" fmla="*/ 0 w 8279842"/>
              <a:gd name="connsiteY7" fmla="*/ 2843694 h 3255666"/>
              <a:gd name="connsiteX8" fmla="*/ 0 w 8279842"/>
              <a:gd name="connsiteY8" fmla="*/ 411972 h 3255666"/>
              <a:gd name="connsiteX0" fmla="*/ 952 w 8280794"/>
              <a:gd name="connsiteY0" fmla="*/ 411972 h 3255666"/>
              <a:gd name="connsiteX1" fmla="*/ 201909 w 8280794"/>
              <a:gd name="connsiteY1" fmla="*/ 0 h 3255666"/>
              <a:gd name="connsiteX2" fmla="*/ 7868822 w 8280794"/>
              <a:gd name="connsiteY2" fmla="*/ 0 h 3255666"/>
              <a:gd name="connsiteX3" fmla="*/ 8280794 w 8280794"/>
              <a:gd name="connsiteY3" fmla="*/ 411972 h 3255666"/>
              <a:gd name="connsiteX4" fmla="*/ 8280794 w 8280794"/>
              <a:gd name="connsiteY4" fmla="*/ 2843694 h 3255666"/>
              <a:gd name="connsiteX5" fmla="*/ 7868822 w 8280794"/>
              <a:gd name="connsiteY5" fmla="*/ 3255666 h 3255666"/>
              <a:gd name="connsiteX6" fmla="*/ 412924 w 8280794"/>
              <a:gd name="connsiteY6" fmla="*/ 3255666 h 3255666"/>
              <a:gd name="connsiteX7" fmla="*/ 952 w 8280794"/>
              <a:gd name="connsiteY7" fmla="*/ 2843694 h 3255666"/>
              <a:gd name="connsiteX8" fmla="*/ 952 w 8280794"/>
              <a:gd name="connsiteY8" fmla="*/ 411972 h 3255666"/>
              <a:gd name="connsiteX0" fmla="*/ 0 w 8279842"/>
              <a:gd name="connsiteY0" fmla="*/ 414635 h 3258329"/>
              <a:gd name="connsiteX1" fmla="*/ 7867870 w 8279842"/>
              <a:gd name="connsiteY1" fmla="*/ 2663 h 3258329"/>
              <a:gd name="connsiteX2" fmla="*/ 8279842 w 8279842"/>
              <a:gd name="connsiteY2" fmla="*/ 414635 h 3258329"/>
              <a:gd name="connsiteX3" fmla="*/ 8279842 w 8279842"/>
              <a:gd name="connsiteY3" fmla="*/ 2846357 h 3258329"/>
              <a:gd name="connsiteX4" fmla="*/ 7867870 w 8279842"/>
              <a:gd name="connsiteY4" fmla="*/ 3258329 h 3258329"/>
              <a:gd name="connsiteX5" fmla="*/ 411972 w 8279842"/>
              <a:gd name="connsiteY5" fmla="*/ 3258329 h 3258329"/>
              <a:gd name="connsiteX6" fmla="*/ 0 w 8279842"/>
              <a:gd name="connsiteY6" fmla="*/ 2846357 h 3258329"/>
              <a:gd name="connsiteX7" fmla="*/ 0 w 8279842"/>
              <a:gd name="connsiteY7" fmla="*/ 414635 h 3258329"/>
              <a:gd name="connsiteX0" fmla="*/ 0 w 8279842"/>
              <a:gd name="connsiteY0" fmla="*/ 208067 h 3473792"/>
              <a:gd name="connsiteX1" fmla="*/ 7867870 w 8279842"/>
              <a:gd name="connsiteY1" fmla="*/ 218126 h 3473792"/>
              <a:gd name="connsiteX2" fmla="*/ 8279842 w 8279842"/>
              <a:gd name="connsiteY2" fmla="*/ 630098 h 3473792"/>
              <a:gd name="connsiteX3" fmla="*/ 8279842 w 8279842"/>
              <a:gd name="connsiteY3" fmla="*/ 3061820 h 3473792"/>
              <a:gd name="connsiteX4" fmla="*/ 7867870 w 8279842"/>
              <a:gd name="connsiteY4" fmla="*/ 3473792 h 3473792"/>
              <a:gd name="connsiteX5" fmla="*/ 411972 w 8279842"/>
              <a:gd name="connsiteY5" fmla="*/ 3473792 h 3473792"/>
              <a:gd name="connsiteX6" fmla="*/ 0 w 8279842"/>
              <a:gd name="connsiteY6" fmla="*/ 3061820 h 3473792"/>
              <a:gd name="connsiteX7" fmla="*/ 0 w 8279842"/>
              <a:gd name="connsiteY7" fmla="*/ 208067 h 3473792"/>
              <a:gd name="connsiteX0" fmla="*/ 0 w 8279842"/>
              <a:gd name="connsiteY0" fmla="*/ 0 h 3265725"/>
              <a:gd name="connsiteX1" fmla="*/ 7867870 w 8279842"/>
              <a:gd name="connsiteY1" fmla="*/ 10059 h 3265725"/>
              <a:gd name="connsiteX2" fmla="*/ 8279842 w 8279842"/>
              <a:gd name="connsiteY2" fmla="*/ 422031 h 3265725"/>
              <a:gd name="connsiteX3" fmla="*/ 8279842 w 8279842"/>
              <a:gd name="connsiteY3" fmla="*/ 2853753 h 3265725"/>
              <a:gd name="connsiteX4" fmla="*/ 7867870 w 8279842"/>
              <a:gd name="connsiteY4" fmla="*/ 3265725 h 3265725"/>
              <a:gd name="connsiteX5" fmla="*/ 411972 w 8279842"/>
              <a:gd name="connsiteY5" fmla="*/ 3265725 h 3265725"/>
              <a:gd name="connsiteX6" fmla="*/ 0 w 8279842"/>
              <a:gd name="connsiteY6" fmla="*/ 2853753 h 3265725"/>
              <a:gd name="connsiteX7" fmla="*/ 0 w 8279842"/>
              <a:gd name="connsiteY7" fmla="*/ 0 h 3265725"/>
              <a:gd name="connsiteX0" fmla="*/ 0 w 8609805"/>
              <a:gd name="connsiteY0" fmla="*/ 0 h 3265725"/>
              <a:gd name="connsiteX1" fmla="*/ 7867870 w 8609805"/>
              <a:gd name="connsiteY1" fmla="*/ 10059 h 3265725"/>
              <a:gd name="connsiteX2" fmla="*/ 8279842 w 8609805"/>
              <a:gd name="connsiteY2" fmla="*/ 2853753 h 3265725"/>
              <a:gd name="connsiteX3" fmla="*/ 7867870 w 8609805"/>
              <a:gd name="connsiteY3" fmla="*/ 3265725 h 3265725"/>
              <a:gd name="connsiteX4" fmla="*/ 411972 w 8609805"/>
              <a:gd name="connsiteY4" fmla="*/ 3265725 h 3265725"/>
              <a:gd name="connsiteX5" fmla="*/ 0 w 8609805"/>
              <a:gd name="connsiteY5" fmla="*/ 2853753 h 3265725"/>
              <a:gd name="connsiteX6" fmla="*/ 0 w 8609805"/>
              <a:gd name="connsiteY6" fmla="*/ 0 h 3265725"/>
              <a:gd name="connsiteX0" fmla="*/ 0 w 8279842"/>
              <a:gd name="connsiteY0" fmla="*/ 0 h 3265725"/>
              <a:gd name="connsiteX1" fmla="*/ 7867870 w 8279842"/>
              <a:gd name="connsiteY1" fmla="*/ 10059 h 3265725"/>
              <a:gd name="connsiteX2" fmla="*/ 8279842 w 8279842"/>
              <a:gd name="connsiteY2" fmla="*/ 2853753 h 3265725"/>
              <a:gd name="connsiteX3" fmla="*/ 7867870 w 8279842"/>
              <a:gd name="connsiteY3" fmla="*/ 3265725 h 3265725"/>
              <a:gd name="connsiteX4" fmla="*/ 411972 w 8279842"/>
              <a:gd name="connsiteY4" fmla="*/ 3265725 h 3265725"/>
              <a:gd name="connsiteX5" fmla="*/ 0 w 8279842"/>
              <a:gd name="connsiteY5" fmla="*/ 2853753 h 3265725"/>
              <a:gd name="connsiteX6" fmla="*/ 0 w 8279842"/>
              <a:gd name="connsiteY6" fmla="*/ 0 h 3265725"/>
              <a:gd name="connsiteX0" fmla="*/ 0 w 8279842"/>
              <a:gd name="connsiteY0" fmla="*/ 0 h 3265725"/>
              <a:gd name="connsiteX1" fmla="*/ 8229610 w 8279842"/>
              <a:gd name="connsiteY1" fmla="*/ 10059 h 3265725"/>
              <a:gd name="connsiteX2" fmla="*/ 8279842 w 8279842"/>
              <a:gd name="connsiteY2" fmla="*/ 2853753 h 3265725"/>
              <a:gd name="connsiteX3" fmla="*/ 7867870 w 8279842"/>
              <a:gd name="connsiteY3" fmla="*/ 3265725 h 3265725"/>
              <a:gd name="connsiteX4" fmla="*/ 411972 w 8279842"/>
              <a:gd name="connsiteY4" fmla="*/ 3265725 h 3265725"/>
              <a:gd name="connsiteX5" fmla="*/ 0 w 8279842"/>
              <a:gd name="connsiteY5" fmla="*/ 2853753 h 3265725"/>
              <a:gd name="connsiteX6" fmla="*/ 0 w 8279842"/>
              <a:gd name="connsiteY6" fmla="*/ 0 h 3265725"/>
              <a:gd name="connsiteX0" fmla="*/ 0 w 8280217"/>
              <a:gd name="connsiteY0" fmla="*/ 0 h 3265725"/>
              <a:gd name="connsiteX1" fmla="*/ 8269804 w 8280217"/>
              <a:gd name="connsiteY1" fmla="*/ 10059 h 3265725"/>
              <a:gd name="connsiteX2" fmla="*/ 8279842 w 8280217"/>
              <a:gd name="connsiteY2" fmla="*/ 2853753 h 3265725"/>
              <a:gd name="connsiteX3" fmla="*/ 7867870 w 8280217"/>
              <a:gd name="connsiteY3" fmla="*/ 3265725 h 3265725"/>
              <a:gd name="connsiteX4" fmla="*/ 411972 w 8280217"/>
              <a:gd name="connsiteY4" fmla="*/ 3265725 h 3265725"/>
              <a:gd name="connsiteX5" fmla="*/ 0 w 8280217"/>
              <a:gd name="connsiteY5" fmla="*/ 2853753 h 3265725"/>
              <a:gd name="connsiteX6" fmla="*/ 0 w 8280217"/>
              <a:gd name="connsiteY6" fmla="*/ 0 h 3265725"/>
              <a:gd name="connsiteX0" fmla="*/ 0 w 8279842"/>
              <a:gd name="connsiteY0" fmla="*/ 0 h 3265725"/>
              <a:gd name="connsiteX1" fmla="*/ 8239659 w 8279842"/>
              <a:gd name="connsiteY1" fmla="*/ 1420 h 3265725"/>
              <a:gd name="connsiteX2" fmla="*/ 8279842 w 8279842"/>
              <a:gd name="connsiteY2" fmla="*/ 2853753 h 3265725"/>
              <a:gd name="connsiteX3" fmla="*/ 7867870 w 8279842"/>
              <a:gd name="connsiteY3" fmla="*/ 3265725 h 3265725"/>
              <a:gd name="connsiteX4" fmla="*/ 411972 w 8279842"/>
              <a:gd name="connsiteY4" fmla="*/ 3265725 h 3265725"/>
              <a:gd name="connsiteX5" fmla="*/ 0 w 8279842"/>
              <a:gd name="connsiteY5" fmla="*/ 2853753 h 3265725"/>
              <a:gd name="connsiteX6" fmla="*/ 0 w 8279842"/>
              <a:gd name="connsiteY6" fmla="*/ 0 h 3265725"/>
              <a:gd name="connsiteX0" fmla="*/ 0 w 8280217"/>
              <a:gd name="connsiteY0" fmla="*/ 0 h 3265725"/>
              <a:gd name="connsiteX1" fmla="*/ 8269804 w 8280217"/>
              <a:gd name="connsiteY1" fmla="*/ 1420 h 3265725"/>
              <a:gd name="connsiteX2" fmla="*/ 8279842 w 8280217"/>
              <a:gd name="connsiteY2" fmla="*/ 2853753 h 3265725"/>
              <a:gd name="connsiteX3" fmla="*/ 7867870 w 8280217"/>
              <a:gd name="connsiteY3" fmla="*/ 3265725 h 3265725"/>
              <a:gd name="connsiteX4" fmla="*/ 411972 w 8280217"/>
              <a:gd name="connsiteY4" fmla="*/ 3265725 h 3265725"/>
              <a:gd name="connsiteX5" fmla="*/ 0 w 8280217"/>
              <a:gd name="connsiteY5" fmla="*/ 2853753 h 3265725"/>
              <a:gd name="connsiteX6" fmla="*/ 0 w 8280217"/>
              <a:gd name="connsiteY6" fmla="*/ 0 h 326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80217" h="3265725">
                <a:moveTo>
                  <a:pt x="0" y="0"/>
                </a:moveTo>
                <a:lnTo>
                  <a:pt x="8269804" y="1420"/>
                </a:lnTo>
                <a:cubicBezTo>
                  <a:pt x="8283203" y="1049801"/>
                  <a:pt x="8279842" y="2311142"/>
                  <a:pt x="8279842" y="2853753"/>
                </a:cubicBezTo>
                <a:cubicBezTo>
                  <a:pt x="8279842" y="3081279"/>
                  <a:pt x="8095396" y="3265725"/>
                  <a:pt x="7867870" y="3265725"/>
                </a:cubicBezTo>
                <a:lnTo>
                  <a:pt x="411972" y="3265725"/>
                </a:lnTo>
                <a:cubicBezTo>
                  <a:pt x="184446" y="3265725"/>
                  <a:pt x="0" y="3081279"/>
                  <a:pt x="0" y="28537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5025798" y="738261"/>
            <a:ext cx="2286000" cy="76899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 smtClean="0">
                <a:solidFill>
                  <a:schemeClr val="accent1"/>
                </a:solidFill>
              </a:rPr>
              <a:t>Pathways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2724708" y="738261"/>
            <a:ext cx="2286000" cy="76899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 smtClean="0">
                <a:solidFill>
                  <a:schemeClr val="accent1"/>
                </a:solidFill>
              </a:rPr>
              <a:t>Mandatory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2000" y="738261"/>
            <a:ext cx="2284934" cy="76899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GB" b="1" dirty="0" smtClean="0">
                <a:solidFill>
                  <a:schemeClr val="accent1"/>
                </a:solidFill>
              </a:rPr>
              <a:t>Overview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48808" y="1393354"/>
            <a:ext cx="2235600" cy="1415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451810" y="1704975"/>
            <a:ext cx="8280400" cy="4057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GB" sz="1800" dirty="0" smtClean="0">
              <a:solidFill>
                <a:schemeClr val="tx2"/>
              </a:solidFill>
            </a:endParaRPr>
          </a:p>
          <a:p>
            <a:pPr lvl="1"/>
            <a:endParaRPr lang="en-GB" sz="1800" dirty="0" smtClean="0">
              <a:solidFill>
                <a:schemeClr val="tx2"/>
              </a:solidFill>
            </a:endParaRPr>
          </a:p>
          <a:p>
            <a:pPr lvl="1"/>
            <a:endParaRPr lang="en-GB" sz="1800" dirty="0" smtClean="0">
              <a:solidFill>
                <a:schemeClr val="tx2"/>
              </a:solidFill>
            </a:endParaRPr>
          </a:p>
          <a:p>
            <a:pPr lvl="1"/>
            <a:endParaRPr lang="en-GB" sz="1800" dirty="0">
              <a:solidFill>
                <a:schemeClr val="tx2"/>
              </a:solidFill>
            </a:endParaRPr>
          </a:p>
          <a:p>
            <a:pPr lvl="1"/>
            <a:endParaRPr lang="en-GB" sz="1800" dirty="0" smtClean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en-GB" sz="18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sz="2400" dirty="0" smtClean="0">
              <a:solidFill>
                <a:schemeClr val="tx2"/>
              </a:solidFill>
            </a:endParaRPr>
          </a:p>
          <a:p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15" name="Round Same Side Corner Rectangle 14">
            <a:hlinkClick r:id="rId3" action="ppaction://hlinksldjump"/>
          </p:cNvPr>
          <p:cNvSpPr/>
          <p:nvPr/>
        </p:nvSpPr>
        <p:spPr>
          <a:xfrm>
            <a:off x="2745347" y="745310"/>
            <a:ext cx="2244156" cy="768993"/>
          </a:xfrm>
          <a:prstGeom prst="round2SameRect">
            <a:avLst>
              <a:gd name="adj1" fmla="val 45156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ound Same Side Corner Rectangle 15">
            <a:hlinkClick r:id="rId4" action="ppaction://hlinksldjump"/>
          </p:cNvPr>
          <p:cNvSpPr/>
          <p:nvPr/>
        </p:nvSpPr>
        <p:spPr>
          <a:xfrm>
            <a:off x="451810" y="749836"/>
            <a:ext cx="2244156" cy="768993"/>
          </a:xfrm>
          <a:prstGeom prst="round2SameRect">
            <a:avLst>
              <a:gd name="adj1" fmla="val 45156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332388"/>
              </p:ext>
            </p:extLst>
          </p:nvPr>
        </p:nvGraphicFramePr>
        <p:xfrm>
          <a:off x="342900" y="1534860"/>
          <a:ext cx="4023127" cy="4532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5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05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9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7922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94273">
                <a:tc gridSpan="4"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IT Infrastructure Technician Pathway</a:t>
                      </a:r>
                      <a:r>
                        <a:rPr lang="en-GB" sz="1200" baseline="0" dirty="0" smtClean="0"/>
                        <a:t> Optional </a:t>
                      </a:r>
                      <a:r>
                        <a:rPr lang="en-GB" sz="1200" dirty="0" smtClean="0"/>
                        <a:t>Units</a:t>
                      </a:r>
                      <a:endParaRPr lang="en-GB" sz="1200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4273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solidFill>
                            <a:schemeClr val="bg1"/>
                          </a:solidFill>
                        </a:rPr>
                        <a:t>Unit No.</a:t>
                      </a:r>
                      <a:endParaRPr lang="en-GB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solidFill>
                            <a:schemeClr val="bg1"/>
                          </a:solidFill>
                        </a:rPr>
                        <a:t>Title</a:t>
                      </a:r>
                      <a:endParaRPr lang="en-GB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solidFill>
                            <a:schemeClr val="bg1"/>
                          </a:solidFill>
                        </a:rPr>
                        <a:t>GLH</a:t>
                      </a:r>
                      <a:endParaRPr lang="en-GB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solidFill>
                            <a:schemeClr val="bg1"/>
                          </a:solidFill>
                        </a:rPr>
                        <a:t>Assessment</a:t>
                      </a:r>
                      <a:endParaRPr lang="en-GB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1982"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GB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Project Management</a:t>
                      </a:r>
                      <a:endParaRPr lang="en-GB" sz="11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chemeClr val="tx2"/>
                          </a:solidFill>
                        </a:rPr>
                        <a:t>Internally</a:t>
                      </a:r>
                      <a:r>
                        <a:rPr lang="en-GB" sz="1100" baseline="0" dirty="0" smtClean="0">
                          <a:solidFill>
                            <a:schemeClr val="tx2"/>
                          </a:solidFill>
                        </a:rPr>
                        <a:t> assessed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1982"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n-GB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Product Development</a:t>
                      </a:r>
                      <a:endParaRPr lang="en-GB" sz="11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100" dirty="0" smtClean="0">
                          <a:solidFill>
                            <a:schemeClr val="tx2"/>
                          </a:solidFill>
                        </a:rPr>
                        <a:t>Internally Assessed</a:t>
                      </a:r>
                      <a:endParaRPr lang="en-GB" sz="11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3646"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en-GB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Systems Analysis and Design</a:t>
                      </a:r>
                      <a:endParaRPr lang="en-GB" sz="11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tx2"/>
                          </a:solidFill>
                        </a:rPr>
                        <a:t>Internally Assessed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80661"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en-GB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Mobile Technology</a:t>
                      </a:r>
                      <a:endParaRPr lang="en-GB" sz="11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tx2"/>
                          </a:solidFill>
                        </a:rPr>
                        <a:t>Internally Assessed</a:t>
                      </a:r>
                      <a:endParaRPr lang="en-GB" sz="110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1982"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en-GB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Smarter Planet</a:t>
                      </a:r>
                      <a:endParaRPr lang="en-GB" sz="11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tx2"/>
                          </a:solidFill>
                        </a:rPr>
                        <a:t>Internally Assessed</a:t>
                      </a:r>
                      <a:endParaRPr lang="en-GB" sz="110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1982"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en-GB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Internet of Everything</a:t>
                      </a:r>
                      <a:endParaRPr lang="en-GB" sz="11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tx2"/>
                          </a:solidFill>
                        </a:rPr>
                        <a:t>Internally Assessed</a:t>
                      </a:r>
                      <a:endParaRPr lang="en-GB" sz="110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33646"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en-GB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Computer Systems – Hardware</a:t>
                      </a:r>
                      <a:endParaRPr lang="en-GB" sz="11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tx2"/>
                          </a:solidFill>
                        </a:rPr>
                        <a:t>Internally Assessed</a:t>
                      </a:r>
                      <a:endParaRPr lang="en-GB" sz="110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33646"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en-GB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Computer Systems – Software</a:t>
                      </a:r>
                      <a:endParaRPr lang="en-GB" sz="11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tx2"/>
                          </a:solidFill>
                        </a:rPr>
                        <a:t>Internally Assessed</a:t>
                      </a:r>
                      <a:endParaRPr lang="en-GB" sz="110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1982"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en-GB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IT Technical Support</a:t>
                      </a:r>
                      <a:endParaRPr lang="en-GB" sz="11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tx2"/>
                          </a:solidFill>
                        </a:rPr>
                        <a:t>Internally Assessed</a:t>
                      </a:r>
                      <a:endParaRPr lang="en-GB" sz="110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59557"/>
              </p:ext>
            </p:extLst>
          </p:nvPr>
        </p:nvGraphicFramePr>
        <p:xfrm>
          <a:off x="4593835" y="1534860"/>
          <a:ext cx="4064390" cy="4801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0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68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53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202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73176">
                <a:tc gridSpan="4">
                  <a:txBody>
                    <a:bodyPr/>
                    <a:lstStyle/>
                    <a:p>
                      <a:pPr algn="ctr"/>
                      <a:r>
                        <a:rPr lang="en-GB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Emerging Digital Technology Practitioner Pathway Units</a:t>
                      </a:r>
                      <a:endParaRPr lang="en-GB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2824">
                <a:tc>
                  <a:txBody>
                    <a:bodyPr/>
                    <a:lstStyle/>
                    <a:p>
                      <a:pPr algn="ctr"/>
                      <a:r>
                        <a:rPr lang="en-GB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Unit No.</a:t>
                      </a:r>
                      <a:endParaRPr lang="en-GB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Title</a:t>
                      </a:r>
                      <a:endParaRPr lang="en-GB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GLH</a:t>
                      </a:r>
                      <a:endParaRPr lang="en-GB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Assessment</a:t>
                      </a:r>
                      <a:endParaRPr lang="en-GB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4941"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GB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Project Management</a:t>
                      </a:r>
                      <a:endParaRPr lang="en-GB" sz="11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chemeClr val="tx2"/>
                          </a:solidFill>
                        </a:rPr>
                        <a:t>Internally</a:t>
                      </a:r>
                      <a:r>
                        <a:rPr lang="en-GB" sz="1100" baseline="0" dirty="0" smtClean="0">
                          <a:solidFill>
                            <a:schemeClr val="tx2"/>
                          </a:solidFill>
                        </a:rPr>
                        <a:t> assessed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4941"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n-GB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Product Development</a:t>
                      </a:r>
                      <a:endParaRPr lang="en-GB" sz="11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100" dirty="0" smtClean="0">
                          <a:solidFill>
                            <a:schemeClr val="tx2"/>
                          </a:solidFill>
                        </a:rPr>
                        <a:t>Internally Assessed</a:t>
                      </a:r>
                      <a:endParaRPr lang="en-GB" sz="11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4941"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en-GB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Systems Analysis and Design</a:t>
                      </a:r>
                      <a:endParaRPr lang="en-GB" sz="11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tx2"/>
                          </a:solidFill>
                        </a:rPr>
                        <a:t>Internally Assessed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941"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en-GB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Mobile Technology</a:t>
                      </a:r>
                      <a:endParaRPr lang="en-GB" sz="11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tx2"/>
                          </a:solidFill>
                        </a:rPr>
                        <a:t>Internally Assessed</a:t>
                      </a:r>
                      <a:endParaRPr lang="en-GB" sz="110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3882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13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600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941"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en-GB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Smarter Planet</a:t>
                      </a:r>
                      <a:endParaRPr lang="en-GB" sz="11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tx2"/>
                          </a:solidFill>
                        </a:rPr>
                        <a:t>Internally Assessed</a:t>
                      </a:r>
                      <a:endParaRPr lang="en-GB" sz="110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941"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en-GB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Internet of Everything</a:t>
                      </a:r>
                      <a:endParaRPr lang="en-GB" sz="11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tx2"/>
                          </a:solidFill>
                        </a:rPr>
                        <a:t>Internally Assessed</a:t>
                      </a:r>
                      <a:endParaRPr lang="en-GB" sz="110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819529"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18 or 19</a:t>
                      </a:r>
                      <a:endParaRPr lang="en-GB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Computer Systems – Hardware  </a:t>
                      </a:r>
                      <a:r>
                        <a:rPr lang="en-GB" sz="11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OR </a:t>
                      </a:r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Computer Systems – Software</a:t>
                      </a:r>
                    </a:p>
                    <a:p>
                      <a:pPr algn="ctr"/>
                      <a:endParaRPr lang="en-GB" sz="11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tx2"/>
                          </a:solidFill>
                        </a:rPr>
                        <a:t>Internally Assessed</a:t>
                      </a:r>
                      <a:endParaRPr lang="en-GB" sz="110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941"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en-GB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Big Data Analysis</a:t>
                      </a:r>
                      <a:endParaRPr lang="en-GB" sz="11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Internally</a:t>
                      </a:r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Assessed</a:t>
                      </a:r>
                      <a:endParaRPr lang="en-GB" sz="110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000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2"/>
                </a:solidFill>
              </a:rPr>
              <a:t>Foundation Diploma (540 GLH)</a:t>
            </a:r>
            <a:endParaRPr lang="en-GB" sz="3200" dirty="0">
              <a:solidFill>
                <a:schemeClr val="tx2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46275" y="1512000"/>
            <a:ext cx="8280217" cy="4320000"/>
          </a:xfrm>
          <a:custGeom>
            <a:avLst/>
            <a:gdLst>
              <a:gd name="connsiteX0" fmla="*/ 0 w 8279842"/>
              <a:gd name="connsiteY0" fmla="*/ 411972 h 3255666"/>
              <a:gd name="connsiteX1" fmla="*/ 411972 w 8279842"/>
              <a:gd name="connsiteY1" fmla="*/ 0 h 3255666"/>
              <a:gd name="connsiteX2" fmla="*/ 7867870 w 8279842"/>
              <a:gd name="connsiteY2" fmla="*/ 0 h 3255666"/>
              <a:gd name="connsiteX3" fmla="*/ 8279842 w 8279842"/>
              <a:gd name="connsiteY3" fmla="*/ 411972 h 3255666"/>
              <a:gd name="connsiteX4" fmla="*/ 8279842 w 8279842"/>
              <a:gd name="connsiteY4" fmla="*/ 2843694 h 3255666"/>
              <a:gd name="connsiteX5" fmla="*/ 7867870 w 8279842"/>
              <a:gd name="connsiteY5" fmla="*/ 3255666 h 3255666"/>
              <a:gd name="connsiteX6" fmla="*/ 411972 w 8279842"/>
              <a:gd name="connsiteY6" fmla="*/ 3255666 h 3255666"/>
              <a:gd name="connsiteX7" fmla="*/ 0 w 8279842"/>
              <a:gd name="connsiteY7" fmla="*/ 2843694 h 3255666"/>
              <a:gd name="connsiteX8" fmla="*/ 0 w 8279842"/>
              <a:gd name="connsiteY8" fmla="*/ 411972 h 3255666"/>
              <a:gd name="connsiteX0" fmla="*/ 952 w 8280794"/>
              <a:gd name="connsiteY0" fmla="*/ 411972 h 3255666"/>
              <a:gd name="connsiteX1" fmla="*/ 201909 w 8280794"/>
              <a:gd name="connsiteY1" fmla="*/ 0 h 3255666"/>
              <a:gd name="connsiteX2" fmla="*/ 7868822 w 8280794"/>
              <a:gd name="connsiteY2" fmla="*/ 0 h 3255666"/>
              <a:gd name="connsiteX3" fmla="*/ 8280794 w 8280794"/>
              <a:gd name="connsiteY3" fmla="*/ 411972 h 3255666"/>
              <a:gd name="connsiteX4" fmla="*/ 8280794 w 8280794"/>
              <a:gd name="connsiteY4" fmla="*/ 2843694 h 3255666"/>
              <a:gd name="connsiteX5" fmla="*/ 7868822 w 8280794"/>
              <a:gd name="connsiteY5" fmla="*/ 3255666 h 3255666"/>
              <a:gd name="connsiteX6" fmla="*/ 412924 w 8280794"/>
              <a:gd name="connsiteY6" fmla="*/ 3255666 h 3255666"/>
              <a:gd name="connsiteX7" fmla="*/ 952 w 8280794"/>
              <a:gd name="connsiteY7" fmla="*/ 2843694 h 3255666"/>
              <a:gd name="connsiteX8" fmla="*/ 952 w 8280794"/>
              <a:gd name="connsiteY8" fmla="*/ 411972 h 3255666"/>
              <a:gd name="connsiteX0" fmla="*/ 0 w 8279842"/>
              <a:gd name="connsiteY0" fmla="*/ 414635 h 3258329"/>
              <a:gd name="connsiteX1" fmla="*/ 7867870 w 8279842"/>
              <a:gd name="connsiteY1" fmla="*/ 2663 h 3258329"/>
              <a:gd name="connsiteX2" fmla="*/ 8279842 w 8279842"/>
              <a:gd name="connsiteY2" fmla="*/ 414635 h 3258329"/>
              <a:gd name="connsiteX3" fmla="*/ 8279842 w 8279842"/>
              <a:gd name="connsiteY3" fmla="*/ 2846357 h 3258329"/>
              <a:gd name="connsiteX4" fmla="*/ 7867870 w 8279842"/>
              <a:gd name="connsiteY4" fmla="*/ 3258329 h 3258329"/>
              <a:gd name="connsiteX5" fmla="*/ 411972 w 8279842"/>
              <a:gd name="connsiteY5" fmla="*/ 3258329 h 3258329"/>
              <a:gd name="connsiteX6" fmla="*/ 0 w 8279842"/>
              <a:gd name="connsiteY6" fmla="*/ 2846357 h 3258329"/>
              <a:gd name="connsiteX7" fmla="*/ 0 w 8279842"/>
              <a:gd name="connsiteY7" fmla="*/ 414635 h 3258329"/>
              <a:gd name="connsiteX0" fmla="*/ 0 w 8279842"/>
              <a:gd name="connsiteY0" fmla="*/ 208067 h 3473792"/>
              <a:gd name="connsiteX1" fmla="*/ 7867870 w 8279842"/>
              <a:gd name="connsiteY1" fmla="*/ 218126 h 3473792"/>
              <a:gd name="connsiteX2" fmla="*/ 8279842 w 8279842"/>
              <a:gd name="connsiteY2" fmla="*/ 630098 h 3473792"/>
              <a:gd name="connsiteX3" fmla="*/ 8279842 w 8279842"/>
              <a:gd name="connsiteY3" fmla="*/ 3061820 h 3473792"/>
              <a:gd name="connsiteX4" fmla="*/ 7867870 w 8279842"/>
              <a:gd name="connsiteY4" fmla="*/ 3473792 h 3473792"/>
              <a:gd name="connsiteX5" fmla="*/ 411972 w 8279842"/>
              <a:gd name="connsiteY5" fmla="*/ 3473792 h 3473792"/>
              <a:gd name="connsiteX6" fmla="*/ 0 w 8279842"/>
              <a:gd name="connsiteY6" fmla="*/ 3061820 h 3473792"/>
              <a:gd name="connsiteX7" fmla="*/ 0 w 8279842"/>
              <a:gd name="connsiteY7" fmla="*/ 208067 h 3473792"/>
              <a:gd name="connsiteX0" fmla="*/ 0 w 8279842"/>
              <a:gd name="connsiteY0" fmla="*/ 0 h 3265725"/>
              <a:gd name="connsiteX1" fmla="*/ 7867870 w 8279842"/>
              <a:gd name="connsiteY1" fmla="*/ 10059 h 3265725"/>
              <a:gd name="connsiteX2" fmla="*/ 8279842 w 8279842"/>
              <a:gd name="connsiteY2" fmla="*/ 422031 h 3265725"/>
              <a:gd name="connsiteX3" fmla="*/ 8279842 w 8279842"/>
              <a:gd name="connsiteY3" fmla="*/ 2853753 h 3265725"/>
              <a:gd name="connsiteX4" fmla="*/ 7867870 w 8279842"/>
              <a:gd name="connsiteY4" fmla="*/ 3265725 h 3265725"/>
              <a:gd name="connsiteX5" fmla="*/ 411972 w 8279842"/>
              <a:gd name="connsiteY5" fmla="*/ 3265725 h 3265725"/>
              <a:gd name="connsiteX6" fmla="*/ 0 w 8279842"/>
              <a:gd name="connsiteY6" fmla="*/ 2853753 h 3265725"/>
              <a:gd name="connsiteX7" fmla="*/ 0 w 8279842"/>
              <a:gd name="connsiteY7" fmla="*/ 0 h 3265725"/>
              <a:gd name="connsiteX0" fmla="*/ 0 w 8609805"/>
              <a:gd name="connsiteY0" fmla="*/ 0 h 3265725"/>
              <a:gd name="connsiteX1" fmla="*/ 7867870 w 8609805"/>
              <a:gd name="connsiteY1" fmla="*/ 10059 h 3265725"/>
              <a:gd name="connsiteX2" fmla="*/ 8279842 w 8609805"/>
              <a:gd name="connsiteY2" fmla="*/ 2853753 h 3265725"/>
              <a:gd name="connsiteX3" fmla="*/ 7867870 w 8609805"/>
              <a:gd name="connsiteY3" fmla="*/ 3265725 h 3265725"/>
              <a:gd name="connsiteX4" fmla="*/ 411972 w 8609805"/>
              <a:gd name="connsiteY4" fmla="*/ 3265725 h 3265725"/>
              <a:gd name="connsiteX5" fmla="*/ 0 w 8609805"/>
              <a:gd name="connsiteY5" fmla="*/ 2853753 h 3265725"/>
              <a:gd name="connsiteX6" fmla="*/ 0 w 8609805"/>
              <a:gd name="connsiteY6" fmla="*/ 0 h 3265725"/>
              <a:gd name="connsiteX0" fmla="*/ 0 w 8279842"/>
              <a:gd name="connsiteY0" fmla="*/ 0 h 3265725"/>
              <a:gd name="connsiteX1" fmla="*/ 7867870 w 8279842"/>
              <a:gd name="connsiteY1" fmla="*/ 10059 h 3265725"/>
              <a:gd name="connsiteX2" fmla="*/ 8279842 w 8279842"/>
              <a:gd name="connsiteY2" fmla="*/ 2853753 h 3265725"/>
              <a:gd name="connsiteX3" fmla="*/ 7867870 w 8279842"/>
              <a:gd name="connsiteY3" fmla="*/ 3265725 h 3265725"/>
              <a:gd name="connsiteX4" fmla="*/ 411972 w 8279842"/>
              <a:gd name="connsiteY4" fmla="*/ 3265725 h 3265725"/>
              <a:gd name="connsiteX5" fmla="*/ 0 w 8279842"/>
              <a:gd name="connsiteY5" fmla="*/ 2853753 h 3265725"/>
              <a:gd name="connsiteX6" fmla="*/ 0 w 8279842"/>
              <a:gd name="connsiteY6" fmla="*/ 0 h 3265725"/>
              <a:gd name="connsiteX0" fmla="*/ 0 w 8279842"/>
              <a:gd name="connsiteY0" fmla="*/ 0 h 3265725"/>
              <a:gd name="connsiteX1" fmla="*/ 8229610 w 8279842"/>
              <a:gd name="connsiteY1" fmla="*/ 10059 h 3265725"/>
              <a:gd name="connsiteX2" fmla="*/ 8279842 w 8279842"/>
              <a:gd name="connsiteY2" fmla="*/ 2853753 h 3265725"/>
              <a:gd name="connsiteX3" fmla="*/ 7867870 w 8279842"/>
              <a:gd name="connsiteY3" fmla="*/ 3265725 h 3265725"/>
              <a:gd name="connsiteX4" fmla="*/ 411972 w 8279842"/>
              <a:gd name="connsiteY4" fmla="*/ 3265725 h 3265725"/>
              <a:gd name="connsiteX5" fmla="*/ 0 w 8279842"/>
              <a:gd name="connsiteY5" fmla="*/ 2853753 h 3265725"/>
              <a:gd name="connsiteX6" fmla="*/ 0 w 8279842"/>
              <a:gd name="connsiteY6" fmla="*/ 0 h 3265725"/>
              <a:gd name="connsiteX0" fmla="*/ 0 w 8280217"/>
              <a:gd name="connsiteY0" fmla="*/ 0 h 3265725"/>
              <a:gd name="connsiteX1" fmla="*/ 8269804 w 8280217"/>
              <a:gd name="connsiteY1" fmla="*/ 10059 h 3265725"/>
              <a:gd name="connsiteX2" fmla="*/ 8279842 w 8280217"/>
              <a:gd name="connsiteY2" fmla="*/ 2853753 h 3265725"/>
              <a:gd name="connsiteX3" fmla="*/ 7867870 w 8280217"/>
              <a:gd name="connsiteY3" fmla="*/ 3265725 h 3265725"/>
              <a:gd name="connsiteX4" fmla="*/ 411972 w 8280217"/>
              <a:gd name="connsiteY4" fmla="*/ 3265725 h 3265725"/>
              <a:gd name="connsiteX5" fmla="*/ 0 w 8280217"/>
              <a:gd name="connsiteY5" fmla="*/ 2853753 h 3265725"/>
              <a:gd name="connsiteX6" fmla="*/ 0 w 8280217"/>
              <a:gd name="connsiteY6" fmla="*/ 0 h 3265725"/>
              <a:gd name="connsiteX0" fmla="*/ 0 w 8279842"/>
              <a:gd name="connsiteY0" fmla="*/ 0 h 3265725"/>
              <a:gd name="connsiteX1" fmla="*/ 8239659 w 8279842"/>
              <a:gd name="connsiteY1" fmla="*/ 1420 h 3265725"/>
              <a:gd name="connsiteX2" fmla="*/ 8279842 w 8279842"/>
              <a:gd name="connsiteY2" fmla="*/ 2853753 h 3265725"/>
              <a:gd name="connsiteX3" fmla="*/ 7867870 w 8279842"/>
              <a:gd name="connsiteY3" fmla="*/ 3265725 h 3265725"/>
              <a:gd name="connsiteX4" fmla="*/ 411972 w 8279842"/>
              <a:gd name="connsiteY4" fmla="*/ 3265725 h 3265725"/>
              <a:gd name="connsiteX5" fmla="*/ 0 w 8279842"/>
              <a:gd name="connsiteY5" fmla="*/ 2853753 h 3265725"/>
              <a:gd name="connsiteX6" fmla="*/ 0 w 8279842"/>
              <a:gd name="connsiteY6" fmla="*/ 0 h 3265725"/>
              <a:gd name="connsiteX0" fmla="*/ 0 w 8280217"/>
              <a:gd name="connsiteY0" fmla="*/ 0 h 3265725"/>
              <a:gd name="connsiteX1" fmla="*/ 8269804 w 8280217"/>
              <a:gd name="connsiteY1" fmla="*/ 1420 h 3265725"/>
              <a:gd name="connsiteX2" fmla="*/ 8279842 w 8280217"/>
              <a:gd name="connsiteY2" fmla="*/ 2853753 h 3265725"/>
              <a:gd name="connsiteX3" fmla="*/ 7867870 w 8280217"/>
              <a:gd name="connsiteY3" fmla="*/ 3265725 h 3265725"/>
              <a:gd name="connsiteX4" fmla="*/ 411972 w 8280217"/>
              <a:gd name="connsiteY4" fmla="*/ 3265725 h 3265725"/>
              <a:gd name="connsiteX5" fmla="*/ 0 w 8280217"/>
              <a:gd name="connsiteY5" fmla="*/ 2853753 h 3265725"/>
              <a:gd name="connsiteX6" fmla="*/ 0 w 8280217"/>
              <a:gd name="connsiteY6" fmla="*/ 0 h 326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80217" h="3265725">
                <a:moveTo>
                  <a:pt x="0" y="0"/>
                </a:moveTo>
                <a:lnTo>
                  <a:pt x="8269804" y="1420"/>
                </a:lnTo>
                <a:cubicBezTo>
                  <a:pt x="8283203" y="1049801"/>
                  <a:pt x="8279842" y="2311142"/>
                  <a:pt x="8279842" y="2853753"/>
                </a:cubicBezTo>
                <a:cubicBezTo>
                  <a:pt x="8279842" y="3081279"/>
                  <a:pt x="8095396" y="3265725"/>
                  <a:pt x="7867870" y="3265725"/>
                </a:cubicBezTo>
                <a:lnTo>
                  <a:pt x="411972" y="3265725"/>
                </a:lnTo>
                <a:cubicBezTo>
                  <a:pt x="184446" y="3265725"/>
                  <a:pt x="0" y="3081279"/>
                  <a:pt x="0" y="28537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5025798" y="738261"/>
            <a:ext cx="2286000" cy="76899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 smtClean="0">
                <a:solidFill>
                  <a:schemeClr val="accent1"/>
                </a:solidFill>
              </a:rPr>
              <a:t>Pathways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2724708" y="738261"/>
            <a:ext cx="2286000" cy="76899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 smtClean="0">
                <a:solidFill>
                  <a:schemeClr val="accent1"/>
                </a:solidFill>
              </a:rPr>
              <a:t>Mandatory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2000" y="738261"/>
            <a:ext cx="2284934" cy="76899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GB" b="1" dirty="0" smtClean="0">
                <a:solidFill>
                  <a:schemeClr val="accent1"/>
                </a:solidFill>
              </a:rPr>
              <a:t>Overview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48808" y="1393354"/>
            <a:ext cx="2235600" cy="1415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451810" y="1704975"/>
            <a:ext cx="8280400" cy="4057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GB" sz="1800" dirty="0" smtClean="0">
              <a:solidFill>
                <a:schemeClr val="tx2"/>
              </a:solidFill>
            </a:endParaRPr>
          </a:p>
          <a:p>
            <a:pPr lvl="1"/>
            <a:endParaRPr lang="en-GB" sz="1800" dirty="0" smtClean="0">
              <a:solidFill>
                <a:schemeClr val="tx2"/>
              </a:solidFill>
            </a:endParaRPr>
          </a:p>
          <a:p>
            <a:pPr lvl="1"/>
            <a:endParaRPr lang="en-GB" sz="1800" dirty="0" smtClean="0">
              <a:solidFill>
                <a:schemeClr val="tx2"/>
              </a:solidFill>
            </a:endParaRPr>
          </a:p>
          <a:p>
            <a:pPr lvl="1"/>
            <a:endParaRPr lang="en-GB" sz="1800" dirty="0">
              <a:solidFill>
                <a:schemeClr val="tx2"/>
              </a:solidFill>
            </a:endParaRPr>
          </a:p>
          <a:p>
            <a:pPr lvl="1"/>
            <a:endParaRPr lang="en-GB" sz="1800" dirty="0" smtClean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en-GB" sz="18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sz="2400" dirty="0" smtClean="0">
              <a:solidFill>
                <a:schemeClr val="tx2"/>
              </a:solidFill>
            </a:endParaRPr>
          </a:p>
          <a:p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15" name="Round Same Side Corner Rectangle 14">
            <a:hlinkClick r:id="rId3" action="ppaction://hlinksldjump"/>
          </p:cNvPr>
          <p:cNvSpPr/>
          <p:nvPr/>
        </p:nvSpPr>
        <p:spPr>
          <a:xfrm>
            <a:off x="2745347" y="745310"/>
            <a:ext cx="2244156" cy="768993"/>
          </a:xfrm>
          <a:prstGeom prst="round2SameRect">
            <a:avLst>
              <a:gd name="adj1" fmla="val 45156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ound Same Side Corner Rectangle 15">
            <a:hlinkClick r:id="rId4" action="ppaction://hlinksldjump"/>
          </p:cNvPr>
          <p:cNvSpPr/>
          <p:nvPr/>
        </p:nvSpPr>
        <p:spPr>
          <a:xfrm>
            <a:off x="451810" y="749836"/>
            <a:ext cx="2244156" cy="768993"/>
          </a:xfrm>
          <a:prstGeom prst="round2SameRect">
            <a:avLst>
              <a:gd name="adj1" fmla="val 45156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178228"/>
              </p:ext>
            </p:extLst>
          </p:nvPr>
        </p:nvGraphicFramePr>
        <p:xfrm>
          <a:off x="305358" y="1604105"/>
          <a:ext cx="3914217" cy="43778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6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05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9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7922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4347">
                <a:tc gridSpan="4"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Application</a:t>
                      </a:r>
                      <a:r>
                        <a:rPr lang="en-GB" sz="1200" baseline="0" dirty="0" smtClean="0"/>
                        <a:t> Developer Pathway Optional </a:t>
                      </a:r>
                      <a:r>
                        <a:rPr lang="en-GB" sz="1200" dirty="0" smtClean="0"/>
                        <a:t>Units</a:t>
                      </a:r>
                      <a:endParaRPr lang="en-GB" sz="1200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4347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solidFill>
                            <a:schemeClr val="bg1"/>
                          </a:solidFill>
                        </a:rPr>
                        <a:t>UnitNo.</a:t>
                      </a:r>
                      <a:endParaRPr lang="en-GB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solidFill>
                            <a:schemeClr val="bg1"/>
                          </a:solidFill>
                        </a:rPr>
                        <a:t>Title</a:t>
                      </a:r>
                      <a:endParaRPr lang="en-GB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solidFill>
                            <a:schemeClr val="bg1"/>
                          </a:solidFill>
                        </a:rPr>
                        <a:t>GLH</a:t>
                      </a:r>
                      <a:endParaRPr lang="en-GB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solidFill>
                            <a:schemeClr val="bg1"/>
                          </a:solidFill>
                        </a:rPr>
                        <a:t>Assessment</a:t>
                      </a:r>
                      <a:endParaRPr lang="en-GB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8086"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GB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Project Management</a:t>
                      </a:r>
                      <a:endParaRPr lang="en-GB" sz="11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chemeClr val="tx2"/>
                          </a:solidFill>
                        </a:rPr>
                        <a:t>Internally</a:t>
                      </a:r>
                      <a:r>
                        <a:rPr lang="en-GB" sz="1100" baseline="0" dirty="0" smtClean="0">
                          <a:solidFill>
                            <a:schemeClr val="tx2"/>
                          </a:solidFill>
                        </a:rPr>
                        <a:t> assessed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8086"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n-GB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Product Development</a:t>
                      </a:r>
                      <a:endParaRPr lang="en-GB" sz="11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100" dirty="0" smtClean="0">
                          <a:solidFill>
                            <a:schemeClr val="tx2"/>
                          </a:solidFill>
                        </a:rPr>
                        <a:t>Internally Assessed</a:t>
                      </a:r>
                      <a:endParaRPr lang="en-GB" sz="11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8086"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en-GB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Mobile Technology</a:t>
                      </a:r>
                      <a:endParaRPr lang="en-GB" sz="11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tx2"/>
                          </a:solidFill>
                        </a:rPr>
                        <a:t>Internally Assessed</a:t>
                      </a:r>
                      <a:endParaRPr lang="en-GB" sz="110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5435">
                <a:tc>
                  <a:txBody>
                    <a:bodyPr/>
                    <a:lstStyle/>
                    <a:p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en-GB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Social Media and Digital Marketing</a:t>
                      </a:r>
                      <a:endParaRPr lang="en-GB" sz="11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tx2"/>
                          </a:solidFill>
                        </a:rPr>
                        <a:t>Internally Assessed</a:t>
                      </a:r>
                      <a:endParaRPr lang="en-GB" sz="110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5435"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en-GB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Software Engineering for Business</a:t>
                      </a:r>
                      <a:endParaRPr lang="en-GB" sz="11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tx2"/>
                          </a:solidFill>
                        </a:rPr>
                        <a:t>Internally Assessed</a:t>
                      </a:r>
                      <a:endParaRPr lang="en-GB" sz="110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5435"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en-GB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Game Design and Prototyping</a:t>
                      </a:r>
                      <a:endParaRPr lang="en-GB" sz="11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tx2"/>
                          </a:solidFill>
                        </a:rPr>
                        <a:t>Internally Assessed</a:t>
                      </a:r>
                      <a:endParaRPr lang="en-GB" sz="110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8086"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en-GB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Internet of Everything</a:t>
                      </a:r>
                      <a:endParaRPr lang="en-GB" sz="11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tx2"/>
                          </a:solidFill>
                        </a:rPr>
                        <a:t>Internally Assessed</a:t>
                      </a:r>
                      <a:endParaRPr lang="en-GB" sz="110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3947"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en-GB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Web Design and Prototyping</a:t>
                      </a:r>
                      <a:endParaRPr lang="en-GB" sz="11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tx2"/>
                          </a:solidFill>
                        </a:rPr>
                        <a:t>Internally Assessed</a:t>
                      </a:r>
                      <a:endParaRPr lang="en-GB" sz="110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8086"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en-GB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Big Data Analysis</a:t>
                      </a:r>
                      <a:endParaRPr lang="en-GB" sz="11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Internally</a:t>
                      </a:r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Assessed</a:t>
                      </a:r>
                      <a:endParaRPr lang="en-GB" sz="110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607801"/>
              </p:ext>
            </p:extLst>
          </p:nvPr>
        </p:nvGraphicFramePr>
        <p:xfrm>
          <a:off x="4593835" y="1534860"/>
          <a:ext cx="4064390" cy="4077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0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68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53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202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73176">
                <a:tc gridSpan="4">
                  <a:txBody>
                    <a:bodyPr/>
                    <a:lstStyle/>
                    <a:p>
                      <a:pPr algn="ctr"/>
                      <a:r>
                        <a:rPr lang="en-GB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Data Analyst Pathway Optional Units</a:t>
                      </a:r>
                      <a:endParaRPr lang="en-GB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2824">
                <a:tc>
                  <a:txBody>
                    <a:bodyPr/>
                    <a:lstStyle/>
                    <a:p>
                      <a:pPr algn="ctr"/>
                      <a:r>
                        <a:rPr lang="en-GB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UnitNo.</a:t>
                      </a:r>
                      <a:endParaRPr lang="en-GB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Title</a:t>
                      </a:r>
                      <a:endParaRPr lang="en-GB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GLH</a:t>
                      </a:r>
                      <a:endParaRPr lang="en-GB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Assessment</a:t>
                      </a:r>
                      <a:endParaRPr lang="en-GB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4941"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GB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Project Management</a:t>
                      </a:r>
                      <a:endParaRPr lang="en-GB" sz="11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chemeClr val="tx2"/>
                          </a:solidFill>
                        </a:rPr>
                        <a:t>Internally</a:t>
                      </a:r>
                      <a:r>
                        <a:rPr lang="en-GB" sz="1100" baseline="0" dirty="0" smtClean="0">
                          <a:solidFill>
                            <a:schemeClr val="tx2"/>
                          </a:solidFill>
                        </a:rPr>
                        <a:t> assessed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4941"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n-GB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Product Development</a:t>
                      </a:r>
                      <a:endParaRPr lang="en-GB" sz="11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100" dirty="0" smtClean="0">
                          <a:solidFill>
                            <a:schemeClr val="tx2"/>
                          </a:solidFill>
                        </a:rPr>
                        <a:t>Internally Assessed</a:t>
                      </a:r>
                      <a:endParaRPr lang="en-GB" sz="11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4941"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GB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Business Computing</a:t>
                      </a:r>
                    </a:p>
                    <a:p>
                      <a:pPr algn="ctr"/>
                      <a:endParaRPr lang="en-GB" sz="11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100" dirty="0" smtClean="0">
                          <a:solidFill>
                            <a:schemeClr val="tx2"/>
                          </a:solidFill>
                        </a:rPr>
                        <a:t>Internally Assessed</a:t>
                      </a:r>
                      <a:endParaRPr lang="en-GB" sz="11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941"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en-GB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Systems Analysis and Design</a:t>
                      </a:r>
                      <a:endParaRPr lang="en-GB" sz="11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tx2"/>
                          </a:solidFill>
                        </a:rPr>
                        <a:t>Internally Assessed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3882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13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Social Media and Digital Marketing</a:t>
                      </a:r>
                      <a:endParaRPr lang="en-GB" sz="11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tx2"/>
                          </a:solidFill>
                        </a:rPr>
                        <a:t>Internally Assessed</a:t>
                      </a:r>
                      <a:endParaRPr lang="en-GB" sz="110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941"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en-GB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Software Engineering for Business</a:t>
                      </a:r>
                      <a:endParaRPr lang="en-GB" sz="11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tx2"/>
                          </a:solidFill>
                        </a:rPr>
                        <a:t>Internally Assessed</a:t>
                      </a:r>
                      <a:endParaRPr lang="en-GB" sz="110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941"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en-GB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Internet of Everything</a:t>
                      </a:r>
                      <a:endParaRPr lang="en-GB" sz="11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tx2"/>
                          </a:solidFill>
                        </a:rPr>
                        <a:t>Internally Assessed</a:t>
                      </a:r>
                      <a:endParaRPr lang="en-GB" sz="110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941"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en-GB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Big Data Analysis</a:t>
                      </a:r>
                      <a:endParaRPr lang="en-GB" sz="11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Internally</a:t>
                      </a:r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Assessed</a:t>
                      </a:r>
                      <a:endParaRPr lang="en-GB" sz="110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351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2"/>
                </a:solidFill>
              </a:rPr>
              <a:t>Diploma (720 GLH)</a:t>
            </a:r>
            <a:endParaRPr lang="en-GB" sz="3200" dirty="0">
              <a:solidFill>
                <a:schemeClr val="tx2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31892" y="1512000"/>
            <a:ext cx="8280217" cy="4320000"/>
          </a:xfrm>
          <a:custGeom>
            <a:avLst/>
            <a:gdLst>
              <a:gd name="connsiteX0" fmla="*/ 0 w 8279842"/>
              <a:gd name="connsiteY0" fmla="*/ 411972 h 3255666"/>
              <a:gd name="connsiteX1" fmla="*/ 411972 w 8279842"/>
              <a:gd name="connsiteY1" fmla="*/ 0 h 3255666"/>
              <a:gd name="connsiteX2" fmla="*/ 7867870 w 8279842"/>
              <a:gd name="connsiteY2" fmla="*/ 0 h 3255666"/>
              <a:gd name="connsiteX3" fmla="*/ 8279842 w 8279842"/>
              <a:gd name="connsiteY3" fmla="*/ 411972 h 3255666"/>
              <a:gd name="connsiteX4" fmla="*/ 8279842 w 8279842"/>
              <a:gd name="connsiteY4" fmla="*/ 2843694 h 3255666"/>
              <a:gd name="connsiteX5" fmla="*/ 7867870 w 8279842"/>
              <a:gd name="connsiteY5" fmla="*/ 3255666 h 3255666"/>
              <a:gd name="connsiteX6" fmla="*/ 411972 w 8279842"/>
              <a:gd name="connsiteY6" fmla="*/ 3255666 h 3255666"/>
              <a:gd name="connsiteX7" fmla="*/ 0 w 8279842"/>
              <a:gd name="connsiteY7" fmla="*/ 2843694 h 3255666"/>
              <a:gd name="connsiteX8" fmla="*/ 0 w 8279842"/>
              <a:gd name="connsiteY8" fmla="*/ 411972 h 3255666"/>
              <a:gd name="connsiteX0" fmla="*/ 952 w 8280794"/>
              <a:gd name="connsiteY0" fmla="*/ 411972 h 3255666"/>
              <a:gd name="connsiteX1" fmla="*/ 201909 w 8280794"/>
              <a:gd name="connsiteY1" fmla="*/ 0 h 3255666"/>
              <a:gd name="connsiteX2" fmla="*/ 7868822 w 8280794"/>
              <a:gd name="connsiteY2" fmla="*/ 0 h 3255666"/>
              <a:gd name="connsiteX3" fmla="*/ 8280794 w 8280794"/>
              <a:gd name="connsiteY3" fmla="*/ 411972 h 3255666"/>
              <a:gd name="connsiteX4" fmla="*/ 8280794 w 8280794"/>
              <a:gd name="connsiteY4" fmla="*/ 2843694 h 3255666"/>
              <a:gd name="connsiteX5" fmla="*/ 7868822 w 8280794"/>
              <a:gd name="connsiteY5" fmla="*/ 3255666 h 3255666"/>
              <a:gd name="connsiteX6" fmla="*/ 412924 w 8280794"/>
              <a:gd name="connsiteY6" fmla="*/ 3255666 h 3255666"/>
              <a:gd name="connsiteX7" fmla="*/ 952 w 8280794"/>
              <a:gd name="connsiteY7" fmla="*/ 2843694 h 3255666"/>
              <a:gd name="connsiteX8" fmla="*/ 952 w 8280794"/>
              <a:gd name="connsiteY8" fmla="*/ 411972 h 3255666"/>
              <a:gd name="connsiteX0" fmla="*/ 0 w 8279842"/>
              <a:gd name="connsiteY0" fmla="*/ 414635 h 3258329"/>
              <a:gd name="connsiteX1" fmla="*/ 7867870 w 8279842"/>
              <a:gd name="connsiteY1" fmla="*/ 2663 h 3258329"/>
              <a:gd name="connsiteX2" fmla="*/ 8279842 w 8279842"/>
              <a:gd name="connsiteY2" fmla="*/ 414635 h 3258329"/>
              <a:gd name="connsiteX3" fmla="*/ 8279842 w 8279842"/>
              <a:gd name="connsiteY3" fmla="*/ 2846357 h 3258329"/>
              <a:gd name="connsiteX4" fmla="*/ 7867870 w 8279842"/>
              <a:gd name="connsiteY4" fmla="*/ 3258329 h 3258329"/>
              <a:gd name="connsiteX5" fmla="*/ 411972 w 8279842"/>
              <a:gd name="connsiteY5" fmla="*/ 3258329 h 3258329"/>
              <a:gd name="connsiteX6" fmla="*/ 0 w 8279842"/>
              <a:gd name="connsiteY6" fmla="*/ 2846357 h 3258329"/>
              <a:gd name="connsiteX7" fmla="*/ 0 w 8279842"/>
              <a:gd name="connsiteY7" fmla="*/ 414635 h 3258329"/>
              <a:gd name="connsiteX0" fmla="*/ 0 w 8279842"/>
              <a:gd name="connsiteY0" fmla="*/ 208067 h 3473792"/>
              <a:gd name="connsiteX1" fmla="*/ 7867870 w 8279842"/>
              <a:gd name="connsiteY1" fmla="*/ 218126 h 3473792"/>
              <a:gd name="connsiteX2" fmla="*/ 8279842 w 8279842"/>
              <a:gd name="connsiteY2" fmla="*/ 630098 h 3473792"/>
              <a:gd name="connsiteX3" fmla="*/ 8279842 w 8279842"/>
              <a:gd name="connsiteY3" fmla="*/ 3061820 h 3473792"/>
              <a:gd name="connsiteX4" fmla="*/ 7867870 w 8279842"/>
              <a:gd name="connsiteY4" fmla="*/ 3473792 h 3473792"/>
              <a:gd name="connsiteX5" fmla="*/ 411972 w 8279842"/>
              <a:gd name="connsiteY5" fmla="*/ 3473792 h 3473792"/>
              <a:gd name="connsiteX6" fmla="*/ 0 w 8279842"/>
              <a:gd name="connsiteY6" fmla="*/ 3061820 h 3473792"/>
              <a:gd name="connsiteX7" fmla="*/ 0 w 8279842"/>
              <a:gd name="connsiteY7" fmla="*/ 208067 h 3473792"/>
              <a:gd name="connsiteX0" fmla="*/ 0 w 8279842"/>
              <a:gd name="connsiteY0" fmla="*/ 0 h 3265725"/>
              <a:gd name="connsiteX1" fmla="*/ 7867870 w 8279842"/>
              <a:gd name="connsiteY1" fmla="*/ 10059 h 3265725"/>
              <a:gd name="connsiteX2" fmla="*/ 8279842 w 8279842"/>
              <a:gd name="connsiteY2" fmla="*/ 422031 h 3265725"/>
              <a:gd name="connsiteX3" fmla="*/ 8279842 w 8279842"/>
              <a:gd name="connsiteY3" fmla="*/ 2853753 h 3265725"/>
              <a:gd name="connsiteX4" fmla="*/ 7867870 w 8279842"/>
              <a:gd name="connsiteY4" fmla="*/ 3265725 h 3265725"/>
              <a:gd name="connsiteX5" fmla="*/ 411972 w 8279842"/>
              <a:gd name="connsiteY5" fmla="*/ 3265725 h 3265725"/>
              <a:gd name="connsiteX6" fmla="*/ 0 w 8279842"/>
              <a:gd name="connsiteY6" fmla="*/ 2853753 h 3265725"/>
              <a:gd name="connsiteX7" fmla="*/ 0 w 8279842"/>
              <a:gd name="connsiteY7" fmla="*/ 0 h 3265725"/>
              <a:gd name="connsiteX0" fmla="*/ 0 w 8609805"/>
              <a:gd name="connsiteY0" fmla="*/ 0 h 3265725"/>
              <a:gd name="connsiteX1" fmla="*/ 7867870 w 8609805"/>
              <a:gd name="connsiteY1" fmla="*/ 10059 h 3265725"/>
              <a:gd name="connsiteX2" fmla="*/ 8279842 w 8609805"/>
              <a:gd name="connsiteY2" fmla="*/ 2853753 h 3265725"/>
              <a:gd name="connsiteX3" fmla="*/ 7867870 w 8609805"/>
              <a:gd name="connsiteY3" fmla="*/ 3265725 h 3265725"/>
              <a:gd name="connsiteX4" fmla="*/ 411972 w 8609805"/>
              <a:gd name="connsiteY4" fmla="*/ 3265725 h 3265725"/>
              <a:gd name="connsiteX5" fmla="*/ 0 w 8609805"/>
              <a:gd name="connsiteY5" fmla="*/ 2853753 h 3265725"/>
              <a:gd name="connsiteX6" fmla="*/ 0 w 8609805"/>
              <a:gd name="connsiteY6" fmla="*/ 0 h 3265725"/>
              <a:gd name="connsiteX0" fmla="*/ 0 w 8279842"/>
              <a:gd name="connsiteY0" fmla="*/ 0 h 3265725"/>
              <a:gd name="connsiteX1" fmla="*/ 7867870 w 8279842"/>
              <a:gd name="connsiteY1" fmla="*/ 10059 h 3265725"/>
              <a:gd name="connsiteX2" fmla="*/ 8279842 w 8279842"/>
              <a:gd name="connsiteY2" fmla="*/ 2853753 h 3265725"/>
              <a:gd name="connsiteX3" fmla="*/ 7867870 w 8279842"/>
              <a:gd name="connsiteY3" fmla="*/ 3265725 h 3265725"/>
              <a:gd name="connsiteX4" fmla="*/ 411972 w 8279842"/>
              <a:gd name="connsiteY4" fmla="*/ 3265725 h 3265725"/>
              <a:gd name="connsiteX5" fmla="*/ 0 w 8279842"/>
              <a:gd name="connsiteY5" fmla="*/ 2853753 h 3265725"/>
              <a:gd name="connsiteX6" fmla="*/ 0 w 8279842"/>
              <a:gd name="connsiteY6" fmla="*/ 0 h 3265725"/>
              <a:gd name="connsiteX0" fmla="*/ 0 w 8279842"/>
              <a:gd name="connsiteY0" fmla="*/ 0 h 3265725"/>
              <a:gd name="connsiteX1" fmla="*/ 8229610 w 8279842"/>
              <a:gd name="connsiteY1" fmla="*/ 10059 h 3265725"/>
              <a:gd name="connsiteX2" fmla="*/ 8279842 w 8279842"/>
              <a:gd name="connsiteY2" fmla="*/ 2853753 h 3265725"/>
              <a:gd name="connsiteX3" fmla="*/ 7867870 w 8279842"/>
              <a:gd name="connsiteY3" fmla="*/ 3265725 h 3265725"/>
              <a:gd name="connsiteX4" fmla="*/ 411972 w 8279842"/>
              <a:gd name="connsiteY4" fmla="*/ 3265725 h 3265725"/>
              <a:gd name="connsiteX5" fmla="*/ 0 w 8279842"/>
              <a:gd name="connsiteY5" fmla="*/ 2853753 h 3265725"/>
              <a:gd name="connsiteX6" fmla="*/ 0 w 8279842"/>
              <a:gd name="connsiteY6" fmla="*/ 0 h 3265725"/>
              <a:gd name="connsiteX0" fmla="*/ 0 w 8280217"/>
              <a:gd name="connsiteY0" fmla="*/ 0 h 3265725"/>
              <a:gd name="connsiteX1" fmla="*/ 8269804 w 8280217"/>
              <a:gd name="connsiteY1" fmla="*/ 10059 h 3265725"/>
              <a:gd name="connsiteX2" fmla="*/ 8279842 w 8280217"/>
              <a:gd name="connsiteY2" fmla="*/ 2853753 h 3265725"/>
              <a:gd name="connsiteX3" fmla="*/ 7867870 w 8280217"/>
              <a:gd name="connsiteY3" fmla="*/ 3265725 h 3265725"/>
              <a:gd name="connsiteX4" fmla="*/ 411972 w 8280217"/>
              <a:gd name="connsiteY4" fmla="*/ 3265725 h 3265725"/>
              <a:gd name="connsiteX5" fmla="*/ 0 w 8280217"/>
              <a:gd name="connsiteY5" fmla="*/ 2853753 h 3265725"/>
              <a:gd name="connsiteX6" fmla="*/ 0 w 8280217"/>
              <a:gd name="connsiteY6" fmla="*/ 0 h 3265725"/>
              <a:gd name="connsiteX0" fmla="*/ 0 w 8279842"/>
              <a:gd name="connsiteY0" fmla="*/ 0 h 3265725"/>
              <a:gd name="connsiteX1" fmla="*/ 8239659 w 8279842"/>
              <a:gd name="connsiteY1" fmla="*/ 1420 h 3265725"/>
              <a:gd name="connsiteX2" fmla="*/ 8279842 w 8279842"/>
              <a:gd name="connsiteY2" fmla="*/ 2853753 h 3265725"/>
              <a:gd name="connsiteX3" fmla="*/ 7867870 w 8279842"/>
              <a:gd name="connsiteY3" fmla="*/ 3265725 h 3265725"/>
              <a:gd name="connsiteX4" fmla="*/ 411972 w 8279842"/>
              <a:gd name="connsiteY4" fmla="*/ 3265725 h 3265725"/>
              <a:gd name="connsiteX5" fmla="*/ 0 w 8279842"/>
              <a:gd name="connsiteY5" fmla="*/ 2853753 h 3265725"/>
              <a:gd name="connsiteX6" fmla="*/ 0 w 8279842"/>
              <a:gd name="connsiteY6" fmla="*/ 0 h 3265725"/>
              <a:gd name="connsiteX0" fmla="*/ 0 w 8280217"/>
              <a:gd name="connsiteY0" fmla="*/ 0 h 3265725"/>
              <a:gd name="connsiteX1" fmla="*/ 8269804 w 8280217"/>
              <a:gd name="connsiteY1" fmla="*/ 1420 h 3265725"/>
              <a:gd name="connsiteX2" fmla="*/ 8279842 w 8280217"/>
              <a:gd name="connsiteY2" fmla="*/ 2853753 h 3265725"/>
              <a:gd name="connsiteX3" fmla="*/ 7867870 w 8280217"/>
              <a:gd name="connsiteY3" fmla="*/ 3265725 h 3265725"/>
              <a:gd name="connsiteX4" fmla="*/ 411972 w 8280217"/>
              <a:gd name="connsiteY4" fmla="*/ 3265725 h 3265725"/>
              <a:gd name="connsiteX5" fmla="*/ 0 w 8280217"/>
              <a:gd name="connsiteY5" fmla="*/ 2853753 h 3265725"/>
              <a:gd name="connsiteX6" fmla="*/ 0 w 8280217"/>
              <a:gd name="connsiteY6" fmla="*/ 0 h 326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80217" h="3265725">
                <a:moveTo>
                  <a:pt x="0" y="0"/>
                </a:moveTo>
                <a:lnTo>
                  <a:pt x="8269804" y="1420"/>
                </a:lnTo>
                <a:cubicBezTo>
                  <a:pt x="8283203" y="1049801"/>
                  <a:pt x="8279842" y="2311142"/>
                  <a:pt x="8279842" y="2853753"/>
                </a:cubicBezTo>
                <a:cubicBezTo>
                  <a:pt x="8279842" y="3081279"/>
                  <a:pt x="8095396" y="3265725"/>
                  <a:pt x="7867870" y="3265725"/>
                </a:cubicBezTo>
                <a:lnTo>
                  <a:pt x="411972" y="3265725"/>
                </a:lnTo>
                <a:cubicBezTo>
                  <a:pt x="184446" y="3265725"/>
                  <a:pt x="0" y="3081279"/>
                  <a:pt x="0" y="28537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5021737" y="738261"/>
            <a:ext cx="2286000" cy="76899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 smtClean="0">
                <a:solidFill>
                  <a:schemeClr val="accent1"/>
                </a:solidFill>
              </a:rPr>
              <a:t>Pathways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2736000" y="738261"/>
            <a:ext cx="2286000" cy="76899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 smtClean="0">
                <a:solidFill>
                  <a:schemeClr val="accent1"/>
                </a:solidFill>
              </a:rPr>
              <a:t>Mandatory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2000" y="738261"/>
            <a:ext cx="2284934" cy="76899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GB" b="1" dirty="0" smtClean="0">
                <a:solidFill>
                  <a:schemeClr val="accent1"/>
                </a:solidFill>
              </a:rPr>
              <a:t>Overview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451810" y="1847849"/>
            <a:ext cx="8280400" cy="3648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solidFill>
                  <a:schemeClr val="tx2"/>
                </a:solidFill>
              </a:rPr>
              <a:t>4 mandatory units</a:t>
            </a:r>
          </a:p>
          <a:p>
            <a:pPr lvl="1"/>
            <a:r>
              <a:rPr lang="en-GB" sz="2000" dirty="0" smtClean="0">
                <a:solidFill>
                  <a:schemeClr val="tx2"/>
                </a:solidFill>
              </a:rPr>
              <a:t>3 externally examined</a:t>
            </a:r>
          </a:p>
          <a:p>
            <a:pPr lvl="1"/>
            <a:r>
              <a:rPr lang="en-GB" sz="2000" dirty="0" smtClean="0">
                <a:solidFill>
                  <a:schemeClr val="tx2"/>
                </a:solidFill>
              </a:rPr>
              <a:t>1 internally assessed</a:t>
            </a:r>
          </a:p>
          <a:p>
            <a:pPr fontAlgn="t"/>
            <a:r>
              <a:rPr lang="en-GB" sz="2400" dirty="0">
                <a:solidFill>
                  <a:schemeClr val="tx2"/>
                </a:solidFill>
              </a:rPr>
              <a:t>7 </a:t>
            </a:r>
            <a:r>
              <a:rPr lang="en-GB" sz="2400" dirty="0" smtClean="0">
                <a:solidFill>
                  <a:schemeClr val="tx2"/>
                </a:solidFill>
              </a:rPr>
              <a:t>Optional units from </a:t>
            </a:r>
            <a:r>
              <a:rPr lang="en-GB" sz="2400" dirty="0">
                <a:solidFill>
                  <a:schemeClr val="tx2"/>
                </a:solidFill>
              </a:rPr>
              <a:t>a total of 8 or 9 dependent on pathway</a:t>
            </a:r>
          </a:p>
          <a:p>
            <a:pPr fontAlgn="t"/>
            <a:r>
              <a:rPr lang="en-GB" sz="2400" dirty="0" smtClean="0">
                <a:solidFill>
                  <a:schemeClr val="tx2"/>
                </a:solidFill>
              </a:rPr>
              <a:t>33.33% external </a:t>
            </a:r>
            <a:r>
              <a:rPr lang="en-GB" sz="2400" dirty="0">
                <a:solidFill>
                  <a:schemeClr val="tx2"/>
                </a:solidFill>
              </a:rPr>
              <a:t>assessment</a:t>
            </a:r>
          </a:p>
          <a:p>
            <a:pPr fontAlgn="t"/>
            <a:r>
              <a:rPr lang="en-GB" sz="2400" dirty="0">
                <a:solidFill>
                  <a:schemeClr val="tx2"/>
                </a:solidFill>
              </a:rPr>
              <a:t>S</a:t>
            </a:r>
            <a:r>
              <a:rPr lang="en-GB" sz="2400" dirty="0" smtClean="0">
                <a:solidFill>
                  <a:schemeClr val="tx2"/>
                </a:solidFill>
              </a:rPr>
              <a:t>elect </a:t>
            </a:r>
            <a:r>
              <a:rPr lang="en-GB" sz="2400" dirty="0">
                <a:solidFill>
                  <a:schemeClr val="tx2"/>
                </a:solidFill>
              </a:rPr>
              <a:t>1 of 4 pathways available </a:t>
            </a:r>
          </a:p>
          <a:p>
            <a:pPr fontAlgn="t"/>
            <a:r>
              <a:rPr lang="en-GB" sz="2400" dirty="0">
                <a:solidFill>
                  <a:schemeClr val="tx2"/>
                </a:solidFill>
              </a:rPr>
              <a:t>Learners can top up or drop down to larger or smaller Applied General and Tech level qualifications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6766" y="1429446"/>
            <a:ext cx="2239200" cy="1596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ound Same Side Corner Rectangle 14">
            <a:hlinkClick r:id="rId3" action="ppaction://hlinksldjump"/>
          </p:cNvPr>
          <p:cNvSpPr/>
          <p:nvPr/>
        </p:nvSpPr>
        <p:spPr>
          <a:xfrm>
            <a:off x="451810" y="745310"/>
            <a:ext cx="2244156" cy="768993"/>
          </a:xfrm>
          <a:prstGeom prst="round2SameRect">
            <a:avLst>
              <a:gd name="adj1" fmla="val 45156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ound Same Side Corner Rectangle 15">
            <a:hlinkClick r:id="rId4" action="ppaction://hlinksldjump"/>
          </p:cNvPr>
          <p:cNvSpPr/>
          <p:nvPr/>
        </p:nvSpPr>
        <p:spPr>
          <a:xfrm>
            <a:off x="2756922" y="745310"/>
            <a:ext cx="2244156" cy="768993"/>
          </a:xfrm>
          <a:prstGeom prst="round2SameRect">
            <a:avLst>
              <a:gd name="adj1" fmla="val 45156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723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2"/>
                </a:solidFill>
              </a:rPr>
              <a:t>Diploma (720 GLH)</a:t>
            </a:r>
            <a:endParaRPr lang="en-GB" sz="3200" dirty="0">
              <a:solidFill>
                <a:schemeClr val="tx2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32000" y="1512000"/>
            <a:ext cx="8280217" cy="4320000"/>
          </a:xfrm>
          <a:custGeom>
            <a:avLst/>
            <a:gdLst>
              <a:gd name="connsiteX0" fmla="*/ 0 w 8279842"/>
              <a:gd name="connsiteY0" fmla="*/ 411972 h 3255666"/>
              <a:gd name="connsiteX1" fmla="*/ 411972 w 8279842"/>
              <a:gd name="connsiteY1" fmla="*/ 0 h 3255666"/>
              <a:gd name="connsiteX2" fmla="*/ 7867870 w 8279842"/>
              <a:gd name="connsiteY2" fmla="*/ 0 h 3255666"/>
              <a:gd name="connsiteX3" fmla="*/ 8279842 w 8279842"/>
              <a:gd name="connsiteY3" fmla="*/ 411972 h 3255666"/>
              <a:gd name="connsiteX4" fmla="*/ 8279842 w 8279842"/>
              <a:gd name="connsiteY4" fmla="*/ 2843694 h 3255666"/>
              <a:gd name="connsiteX5" fmla="*/ 7867870 w 8279842"/>
              <a:gd name="connsiteY5" fmla="*/ 3255666 h 3255666"/>
              <a:gd name="connsiteX6" fmla="*/ 411972 w 8279842"/>
              <a:gd name="connsiteY6" fmla="*/ 3255666 h 3255666"/>
              <a:gd name="connsiteX7" fmla="*/ 0 w 8279842"/>
              <a:gd name="connsiteY7" fmla="*/ 2843694 h 3255666"/>
              <a:gd name="connsiteX8" fmla="*/ 0 w 8279842"/>
              <a:gd name="connsiteY8" fmla="*/ 411972 h 3255666"/>
              <a:gd name="connsiteX0" fmla="*/ 952 w 8280794"/>
              <a:gd name="connsiteY0" fmla="*/ 411972 h 3255666"/>
              <a:gd name="connsiteX1" fmla="*/ 201909 w 8280794"/>
              <a:gd name="connsiteY1" fmla="*/ 0 h 3255666"/>
              <a:gd name="connsiteX2" fmla="*/ 7868822 w 8280794"/>
              <a:gd name="connsiteY2" fmla="*/ 0 h 3255666"/>
              <a:gd name="connsiteX3" fmla="*/ 8280794 w 8280794"/>
              <a:gd name="connsiteY3" fmla="*/ 411972 h 3255666"/>
              <a:gd name="connsiteX4" fmla="*/ 8280794 w 8280794"/>
              <a:gd name="connsiteY4" fmla="*/ 2843694 h 3255666"/>
              <a:gd name="connsiteX5" fmla="*/ 7868822 w 8280794"/>
              <a:gd name="connsiteY5" fmla="*/ 3255666 h 3255666"/>
              <a:gd name="connsiteX6" fmla="*/ 412924 w 8280794"/>
              <a:gd name="connsiteY6" fmla="*/ 3255666 h 3255666"/>
              <a:gd name="connsiteX7" fmla="*/ 952 w 8280794"/>
              <a:gd name="connsiteY7" fmla="*/ 2843694 h 3255666"/>
              <a:gd name="connsiteX8" fmla="*/ 952 w 8280794"/>
              <a:gd name="connsiteY8" fmla="*/ 411972 h 3255666"/>
              <a:gd name="connsiteX0" fmla="*/ 0 w 8279842"/>
              <a:gd name="connsiteY0" fmla="*/ 414635 h 3258329"/>
              <a:gd name="connsiteX1" fmla="*/ 7867870 w 8279842"/>
              <a:gd name="connsiteY1" fmla="*/ 2663 h 3258329"/>
              <a:gd name="connsiteX2" fmla="*/ 8279842 w 8279842"/>
              <a:gd name="connsiteY2" fmla="*/ 414635 h 3258329"/>
              <a:gd name="connsiteX3" fmla="*/ 8279842 w 8279842"/>
              <a:gd name="connsiteY3" fmla="*/ 2846357 h 3258329"/>
              <a:gd name="connsiteX4" fmla="*/ 7867870 w 8279842"/>
              <a:gd name="connsiteY4" fmla="*/ 3258329 h 3258329"/>
              <a:gd name="connsiteX5" fmla="*/ 411972 w 8279842"/>
              <a:gd name="connsiteY5" fmla="*/ 3258329 h 3258329"/>
              <a:gd name="connsiteX6" fmla="*/ 0 w 8279842"/>
              <a:gd name="connsiteY6" fmla="*/ 2846357 h 3258329"/>
              <a:gd name="connsiteX7" fmla="*/ 0 w 8279842"/>
              <a:gd name="connsiteY7" fmla="*/ 414635 h 3258329"/>
              <a:gd name="connsiteX0" fmla="*/ 0 w 8279842"/>
              <a:gd name="connsiteY0" fmla="*/ 208067 h 3473792"/>
              <a:gd name="connsiteX1" fmla="*/ 7867870 w 8279842"/>
              <a:gd name="connsiteY1" fmla="*/ 218126 h 3473792"/>
              <a:gd name="connsiteX2" fmla="*/ 8279842 w 8279842"/>
              <a:gd name="connsiteY2" fmla="*/ 630098 h 3473792"/>
              <a:gd name="connsiteX3" fmla="*/ 8279842 w 8279842"/>
              <a:gd name="connsiteY3" fmla="*/ 3061820 h 3473792"/>
              <a:gd name="connsiteX4" fmla="*/ 7867870 w 8279842"/>
              <a:gd name="connsiteY4" fmla="*/ 3473792 h 3473792"/>
              <a:gd name="connsiteX5" fmla="*/ 411972 w 8279842"/>
              <a:gd name="connsiteY5" fmla="*/ 3473792 h 3473792"/>
              <a:gd name="connsiteX6" fmla="*/ 0 w 8279842"/>
              <a:gd name="connsiteY6" fmla="*/ 3061820 h 3473792"/>
              <a:gd name="connsiteX7" fmla="*/ 0 w 8279842"/>
              <a:gd name="connsiteY7" fmla="*/ 208067 h 3473792"/>
              <a:gd name="connsiteX0" fmla="*/ 0 w 8279842"/>
              <a:gd name="connsiteY0" fmla="*/ 0 h 3265725"/>
              <a:gd name="connsiteX1" fmla="*/ 7867870 w 8279842"/>
              <a:gd name="connsiteY1" fmla="*/ 10059 h 3265725"/>
              <a:gd name="connsiteX2" fmla="*/ 8279842 w 8279842"/>
              <a:gd name="connsiteY2" fmla="*/ 422031 h 3265725"/>
              <a:gd name="connsiteX3" fmla="*/ 8279842 w 8279842"/>
              <a:gd name="connsiteY3" fmla="*/ 2853753 h 3265725"/>
              <a:gd name="connsiteX4" fmla="*/ 7867870 w 8279842"/>
              <a:gd name="connsiteY4" fmla="*/ 3265725 h 3265725"/>
              <a:gd name="connsiteX5" fmla="*/ 411972 w 8279842"/>
              <a:gd name="connsiteY5" fmla="*/ 3265725 h 3265725"/>
              <a:gd name="connsiteX6" fmla="*/ 0 w 8279842"/>
              <a:gd name="connsiteY6" fmla="*/ 2853753 h 3265725"/>
              <a:gd name="connsiteX7" fmla="*/ 0 w 8279842"/>
              <a:gd name="connsiteY7" fmla="*/ 0 h 3265725"/>
              <a:gd name="connsiteX0" fmla="*/ 0 w 8609805"/>
              <a:gd name="connsiteY0" fmla="*/ 0 h 3265725"/>
              <a:gd name="connsiteX1" fmla="*/ 7867870 w 8609805"/>
              <a:gd name="connsiteY1" fmla="*/ 10059 h 3265725"/>
              <a:gd name="connsiteX2" fmla="*/ 8279842 w 8609805"/>
              <a:gd name="connsiteY2" fmla="*/ 2853753 h 3265725"/>
              <a:gd name="connsiteX3" fmla="*/ 7867870 w 8609805"/>
              <a:gd name="connsiteY3" fmla="*/ 3265725 h 3265725"/>
              <a:gd name="connsiteX4" fmla="*/ 411972 w 8609805"/>
              <a:gd name="connsiteY4" fmla="*/ 3265725 h 3265725"/>
              <a:gd name="connsiteX5" fmla="*/ 0 w 8609805"/>
              <a:gd name="connsiteY5" fmla="*/ 2853753 h 3265725"/>
              <a:gd name="connsiteX6" fmla="*/ 0 w 8609805"/>
              <a:gd name="connsiteY6" fmla="*/ 0 h 3265725"/>
              <a:gd name="connsiteX0" fmla="*/ 0 w 8279842"/>
              <a:gd name="connsiteY0" fmla="*/ 0 h 3265725"/>
              <a:gd name="connsiteX1" fmla="*/ 7867870 w 8279842"/>
              <a:gd name="connsiteY1" fmla="*/ 10059 h 3265725"/>
              <a:gd name="connsiteX2" fmla="*/ 8279842 w 8279842"/>
              <a:gd name="connsiteY2" fmla="*/ 2853753 h 3265725"/>
              <a:gd name="connsiteX3" fmla="*/ 7867870 w 8279842"/>
              <a:gd name="connsiteY3" fmla="*/ 3265725 h 3265725"/>
              <a:gd name="connsiteX4" fmla="*/ 411972 w 8279842"/>
              <a:gd name="connsiteY4" fmla="*/ 3265725 h 3265725"/>
              <a:gd name="connsiteX5" fmla="*/ 0 w 8279842"/>
              <a:gd name="connsiteY5" fmla="*/ 2853753 h 3265725"/>
              <a:gd name="connsiteX6" fmla="*/ 0 w 8279842"/>
              <a:gd name="connsiteY6" fmla="*/ 0 h 3265725"/>
              <a:gd name="connsiteX0" fmla="*/ 0 w 8279842"/>
              <a:gd name="connsiteY0" fmla="*/ 0 h 3265725"/>
              <a:gd name="connsiteX1" fmla="*/ 8229610 w 8279842"/>
              <a:gd name="connsiteY1" fmla="*/ 10059 h 3265725"/>
              <a:gd name="connsiteX2" fmla="*/ 8279842 w 8279842"/>
              <a:gd name="connsiteY2" fmla="*/ 2853753 h 3265725"/>
              <a:gd name="connsiteX3" fmla="*/ 7867870 w 8279842"/>
              <a:gd name="connsiteY3" fmla="*/ 3265725 h 3265725"/>
              <a:gd name="connsiteX4" fmla="*/ 411972 w 8279842"/>
              <a:gd name="connsiteY4" fmla="*/ 3265725 h 3265725"/>
              <a:gd name="connsiteX5" fmla="*/ 0 w 8279842"/>
              <a:gd name="connsiteY5" fmla="*/ 2853753 h 3265725"/>
              <a:gd name="connsiteX6" fmla="*/ 0 w 8279842"/>
              <a:gd name="connsiteY6" fmla="*/ 0 h 3265725"/>
              <a:gd name="connsiteX0" fmla="*/ 0 w 8280217"/>
              <a:gd name="connsiteY0" fmla="*/ 0 h 3265725"/>
              <a:gd name="connsiteX1" fmla="*/ 8269804 w 8280217"/>
              <a:gd name="connsiteY1" fmla="*/ 10059 h 3265725"/>
              <a:gd name="connsiteX2" fmla="*/ 8279842 w 8280217"/>
              <a:gd name="connsiteY2" fmla="*/ 2853753 h 3265725"/>
              <a:gd name="connsiteX3" fmla="*/ 7867870 w 8280217"/>
              <a:gd name="connsiteY3" fmla="*/ 3265725 h 3265725"/>
              <a:gd name="connsiteX4" fmla="*/ 411972 w 8280217"/>
              <a:gd name="connsiteY4" fmla="*/ 3265725 h 3265725"/>
              <a:gd name="connsiteX5" fmla="*/ 0 w 8280217"/>
              <a:gd name="connsiteY5" fmla="*/ 2853753 h 3265725"/>
              <a:gd name="connsiteX6" fmla="*/ 0 w 8280217"/>
              <a:gd name="connsiteY6" fmla="*/ 0 h 3265725"/>
              <a:gd name="connsiteX0" fmla="*/ 0 w 8279842"/>
              <a:gd name="connsiteY0" fmla="*/ 0 h 3265725"/>
              <a:gd name="connsiteX1" fmla="*/ 8239659 w 8279842"/>
              <a:gd name="connsiteY1" fmla="*/ 1420 h 3265725"/>
              <a:gd name="connsiteX2" fmla="*/ 8279842 w 8279842"/>
              <a:gd name="connsiteY2" fmla="*/ 2853753 h 3265725"/>
              <a:gd name="connsiteX3" fmla="*/ 7867870 w 8279842"/>
              <a:gd name="connsiteY3" fmla="*/ 3265725 h 3265725"/>
              <a:gd name="connsiteX4" fmla="*/ 411972 w 8279842"/>
              <a:gd name="connsiteY4" fmla="*/ 3265725 h 3265725"/>
              <a:gd name="connsiteX5" fmla="*/ 0 w 8279842"/>
              <a:gd name="connsiteY5" fmla="*/ 2853753 h 3265725"/>
              <a:gd name="connsiteX6" fmla="*/ 0 w 8279842"/>
              <a:gd name="connsiteY6" fmla="*/ 0 h 3265725"/>
              <a:gd name="connsiteX0" fmla="*/ 0 w 8280217"/>
              <a:gd name="connsiteY0" fmla="*/ 0 h 3265725"/>
              <a:gd name="connsiteX1" fmla="*/ 8269804 w 8280217"/>
              <a:gd name="connsiteY1" fmla="*/ 1420 h 3265725"/>
              <a:gd name="connsiteX2" fmla="*/ 8279842 w 8280217"/>
              <a:gd name="connsiteY2" fmla="*/ 2853753 h 3265725"/>
              <a:gd name="connsiteX3" fmla="*/ 7867870 w 8280217"/>
              <a:gd name="connsiteY3" fmla="*/ 3265725 h 3265725"/>
              <a:gd name="connsiteX4" fmla="*/ 411972 w 8280217"/>
              <a:gd name="connsiteY4" fmla="*/ 3265725 h 3265725"/>
              <a:gd name="connsiteX5" fmla="*/ 0 w 8280217"/>
              <a:gd name="connsiteY5" fmla="*/ 2853753 h 3265725"/>
              <a:gd name="connsiteX6" fmla="*/ 0 w 8280217"/>
              <a:gd name="connsiteY6" fmla="*/ 0 h 326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80217" h="3265725">
                <a:moveTo>
                  <a:pt x="0" y="0"/>
                </a:moveTo>
                <a:lnTo>
                  <a:pt x="8269804" y="1420"/>
                </a:lnTo>
                <a:cubicBezTo>
                  <a:pt x="8283203" y="1049801"/>
                  <a:pt x="8279842" y="2311142"/>
                  <a:pt x="8279842" y="2853753"/>
                </a:cubicBezTo>
                <a:cubicBezTo>
                  <a:pt x="8279842" y="3081279"/>
                  <a:pt x="8095396" y="3265725"/>
                  <a:pt x="7867870" y="3265725"/>
                </a:cubicBezTo>
                <a:lnTo>
                  <a:pt x="411972" y="3265725"/>
                </a:lnTo>
                <a:cubicBezTo>
                  <a:pt x="184446" y="3265725"/>
                  <a:pt x="0" y="3081279"/>
                  <a:pt x="0" y="28537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5025696" y="738261"/>
            <a:ext cx="2286000" cy="76899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 smtClean="0">
                <a:solidFill>
                  <a:schemeClr val="accent1"/>
                </a:solidFill>
              </a:rPr>
              <a:t>Pathways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2734654" y="738261"/>
            <a:ext cx="2286000" cy="76899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 smtClean="0">
                <a:solidFill>
                  <a:schemeClr val="accent1"/>
                </a:solidFill>
              </a:rPr>
              <a:t>Mandatory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1898" y="738261"/>
            <a:ext cx="2284934" cy="76899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GB" b="1" dirty="0" smtClean="0">
                <a:solidFill>
                  <a:schemeClr val="accent1"/>
                </a:solidFill>
              </a:rPr>
              <a:t>Overview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62122" y="1427445"/>
            <a:ext cx="2235600" cy="1596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594685" y="4992459"/>
            <a:ext cx="7968290" cy="100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b="1" dirty="0">
              <a:solidFill>
                <a:schemeClr val="tx2"/>
              </a:solidFill>
            </a:endParaRPr>
          </a:p>
        </p:txBody>
      </p:sp>
      <p:sp>
        <p:nvSpPr>
          <p:cNvPr id="16" name="Round Same Side Corner Rectangle 15">
            <a:hlinkClick r:id="rId3" action="ppaction://hlinksldjump"/>
          </p:cNvPr>
          <p:cNvSpPr/>
          <p:nvPr/>
        </p:nvSpPr>
        <p:spPr>
          <a:xfrm>
            <a:off x="457136" y="756524"/>
            <a:ext cx="2244156" cy="768993"/>
          </a:xfrm>
          <a:prstGeom prst="round2SameRect">
            <a:avLst>
              <a:gd name="adj1" fmla="val 45156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208535"/>
              </p:ext>
            </p:extLst>
          </p:nvPr>
        </p:nvGraphicFramePr>
        <p:xfrm>
          <a:off x="566166" y="1608839"/>
          <a:ext cx="8025310" cy="39360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1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44586"/>
                <a:gridCol w="6531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87542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42761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Unit No.</a:t>
                      </a: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Title</a:t>
                      </a: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GLH</a:t>
                      </a: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Assessment</a:t>
                      </a: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4427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Fundamentals of IT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90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1 Hour 30 minutes written</a:t>
                      </a:r>
                      <a:r>
                        <a:rPr lang="en-GB" sz="1400" baseline="0" dirty="0" smtClean="0">
                          <a:solidFill>
                            <a:schemeClr val="tx2"/>
                          </a:solidFill>
                        </a:rPr>
                        <a:t> exam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7037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Global Information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90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1 Hour 30 minutes written exam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51246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Cyber Security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1 Hour written exam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7037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chemeClr val="tx2"/>
                          </a:solidFill>
                        </a:rPr>
                        <a:t>Only</a:t>
                      </a:r>
                      <a:r>
                        <a:rPr lang="en-GB" sz="1800" baseline="0" dirty="0" smtClean="0">
                          <a:solidFill>
                            <a:schemeClr val="tx2"/>
                          </a:solidFill>
                        </a:rPr>
                        <a:t> ONE internally assessed mandatory unit required per pathway</a:t>
                      </a:r>
                      <a:endParaRPr lang="en-GB" sz="1800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400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70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Computer Networks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2"/>
                          </a:solidFill>
                        </a:rPr>
                        <a:t>Internally assessed </a:t>
                      </a:r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-</a:t>
                      </a:r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GB" sz="1050" dirty="0" smtClean="0">
                          <a:solidFill>
                            <a:schemeClr val="tx2"/>
                          </a:solidFill>
                        </a:rPr>
                        <a:t>IT Infrastructure Technician Pathway</a:t>
                      </a:r>
                      <a:r>
                        <a:rPr lang="en-GB" sz="1050" baseline="0" dirty="0" smtClean="0">
                          <a:solidFill>
                            <a:schemeClr val="tx2"/>
                          </a:solidFill>
                        </a:rPr>
                        <a:t> only</a:t>
                      </a:r>
                      <a:endParaRPr lang="en-GB" sz="1400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70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Virtual</a:t>
                      </a:r>
                      <a:r>
                        <a:rPr lang="en-GB" sz="1400" baseline="0" dirty="0" smtClean="0">
                          <a:solidFill>
                            <a:schemeClr val="tx2"/>
                          </a:solidFill>
                        </a:rPr>
                        <a:t> and Augmented Reality</a:t>
                      </a:r>
                      <a:endParaRPr lang="en-GB" sz="1400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Internally assessed </a:t>
                      </a:r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– </a:t>
                      </a:r>
                      <a:r>
                        <a:rPr lang="en-GB" sz="105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Emerging Digital Technician Pathway only 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70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Application Design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Internally assessed – </a:t>
                      </a:r>
                      <a:r>
                        <a:rPr lang="en-GB" sz="11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Application Developer Pathway only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70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Data Analysis and Design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Internally assessed – </a:t>
                      </a:r>
                      <a:r>
                        <a:rPr lang="en-GB" sz="11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Data Analyst Pathway only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741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2"/>
                </a:solidFill>
              </a:rPr>
              <a:t>Diploma (720 GLH)</a:t>
            </a:r>
            <a:endParaRPr lang="en-GB" sz="3200" dirty="0">
              <a:solidFill>
                <a:schemeClr val="tx2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46275" y="1512000"/>
            <a:ext cx="8280217" cy="4320000"/>
          </a:xfrm>
          <a:custGeom>
            <a:avLst/>
            <a:gdLst>
              <a:gd name="connsiteX0" fmla="*/ 0 w 8279842"/>
              <a:gd name="connsiteY0" fmla="*/ 411972 h 3255666"/>
              <a:gd name="connsiteX1" fmla="*/ 411972 w 8279842"/>
              <a:gd name="connsiteY1" fmla="*/ 0 h 3255666"/>
              <a:gd name="connsiteX2" fmla="*/ 7867870 w 8279842"/>
              <a:gd name="connsiteY2" fmla="*/ 0 h 3255666"/>
              <a:gd name="connsiteX3" fmla="*/ 8279842 w 8279842"/>
              <a:gd name="connsiteY3" fmla="*/ 411972 h 3255666"/>
              <a:gd name="connsiteX4" fmla="*/ 8279842 w 8279842"/>
              <a:gd name="connsiteY4" fmla="*/ 2843694 h 3255666"/>
              <a:gd name="connsiteX5" fmla="*/ 7867870 w 8279842"/>
              <a:gd name="connsiteY5" fmla="*/ 3255666 h 3255666"/>
              <a:gd name="connsiteX6" fmla="*/ 411972 w 8279842"/>
              <a:gd name="connsiteY6" fmla="*/ 3255666 h 3255666"/>
              <a:gd name="connsiteX7" fmla="*/ 0 w 8279842"/>
              <a:gd name="connsiteY7" fmla="*/ 2843694 h 3255666"/>
              <a:gd name="connsiteX8" fmla="*/ 0 w 8279842"/>
              <a:gd name="connsiteY8" fmla="*/ 411972 h 3255666"/>
              <a:gd name="connsiteX0" fmla="*/ 952 w 8280794"/>
              <a:gd name="connsiteY0" fmla="*/ 411972 h 3255666"/>
              <a:gd name="connsiteX1" fmla="*/ 201909 w 8280794"/>
              <a:gd name="connsiteY1" fmla="*/ 0 h 3255666"/>
              <a:gd name="connsiteX2" fmla="*/ 7868822 w 8280794"/>
              <a:gd name="connsiteY2" fmla="*/ 0 h 3255666"/>
              <a:gd name="connsiteX3" fmla="*/ 8280794 w 8280794"/>
              <a:gd name="connsiteY3" fmla="*/ 411972 h 3255666"/>
              <a:gd name="connsiteX4" fmla="*/ 8280794 w 8280794"/>
              <a:gd name="connsiteY4" fmla="*/ 2843694 h 3255666"/>
              <a:gd name="connsiteX5" fmla="*/ 7868822 w 8280794"/>
              <a:gd name="connsiteY5" fmla="*/ 3255666 h 3255666"/>
              <a:gd name="connsiteX6" fmla="*/ 412924 w 8280794"/>
              <a:gd name="connsiteY6" fmla="*/ 3255666 h 3255666"/>
              <a:gd name="connsiteX7" fmla="*/ 952 w 8280794"/>
              <a:gd name="connsiteY7" fmla="*/ 2843694 h 3255666"/>
              <a:gd name="connsiteX8" fmla="*/ 952 w 8280794"/>
              <a:gd name="connsiteY8" fmla="*/ 411972 h 3255666"/>
              <a:gd name="connsiteX0" fmla="*/ 0 w 8279842"/>
              <a:gd name="connsiteY0" fmla="*/ 414635 h 3258329"/>
              <a:gd name="connsiteX1" fmla="*/ 7867870 w 8279842"/>
              <a:gd name="connsiteY1" fmla="*/ 2663 h 3258329"/>
              <a:gd name="connsiteX2" fmla="*/ 8279842 w 8279842"/>
              <a:gd name="connsiteY2" fmla="*/ 414635 h 3258329"/>
              <a:gd name="connsiteX3" fmla="*/ 8279842 w 8279842"/>
              <a:gd name="connsiteY3" fmla="*/ 2846357 h 3258329"/>
              <a:gd name="connsiteX4" fmla="*/ 7867870 w 8279842"/>
              <a:gd name="connsiteY4" fmla="*/ 3258329 h 3258329"/>
              <a:gd name="connsiteX5" fmla="*/ 411972 w 8279842"/>
              <a:gd name="connsiteY5" fmla="*/ 3258329 h 3258329"/>
              <a:gd name="connsiteX6" fmla="*/ 0 w 8279842"/>
              <a:gd name="connsiteY6" fmla="*/ 2846357 h 3258329"/>
              <a:gd name="connsiteX7" fmla="*/ 0 w 8279842"/>
              <a:gd name="connsiteY7" fmla="*/ 414635 h 3258329"/>
              <a:gd name="connsiteX0" fmla="*/ 0 w 8279842"/>
              <a:gd name="connsiteY0" fmla="*/ 208067 h 3473792"/>
              <a:gd name="connsiteX1" fmla="*/ 7867870 w 8279842"/>
              <a:gd name="connsiteY1" fmla="*/ 218126 h 3473792"/>
              <a:gd name="connsiteX2" fmla="*/ 8279842 w 8279842"/>
              <a:gd name="connsiteY2" fmla="*/ 630098 h 3473792"/>
              <a:gd name="connsiteX3" fmla="*/ 8279842 w 8279842"/>
              <a:gd name="connsiteY3" fmla="*/ 3061820 h 3473792"/>
              <a:gd name="connsiteX4" fmla="*/ 7867870 w 8279842"/>
              <a:gd name="connsiteY4" fmla="*/ 3473792 h 3473792"/>
              <a:gd name="connsiteX5" fmla="*/ 411972 w 8279842"/>
              <a:gd name="connsiteY5" fmla="*/ 3473792 h 3473792"/>
              <a:gd name="connsiteX6" fmla="*/ 0 w 8279842"/>
              <a:gd name="connsiteY6" fmla="*/ 3061820 h 3473792"/>
              <a:gd name="connsiteX7" fmla="*/ 0 w 8279842"/>
              <a:gd name="connsiteY7" fmla="*/ 208067 h 3473792"/>
              <a:gd name="connsiteX0" fmla="*/ 0 w 8279842"/>
              <a:gd name="connsiteY0" fmla="*/ 0 h 3265725"/>
              <a:gd name="connsiteX1" fmla="*/ 7867870 w 8279842"/>
              <a:gd name="connsiteY1" fmla="*/ 10059 h 3265725"/>
              <a:gd name="connsiteX2" fmla="*/ 8279842 w 8279842"/>
              <a:gd name="connsiteY2" fmla="*/ 422031 h 3265725"/>
              <a:gd name="connsiteX3" fmla="*/ 8279842 w 8279842"/>
              <a:gd name="connsiteY3" fmla="*/ 2853753 h 3265725"/>
              <a:gd name="connsiteX4" fmla="*/ 7867870 w 8279842"/>
              <a:gd name="connsiteY4" fmla="*/ 3265725 h 3265725"/>
              <a:gd name="connsiteX5" fmla="*/ 411972 w 8279842"/>
              <a:gd name="connsiteY5" fmla="*/ 3265725 h 3265725"/>
              <a:gd name="connsiteX6" fmla="*/ 0 w 8279842"/>
              <a:gd name="connsiteY6" fmla="*/ 2853753 h 3265725"/>
              <a:gd name="connsiteX7" fmla="*/ 0 w 8279842"/>
              <a:gd name="connsiteY7" fmla="*/ 0 h 3265725"/>
              <a:gd name="connsiteX0" fmla="*/ 0 w 8609805"/>
              <a:gd name="connsiteY0" fmla="*/ 0 h 3265725"/>
              <a:gd name="connsiteX1" fmla="*/ 7867870 w 8609805"/>
              <a:gd name="connsiteY1" fmla="*/ 10059 h 3265725"/>
              <a:gd name="connsiteX2" fmla="*/ 8279842 w 8609805"/>
              <a:gd name="connsiteY2" fmla="*/ 2853753 h 3265725"/>
              <a:gd name="connsiteX3" fmla="*/ 7867870 w 8609805"/>
              <a:gd name="connsiteY3" fmla="*/ 3265725 h 3265725"/>
              <a:gd name="connsiteX4" fmla="*/ 411972 w 8609805"/>
              <a:gd name="connsiteY4" fmla="*/ 3265725 h 3265725"/>
              <a:gd name="connsiteX5" fmla="*/ 0 w 8609805"/>
              <a:gd name="connsiteY5" fmla="*/ 2853753 h 3265725"/>
              <a:gd name="connsiteX6" fmla="*/ 0 w 8609805"/>
              <a:gd name="connsiteY6" fmla="*/ 0 h 3265725"/>
              <a:gd name="connsiteX0" fmla="*/ 0 w 8279842"/>
              <a:gd name="connsiteY0" fmla="*/ 0 h 3265725"/>
              <a:gd name="connsiteX1" fmla="*/ 7867870 w 8279842"/>
              <a:gd name="connsiteY1" fmla="*/ 10059 h 3265725"/>
              <a:gd name="connsiteX2" fmla="*/ 8279842 w 8279842"/>
              <a:gd name="connsiteY2" fmla="*/ 2853753 h 3265725"/>
              <a:gd name="connsiteX3" fmla="*/ 7867870 w 8279842"/>
              <a:gd name="connsiteY3" fmla="*/ 3265725 h 3265725"/>
              <a:gd name="connsiteX4" fmla="*/ 411972 w 8279842"/>
              <a:gd name="connsiteY4" fmla="*/ 3265725 h 3265725"/>
              <a:gd name="connsiteX5" fmla="*/ 0 w 8279842"/>
              <a:gd name="connsiteY5" fmla="*/ 2853753 h 3265725"/>
              <a:gd name="connsiteX6" fmla="*/ 0 w 8279842"/>
              <a:gd name="connsiteY6" fmla="*/ 0 h 3265725"/>
              <a:gd name="connsiteX0" fmla="*/ 0 w 8279842"/>
              <a:gd name="connsiteY0" fmla="*/ 0 h 3265725"/>
              <a:gd name="connsiteX1" fmla="*/ 8229610 w 8279842"/>
              <a:gd name="connsiteY1" fmla="*/ 10059 h 3265725"/>
              <a:gd name="connsiteX2" fmla="*/ 8279842 w 8279842"/>
              <a:gd name="connsiteY2" fmla="*/ 2853753 h 3265725"/>
              <a:gd name="connsiteX3" fmla="*/ 7867870 w 8279842"/>
              <a:gd name="connsiteY3" fmla="*/ 3265725 h 3265725"/>
              <a:gd name="connsiteX4" fmla="*/ 411972 w 8279842"/>
              <a:gd name="connsiteY4" fmla="*/ 3265725 h 3265725"/>
              <a:gd name="connsiteX5" fmla="*/ 0 w 8279842"/>
              <a:gd name="connsiteY5" fmla="*/ 2853753 h 3265725"/>
              <a:gd name="connsiteX6" fmla="*/ 0 w 8279842"/>
              <a:gd name="connsiteY6" fmla="*/ 0 h 3265725"/>
              <a:gd name="connsiteX0" fmla="*/ 0 w 8280217"/>
              <a:gd name="connsiteY0" fmla="*/ 0 h 3265725"/>
              <a:gd name="connsiteX1" fmla="*/ 8269804 w 8280217"/>
              <a:gd name="connsiteY1" fmla="*/ 10059 h 3265725"/>
              <a:gd name="connsiteX2" fmla="*/ 8279842 w 8280217"/>
              <a:gd name="connsiteY2" fmla="*/ 2853753 h 3265725"/>
              <a:gd name="connsiteX3" fmla="*/ 7867870 w 8280217"/>
              <a:gd name="connsiteY3" fmla="*/ 3265725 h 3265725"/>
              <a:gd name="connsiteX4" fmla="*/ 411972 w 8280217"/>
              <a:gd name="connsiteY4" fmla="*/ 3265725 h 3265725"/>
              <a:gd name="connsiteX5" fmla="*/ 0 w 8280217"/>
              <a:gd name="connsiteY5" fmla="*/ 2853753 h 3265725"/>
              <a:gd name="connsiteX6" fmla="*/ 0 w 8280217"/>
              <a:gd name="connsiteY6" fmla="*/ 0 h 3265725"/>
              <a:gd name="connsiteX0" fmla="*/ 0 w 8279842"/>
              <a:gd name="connsiteY0" fmla="*/ 0 h 3265725"/>
              <a:gd name="connsiteX1" fmla="*/ 8239659 w 8279842"/>
              <a:gd name="connsiteY1" fmla="*/ 1420 h 3265725"/>
              <a:gd name="connsiteX2" fmla="*/ 8279842 w 8279842"/>
              <a:gd name="connsiteY2" fmla="*/ 2853753 h 3265725"/>
              <a:gd name="connsiteX3" fmla="*/ 7867870 w 8279842"/>
              <a:gd name="connsiteY3" fmla="*/ 3265725 h 3265725"/>
              <a:gd name="connsiteX4" fmla="*/ 411972 w 8279842"/>
              <a:gd name="connsiteY4" fmla="*/ 3265725 h 3265725"/>
              <a:gd name="connsiteX5" fmla="*/ 0 w 8279842"/>
              <a:gd name="connsiteY5" fmla="*/ 2853753 h 3265725"/>
              <a:gd name="connsiteX6" fmla="*/ 0 w 8279842"/>
              <a:gd name="connsiteY6" fmla="*/ 0 h 3265725"/>
              <a:gd name="connsiteX0" fmla="*/ 0 w 8280217"/>
              <a:gd name="connsiteY0" fmla="*/ 0 h 3265725"/>
              <a:gd name="connsiteX1" fmla="*/ 8269804 w 8280217"/>
              <a:gd name="connsiteY1" fmla="*/ 1420 h 3265725"/>
              <a:gd name="connsiteX2" fmla="*/ 8279842 w 8280217"/>
              <a:gd name="connsiteY2" fmla="*/ 2853753 h 3265725"/>
              <a:gd name="connsiteX3" fmla="*/ 7867870 w 8280217"/>
              <a:gd name="connsiteY3" fmla="*/ 3265725 h 3265725"/>
              <a:gd name="connsiteX4" fmla="*/ 411972 w 8280217"/>
              <a:gd name="connsiteY4" fmla="*/ 3265725 h 3265725"/>
              <a:gd name="connsiteX5" fmla="*/ 0 w 8280217"/>
              <a:gd name="connsiteY5" fmla="*/ 2853753 h 3265725"/>
              <a:gd name="connsiteX6" fmla="*/ 0 w 8280217"/>
              <a:gd name="connsiteY6" fmla="*/ 0 h 326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80217" h="3265725">
                <a:moveTo>
                  <a:pt x="0" y="0"/>
                </a:moveTo>
                <a:lnTo>
                  <a:pt x="8269804" y="1420"/>
                </a:lnTo>
                <a:cubicBezTo>
                  <a:pt x="8283203" y="1049801"/>
                  <a:pt x="8279842" y="2311142"/>
                  <a:pt x="8279842" y="2853753"/>
                </a:cubicBezTo>
                <a:cubicBezTo>
                  <a:pt x="8279842" y="3081279"/>
                  <a:pt x="8095396" y="3265725"/>
                  <a:pt x="7867870" y="3265725"/>
                </a:cubicBezTo>
                <a:lnTo>
                  <a:pt x="411972" y="3265725"/>
                </a:lnTo>
                <a:cubicBezTo>
                  <a:pt x="184446" y="3265725"/>
                  <a:pt x="0" y="3081279"/>
                  <a:pt x="0" y="28537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5025798" y="738261"/>
            <a:ext cx="2286000" cy="76899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 smtClean="0">
                <a:solidFill>
                  <a:schemeClr val="accent1"/>
                </a:solidFill>
              </a:rPr>
              <a:t>Pathways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2724708" y="738261"/>
            <a:ext cx="2286000" cy="76899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 smtClean="0">
                <a:solidFill>
                  <a:schemeClr val="accent1"/>
                </a:solidFill>
              </a:rPr>
              <a:t>Mandatory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2000" y="738261"/>
            <a:ext cx="2284934" cy="76899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GB" b="1" dirty="0" smtClean="0">
                <a:solidFill>
                  <a:schemeClr val="accent1"/>
                </a:solidFill>
              </a:rPr>
              <a:t>Overview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48808" y="1393354"/>
            <a:ext cx="2235600" cy="1415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451810" y="1704975"/>
            <a:ext cx="8280400" cy="4057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GB" sz="1800" dirty="0" smtClean="0">
              <a:solidFill>
                <a:schemeClr val="tx2"/>
              </a:solidFill>
            </a:endParaRPr>
          </a:p>
          <a:p>
            <a:pPr lvl="1"/>
            <a:endParaRPr lang="en-GB" sz="1800" dirty="0" smtClean="0">
              <a:solidFill>
                <a:schemeClr val="tx2"/>
              </a:solidFill>
            </a:endParaRPr>
          </a:p>
          <a:p>
            <a:pPr lvl="1"/>
            <a:endParaRPr lang="en-GB" sz="1800" dirty="0" smtClean="0">
              <a:solidFill>
                <a:schemeClr val="tx2"/>
              </a:solidFill>
            </a:endParaRPr>
          </a:p>
          <a:p>
            <a:pPr lvl="1"/>
            <a:endParaRPr lang="en-GB" sz="1800" dirty="0">
              <a:solidFill>
                <a:schemeClr val="tx2"/>
              </a:solidFill>
            </a:endParaRPr>
          </a:p>
          <a:p>
            <a:pPr lvl="1"/>
            <a:endParaRPr lang="en-GB" sz="1800" dirty="0" smtClean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en-GB" sz="18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sz="2400" dirty="0" smtClean="0">
              <a:solidFill>
                <a:schemeClr val="tx2"/>
              </a:solidFill>
            </a:endParaRPr>
          </a:p>
          <a:p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15" name="Round Same Side Corner Rectangle 14">
            <a:hlinkClick r:id="rId3" action="ppaction://hlinksldjump"/>
          </p:cNvPr>
          <p:cNvSpPr/>
          <p:nvPr/>
        </p:nvSpPr>
        <p:spPr>
          <a:xfrm>
            <a:off x="2745347" y="745310"/>
            <a:ext cx="2244156" cy="768993"/>
          </a:xfrm>
          <a:prstGeom prst="round2SameRect">
            <a:avLst>
              <a:gd name="adj1" fmla="val 45156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ound Same Side Corner Rectangle 15">
            <a:hlinkClick r:id="rId4" action="ppaction://hlinksldjump"/>
          </p:cNvPr>
          <p:cNvSpPr/>
          <p:nvPr/>
        </p:nvSpPr>
        <p:spPr>
          <a:xfrm>
            <a:off x="451810" y="749836"/>
            <a:ext cx="2244156" cy="768993"/>
          </a:xfrm>
          <a:prstGeom prst="round2SameRect">
            <a:avLst>
              <a:gd name="adj1" fmla="val 45156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937211"/>
              </p:ext>
            </p:extLst>
          </p:nvPr>
        </p:nvGraphicFramePr>
        <p:xfrm>
          <a:off x="346275" y="1534860"/>
          <a:ext cx="3914217" cy="4505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6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05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9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7922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9573">
                <a:tc gridSpan="4"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IT Infrastructure Technician Pathway</a:t>
                      </a:r>
                      <a:r>
                        <a:rPr lang="en-GB" sz="1200" baseline="0" dirty="0" smtClean="0"/>
                        <a:t> Optional </a:t>
                      </a:r>
                      <a:r>
                        <a:rPr lang="en-GB" sz="1200" dirty="0" smtClean="0"/>
                        <a:t>Units</a:t>
                      </a:r>
                      <a:endParaRPr lang="en-GB" sz="1200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9573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solidFill>
                            <a:schemeClr val="bg1"/>
                          </a:solidFill>
                        </a:rPr>
                        <a:t>Unit No.</a:t>
                      </a:r>
                      <a:endParaRPr lang="en-GB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solidFill>
                            <a:schemeClr val="bg1"/>
                          </a:solidFill>
                        </a:rPr>
                        <a:t>Title</a:t>
                      </a:r>
                      <a:endParaRPr lang="en-GB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solidFill>
                            <a:schemeClr val="bg1"/>
                          </a:solidFill>
                        </a:rPr>
                        <a:t>GLH</a:t>
                      </a:r>
                      <a:endParaRPr lang="en-GB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solidFill>
                            <a:schemeClr val="bg1"/>
                          </a:solidFill>
                        </a:rPr>
                        <a:t>Assessment</a:t>
                      </a:r>
                      <a:endParaRPr lang="en-GB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5402"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GB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Project Management</a:t>
                      </a:r>
                      <a:endParaRPr lang="en-GB" sz="11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chemeClr val="tx2"/>
                          </a:solidFill>
                        </a:rPr>
                        <a:t>Internally</a:t>
                      </a:r>
                      <a:r>
                        <a:rPr lang="en-GB" sz="1100" baseline="0" dirty="0" smtClean="0">
                          <a:solidFill>
                            <a:schemeClr val="tx2"/>
                          </a:solidFill>
                        </a:rPr>
                        <a:t> assessed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5402"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n-GB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Product Development</a:t>
                      </a:r>
                      <a:endParaRPr lang="en-GB" sz="11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100" dirty="0" smtClean="0">
                          <a:solidFill>
                            <a:schemeClr val="tx2"/>
                          </a:solidFill>
                        </a:rPr>
                        <a:t>Internally Assessed</a:t>
                      </a:r>
                      <a:endParaRPr lang="en-GB" sz="11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5402"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en-GB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Systems Analysis and Design</a:t>
                      </a:r>
                      <a:endParaRPr lang="en-GB" sz="11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tx2"/>
                          </a:solidFill>
                        </a:rPr>
                        <a:t>Internally Assessed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72984"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en-GB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Mobile Technology</a:t>
                      </a:r>
                      <a:endParaRPr lang="en-GB" sz="11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tx2"/>
                          </a:solidFill>
                        </a:rPr>
                        <a:t>Internally Assessed</a:t>
                      </a:r>
                      <a:endParaRPr lang="en-GB" sz="110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5402"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en-GB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Smarter Planet</a:t>
                      </a:r>
                      <a:endParaRPr lang="en-GB" sz="11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tx2"/>
                          </a:solidFill>
                        </a:rPr>
                        <a:t>Internally Assessed</a:t>
                      </a:r>
                      <a:endParaRPr lang="en-GB" sz="110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5402"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en-GB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Internet of Everything</a:t>
                      </a:r>
                      <a:endParaRPr lang="en-GB" sz="11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tx2"/>
                          </a:solidFill>
                        </a:rPr>
                        <a:t>Internally Assessed</a:t>
                      </a:r>
                      <a:endParaRPr lang="en-GB" sz="110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5402"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en-GB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Computer Systems – Hardware</a:t>
                      </a:r>
                      <a:endParaRPr lang="en-GB" sz="11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tx2"/>
                          </a:solidFill>
                        </a:rPr>
                        <a:t>Internally Assessed</a:t>
                      </a:r>
                      <a:endParaRPr lang="en-GB" sz="110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5402"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en-GB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Computer Systems – Software</a:t>
                      </a:r>
                      <a:endParaRPr lang="en-GB" sz="11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tx2"/>
                          </a:solidFill>
                        </a:rPr>
                        <a:t>Internally Assessed</a:t>
                      </a:r>
                      <a:endParaRPr lang="en-GB" sz="110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45317"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en-GB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IT Technical Support</a:t>
                      </a:r>
                      <a:endParaRPr lang="en-GB" sz="11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tx2"/>
                          </a:solidFill>
                        </a:rPr>
                        <a:t>Internally Assessed</a:t>
                      </a:r>
                      <a:endParaRPr lang="en-GB" sz="110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255842"/>
              </p:ext>
            </p:extLst>
          </p:nvPr>
        </p:nvGraphicFramePr>
        <p:xfrm>
          <a:off x="4593835" y="1534860"/>
          <a:ext cx="4064390" cy="4801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0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68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53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202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73176">
                <a:tc gridSpan="4">
                  <a:txBody>
                    <a:bodyPr/>
                    <a:lstStyle/>
                    <a:p>
                      <a:pPr algn="ctr"/>
                      <a:r>
                        <a:rPr lang="en-GB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Emerging Digital Technology Practitioner Pathway Units</a:t>
                      </a:r>
                      <a:endParaRPr lang="en-GB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2824">
                <a:tc>
                  <a:txBody>
                    <a:bodyPr/>
                    <a:lstStyle/>
                    <a:p>
                      <a:pPr algn="ctr"/>
                      <a:r>
                        <a:rPr lang="en-GB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UnitNo.</a:t>
                      </a:r>
                      <a:endParaRPr lang="en-GB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Title</a:t>
                      </a:r>
                      <a:endParaRPr lang="en-GB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GLH</a:t>
                      </a:r>
                      <a:endParaRPr lang="en-GB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Assessment</a:t>
                      </a:r>
                      <a:endParaRPr lang="en-GB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4941"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GB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Project Management</a:t>
                      </a:r>
                      <a:endParaRPr lang="en-GB" sz="11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chemeClr val="tx2"/>
                          </a:solidFill>
                        </a:rPr>
                        <a:t>Internally</a:t>
                      </a:r>
                      <a:r>
                        <a:rPr lang="en-GB" sz="1100" baseline="0" dirty="0" smtClean="0">
                          <a:solidFill>
                            <a:schemeClr val="tx2"/>
                          </a:solidFill>
                        </a:rPr>
                        <a:t> assessed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4941"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n-GB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Product Development</a:t>
                      </a:r>
                      <a:endParaRPr lang="en-GB" sz="11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100" dirty="0" smtClean="0">
                          <a:solidFill>
                            <a:schemeClr val="tx2"/>
                          </a:solidFill>
                        </a:rPr>
                        <a:t>Internally Assessed</a:t>
                      </a:r>
                      <a:endParaRPr lang="en-GB" sz="11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4941"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en-GB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Systems Analysis and Design</a:t>
                      </a:r>
                      <a:endParaRPr lang="en-GB" sz="11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tx2"/>
                          </a:solidFill>
                        </a:rPr>
                        <a:t>Internally Assessed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941"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en-GB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Mobile Technology</a:t>
                      </a:r>
                      <a:endParaRPr lang="en-GB" sz="11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tx2"/>
                          </a:solidFill>
                        </a:rPr>
                        <a:t>Internally Assessed</a:t>
                      </a:r>
                      <a:endParaRPr lang="en-GB" sz="110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3882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13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600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941"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en-GB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Smarter Planet</a:t>
                      </a:r>
                      <a:endParaRPr lang="en-GB" sz="11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tx2"/>
                          </a:solidFill>
                        </a:rPr>
                        <a:t>Internally Assessed</a:t>
                      </a:r>
                      <a:endParaRPr lang="en-GB" sz="110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941"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en-GB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Internet of Everything</a:t>
                      </a:r>
                      <a:endParaRPr lang="en-GB" sz="11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tx2"/>
                          </a:solidFill>
                        </a:rPr>
                        <a:t>Internally Assessed</a:t>
                      </a:r>
                      <a:endParaRPr lang="en-GB" sz="110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819529"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18 or 19</a:t>
                      </a:r>
                      <a:endParaRPr lang="en-GB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Computer Systems – Hardware  </a:t>
                      </a:r>
                      <a:r>
                        <a:rPr lang="en-GB" sz="11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OR </a:t>
                      </a:r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Computer Systems – Software</a:t>
                      </a:r>
                    </a:p>
                    <a:p>
                      <a:pPr algn="ctr"/>
                      <a:endParaRPr lang="en-GB" sz="11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tx2"/>
                          </a:solidFill>
                        </a:rPr>
                        <a:t>Internally Assessed</a:t>
                      </a:r>
                      <a:endParaRPr lang="en-GB" sz="110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941"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en-GB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Big Data Analysis</a:t>
                      </a:r>
                      <a:endParaRPr lang="en-GB" sz="11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Internally</a:t>
                      </a:r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Assessed</a:t>
                      </a:r>
                      <a:endParaRPr lang="en-GB" sz="110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111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2"/>
                </a:solidFill>
              </a:rPr>
              <a:t>Diploma (720 GLH)</a:t>
            </a:r>
            <a:endParaRPr lang="en-GB" sz="3200" dirty="0">
              <a:solidFill>
                <a:schemeClr val="tx2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46275" y="1512000"/>
            <a:ext cx="8280217" cy="4320000"/>
          </a:xfrm>
          <a:custGeom>
            <a:avLst/>
            <a:gdLst>
              <a:gd name="connsiteX0" fmla="*/ 0 w 8279842"/>
              <a:gd name="connsiteY0" fmla="*/ 411972 h 3255666"/>
              <a:gd name="connsiteX1" fmla="*/ 411972 w 8279842"/>
              <a:gd name="connsiteY1" fmla="*/ 0 h 3255666"/>
              <a:gd name="connsiteX2" fmla="*/ 7867870 w 8279842"/>
              <a:gd name="connsiteY2" fmla="*/ 0 h 3255666"/>
              <a:gd name="connsiteX3" fmla="*/ 8279842 w 8279842"/>
              <a:gd name="connsiteY3" fmla="*/ 411972 h 3255666"/>
              <a:gd name="connsiteX4" fmla="*/ 8279842 w 8279842"/>
              <a:gd name="connsiteY4" fmla="*/ 2843694 h 3255666"/>
              <a:gd name="connsiteX5" fmla="*/ 7867870 w 8279842"/>
              <a:gd name="connsiteY5" fmla="*/ 3255666 h 3255666"/>
              <a:gd name="connsiteX6" fmla="*/ 411972 w 8279842"/>
              <a:gd name="connsiteY6" fmla="*/ 3255666 h 3255666"/>
              <a:gd name="connsiteX7" fmla="*/ 0 w 8279842"/>
              <a:gd name="connsiteY7" fmla="*/ 2843694 h 3255666"/>
              <a:gd name="connsiteX8" fmla="*/ 0 w 8279842"/>
              <a:gd name="connsiteY8" fmla="*/ 411972 h 3255666"/>
              <a:gd name="connsiteX0" fmla="*/ 952 w 8280794"/>
              <a:gd name="connsiteY0" fmla="*/ 411972 h 3255666"/>
              <a:gd name="connsiteX1" fmla="*/ 201909 w 8280794"/>
              <a:gd name="connsiteY1" fmla="*/ 0 h 3255666"/>
              <a:gd name="connsiteX2" fmla="*/ 7868822 w 8280794"/>
              <a:gd name="connsiteY2" fmla="*/ 0 h 3255666"/>
              <a:gd name="connsiteX3" fmla="*/ 8280794 w 8280794"/>
              <a:gd name="connsiteY3" fmla="*/ 411972 h 3255666"/>
              <a:gd name="connsiteX4" fmla="*/ 8280794 w 8280794"/>
              <a:gd name="connsiteY4" fmla="*/ 2843694 h 3255666"/>
              <a:gd name="connsiteX5" fmla="*/ 7868822 w 8280794"/>
              <a:gd name="connsiteY5" fmla="*/ 3255666 h 3255666"/>
              <a:gd name="connsiteX6" fmla="*/ 412924 w 8280794"/>
              <a:gd name="connsiteY6" fmla="*/ 3255666 h 3255666"/>
              <a:gd name="connsiteX7" fmla="*/ 952 w 8280794"/>
              <a:gd name="connsiteY7" fmla="*/ 2843694 h 3255666"/>
              <a:gd name="connsiteX8" fmla="*/ 952 w 8280794"/>
              <a:gd name="connsiteY8" fmla="*/ 411972 h 3255666"/>
              <a:gd name="connsiteX0" fmla="*/ 0 w 8279842"/>
              <a:gd name="connsiteY0" fmla="*/ 414635 h 3258329"/>
              <a:gd name="connsiteX1" fmla="*/ 7867870 w 8279842"/>
              <a:gd name="connsiteY1" fmla="*/ 2663 h 3258329"/>
              <a:gd name="connsiteX2" fmla="*/ 8279842 w 8279842"/>
              <a:gd name="connsiteY2" fmla="*/ 414635 h 3258329"/>
              <a:gd name="connsiteX3" fmla="*/ 8279842 w 8279842"/>
              <a:gd name="connsiteY3" fmla="*/ 2846357 h 3258329"/>
              <a:gd name="connsiteX4" fmla="*/ 7867870 w 8279842"/>
              <a:gd name="connsiteY4" fmla="*/ 3258329 h 3258329"/>
              <a:gd name="connsiteX5" fmla="*/ 411972 w 8279842"/>
              <a:gd name="connsiteY5" fmla="*/ 3258329 h 3258329"/>
              <a:gd name="connsiteX6" fmla="*/ 0 w 8279842"/>
              <a:gd name="connsiteY6" fmla="*/ 2846357 h 3258329"/>
              <a:gd name="connsiteX7" fmla="*/ 0 w 8279842"/>
              <a:gd name="connsiteY7" fmla="*/ 414635 h 3258329"/>
              <a:gd name="connsiteX0" fmla="*/ 0 w 8279842"/>
              <a:gd name="connsiteY0" fmla="*/ 208067 h 3473792"/>
              <a:gd name="connsiteX1" fmla="*/ 7867870 w 8279842"/>
              <a:gd name="connsiteY1" fmla="*/ 218126 h 3473792"/>
              <a:gd name="connsiteX2" fmla="*/ 8279842 w 8279842"/>
              <a:gd name="connsiteY2" fmla="*/ 630098 h 3473792"/>
              <a:gd name="connsiteX3" fmla="*/ 8279842 w 8279842"/>
              <a:gd name="connsiteY3" fmla="*/ 3061820 h 3473792"/>
              <a:gd name="connsiteX4" fmla="*/ 7867870 w 8279842"/>
              <a:gd name="connsiteY4" fmla="*/ 3473792 h 3473792"/>
              <a:gd name="connsiteX5" fmla="*/ 411972 w 8279842"/>
              <a:gd name="connsiteY5" fmla="*/ 3473792 h 3473792"/>
              <a:gd name="connsiteX6" fmla="*/ 0 w 8279842"/>
              <a:gd name="connsiteY6" fmla="*/ 3061820 h 3473792"/>
              <a:gd name="connsiteX7" fmla="*/ 0 w 8279842"/>
              <a:gd name="connsiteY7" fmla="*/ 208067 h 3473792"/>
              <a:gd name="connsiteX0" fmla="*/ 0 w 8279842"/>
              <a:gd name="connsiteY0" fmla="*/ 0 h 3265725"/>
              <a:gd name="connsiteX1" fmla="*/ 7867870 w 8279842"/>
              <a:gd name="connsiteY1" fmla="*/ 10059 h 3265725"/>
              <a:gd name="connsiteX2" fmla="*/ 8279842 w 8279842"/>
              <a:gd name="connsiteY2" fmla="*/ 422031 h 3265725"/>
              <a:gd name="connsiteX3" fmla="*/ 8279842 w 8279842"/>
              <a:gd name="connsiteY3" fmla="*/ 2853753 h 3265725"/>
              <a:gd name="connsiteX4" fmla="*/ 7867870 w 8279842"/>
              <a:gd name="connsiteY4" fmla="*/ 3265725 h 3265725"/>
              <a:gd name="connsiteX5" fmla="*/ 411972 w 8279842"/>
              <a:gd name="connsiteY5" fmla="*/ 3265725 h 3265725"/>
              <a:gd name="connsiteX6" fmla="*/ 0 w 8279842"/>
              <a:gd name="connsiteY6" fmla="*/ 2853753 h 3265725"/>
              <a:gd name="connsiteX7" fmla="*/ 0 w 8279842"/>
              <a:gd name="connsiteY7" fmla="*/ 0 h 3265725"/>
              <a:gd name="connsiteX0" fmla="*/ 0 w 8609805"/>
              <a:gd name="connsiteY0" fmla="*/ 0 h 3265725"/>
              <a:gd name="connsiteX1" fmla="*/ 7867870 w 8609805"/>
              <a:gd name="connsiteY1" fmla="*/ 10059 h 3265725"/>
              <a:gd name="connsiteX2" fmla="*/ 8279842 w 8609805"/>
              <a:gd name="connsiteY2" fmla="*/ 2853753 h 3265725"/>
              <a:gd name="connsiteX3" fmla="*/ 7867870 w 8609805"/>
              <a:gd name="connsiteY3" fmla="*/ 3265725 h 3265725"/>
              <a:gd name="connsiteX4" fmla="*/ 411972 w 8609805"/>
              <a:gd name="connsiteY4" fmla="*/ 3265725 h 3265725"/>
              <a:gd name="connsiteX5" fmla="*/ 0 w 8609805"/>
              <a:gd name="connsiteY5" fmla="*/ 2853753 h 3265725"/>
              <a:gd name="connsiteX6" fmla="*/ 0 w 8609805"/>
              <a:gd name="connsiteY6" fmla="*/ 0 h 3265725"/>
              <a:gd name="connsiteX0" fmla="*/ 0 w 8279842"/>
              <a:gd name="connsiteY0" fmla="*/ 0 h 3265725"/>
              <a:gd name="connsiteX1" fmla="*/ 7867870 w 8279842"/>
              <a:gd name="connsiteY1" fmla="*/ 10059 h 3265725"/>
              <a:gd name="connsiteX2" fmla="*/ 8279842 w 8279842"/>
              <a:gd name="connsiteY2" fmla="*/ 2853753 h 3265725"/>
              <a:gd name="connsiteX3" fmla="*/ 7867870 w 8279842"/>
              <a:gd name="connsiteY3" fmla="*/ 3265725 h 3265725"/>
              <a:gd name="connsiteX4" fmla="*/ 411972 w 8279842"/>
              <a:gd name="connsiteY4" fmla="*/ 3265725 h 3265725"/>
              <a:gd name="connsiteX5" fmla="*/ 0 w 8279842"/>
              <a:gd name="connsiteY5" fmla="*/ 2853753 h 3265725"/>
              <a:gd name="connsiteX6" fmla="*/ 0 w 8279842"/>
              <a:gd name="connsiteY6" fmla="*/ 0 h 3265725"/>
              <a:gd name="connsiteX0" fmla="*/ 0 w 8279842"/>
              <a:gd name="connsiteY0" fmla="*/ 0 h 3265725"/>
              <a:gd name="connsiteX1" fmla="*/ 8229610 w 8279842"/>
              <a:gd name="connsiteY1" fmla="*/ 10059 h 3265725"/>
              <a:gd name="connsiteX2" fmla="*/ 8279842 w 8279842"/>
              <a:gd name="connsiteY2" fmla="*/ 2853753 h 3265725"/>
              <a:gd name="connsiteX3" fmla="*/ 7867870 w 8279842"/>
              <a:gd name="connsiteY3" fmla="*/ 3265725 h 3265725"/>
              <a:gd name="connsiteX4" fmla="*/ 411972 w 8279842"/>
              <a:gd name="connsiteY4" fmla="*/ 3265725 h 3265725"/>
              <a:gd name="connsiteX5" fmla="*/ 0 w 8279842"/>
              <a:gd name="connsiteY5" fmla="*/ 2853753 h 3265725"/>
              <a:gd name="connsiteX6" fmla="*/ 0 w 8279842"/>
              <a:gd name="connsiteY6" fmla="*/ 0 h 3265725"/>
              <a:gd name="connsiteX0" fmla="*/ 0 w 8280217"/>
              <a:gd name="connsiteY0" fmla="*/ 0 h 3265725"/>
              <a:gd name="connsiteX1" fmla="*/ 8269804 w 8280217"/>
              <a:gd name="connsiteY1" fmla="*/ 10059 h 3265725"/>
              <a:gd name="connsiteX2" fmla="*/ 8279842 w 8280217"/>
              <a:gd name="connsiteY2" fmla="*/ 2853753 h 3265725"/>
              <a:gd name="connsiteX3" fmla="*/ 7867870 w 8280217"/>
              <a:gd name="connsiteY3" fmla="*/ 3265725 h 3265725"/>
              <a:gd name="connsiteX4" fmla="*/ 411972 w 8280217"/>
              <a:gd name="connsiteY4" fmla="*/ 3265725 h 3265725"/>
              <a:gd name="connsiteX5" fmla="*/ 0 w 8280217"/>
              <a:gd name="connsiteY5" fmla="*/ 2853753 h 3265725"/>
              <a:gd name="connsiteX6" fmla="*/ 0 w 8280217"/>
              <a:gd name="connsiteY6" fmla="*/ 0 h 3265725"/>
              <a:gd name="connsiteX0" fmla="*/ 0 w 8279842"/>
              <a:gd name="connsiteY0" fmla="*/ 0 h 3265725"/>
              <a:gd name="connsiteX1" fmla="*/ 8239659 w 8279842"/>
              <a:gd name="connsiteY1" fmla="*/ 1420 h 3265725"/>
              <a:gd name="connsiteX2" fmla="*/ 8279842 w 8279842"/>
              <a:gd name="connsiteY2" fmla="*/ 2853753 h 3265725"/>
              <a:gd name="connsiteX3" fmla="*/ 7867870 w 8279842"/>
              <a:gd name="connsiteY3" fmla="*/ 3265725 h 3265725"/>
              <a:gd name="connsiteX4" fmla="*/ 411972 w 8279842"/>
              <a:gd name="connsiteY4" fmla="*/ 3265725 h 3265725"/>
              <a:gd name="connsiteX5" fmla="*/ 0 w 8279842"/>
              <a:gd name="connsiteY5" fmla="*/ 2853753 h 3265725"/>
              <a:gd name="connsiteX6" fmla="*/ 0 w 8279842"/>
              <a:gd name="connsiteY6" fmla="*/ 0 h 3265725"/>
              <a:gd name="connsiteX0" fmla="*/ 0 w 8280217"/>
              <a:gd name="connsiteY0" fmla="*/ 0 h 3265725"/>
              <a:gd name="connsiteX1" fmla="*/ 8269804 w 8280217"/>
              <a:gd name="connsiteY1" fmla="*/ 1420 h 3265725"/>
              <a:gd name="connsiteX2" fmla="*/ 8279842 w 8280217"/>
              <a:gd name="connsiteY2" fmla="*/ 2853753 h 3265725"/>
              <a:gd name="connsiteX3" fmla="*/ 7867870 w 8280217"/>
              <a:gd name="connsiteY3" fmla="*/ 3265725 h 3265725"/>
              <a:gd name="connsiteX4" fmla="*/ 411972 w 8280217"/>
              <a:gd name="connsiteY4" fmla="*/ 3265725 h 3265725"/>
              <a:gd name="connsiteX5" fmla="*/ 0 w 8280217"/>
              <a:gd name="connsiteY5" fmla="*/ 2853753 h 3265725"/>
              <a:gd name="connsiteX6" fmla="*/ 0 w 8280217"/>
              <a:gd name="connsiteY6" fmla="*/ 0 h 326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80217" h="3265725">
                <a:moveTo>
                  <a:pt x="0" y="0"/>
                </a:moveTo>
                <a:lnTo>
                  <a:pt x="8269804" y="1420"/>
                </a:lnTo>
                <a:cubicBezTo>
                  <a:pt x="8283203" y="1049801"/>
                  <a:pt x="8279842" y="2311142"/>
                  <a:pt x="8279842" y="2853753"/>
                </a:cubicBezTo>
                <a:cubicBezTo>
                  <a:pt x="8279842" y="3081279"/>
                  <a:pt x="8095396" y="3265725"/>
                  <a:pt x="7867870" y="3265725"/>
                </a:cubicBezTo>
                <a:lnTo>
                  <a:pt x="411972" y="3265725"/>
                </a:lnTo>
                <a:cubicBezTo>
                  <a:pt x="184446" y="3265725"/>
                  <a:pt x="0" y="3081279"/>
                  <a:pt x="0" y="28537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5025798" y="738261"/>
            <a:ext cx="2286000" cy="76899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 smtClean="0">
                <a:solidFill>
                  <a:schemeClr val="accent1"/>
                </a:solidFill>
              </a:rPr>
              <a:t>Pathways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2724708" y="738261"/>
            <a:ext cx="2286000" cy="76899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 smtClean="0">
                <a:solidFill>
                  <a:schemeClr val="accent1"/>
                </a:solidFill>
              </a:rPr>
              <a:t>Mandatory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2000" y="738261"/>
            <a:ext cx="2284934" cy="76899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GB" b="1" dirty="0" smtClean="0">
                <a:solidFill>
                  <a:schemeClr val="accent1"/>
                </a:solidFill>
              </a:rPr>
              <a:t>Overview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48808" y="1393354"/>
            <a:ext cx="2235600" cy="1415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451810" y="1704975"/>
            <a:ext cx="8280400" cy="4057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GB" sz="1800" dirty="0" smtClean="0">
              <a:solidFill>
                <a:schemeClr val="tx2"/>
              </a:solidFill>
            </a:endParaRPr>
          </a:p>
          <a:p>
            <a:pPr lvl="1"/>
            <a:endParaRPr lang="en-GB" sz="1800" dirty="0" smtClean="0">
              <a:solidFill>
                <a:schemeClr val="tx2"/>
              </a:solidFill>
            </a:endParaRPr>
          </a:p>
          <a:p>
            <a:pPr lvl="1"/>
            <a:endParaRPr lang="en-GB" sz="1800" dirty="0" smtClean="0">
              <a:solidFill>
                <a:schemeClr val="tx2"/>
              </a:solidFill>
            </a:endParaRPr>
          </a:p>
          <a:p>
            <a:pPr lvl="1"/>
            <a:endParaRPr lang="en-GB" sz="1800" dirty="0">
              <a:solidFill>
                <a:schemeClr val="tx2"/>
              </a:solidFill>
            </a:endParaRPr>
          </a:p>
          <a:p>
            <a:pPr lvl="1"/>
            <a:endParaRPr lang="en-GB" sz="1800" dirty="0" smtClean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en-GB" sz="18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sz="2400" dirty="0" smtClean="0">
              <a:solidFill>
                <a:schemeClr val="tx2"/>
              </a:solidFill>
            </a:endParaRPr>
          </a:p>
          <a:p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15" name="Round Same Side Corner Rectangle 14">
            <a:hlinkClick r:id="rId3" action="ppaction://hlinksldjump"/>
          </p:cNvPr>
          <p:cNvSpPr/>
          <p:nvPr/>
        </p:nvSpPr>
        <p:spPr>
          <a:xfrm>
            <a:off x="2745347" y="745310"/>
            <a:ext cx="2244156" cy="768993"/>
          </a:xfrm>
          <a:prstGeom prst="round2SameRect">
            <a:avLst>
              <a:gd name="adj1" fmla="val 45156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ound Same Side Corner Rectangle 15">
            <a:hlinkClick r:id="rId4" action="ppaction://hlinksldjump"/>
          </p:cNvPr>
          <p:cNvSpPr/>
          <p:nvPr/>
        </p:nvSpPr>
        <p:spPr>
          <a:xfrm>
            <a:off x="451810" y="749836"/>
            <a:ext cx="2244156" cy="768993"/>
          </a:xfrm>
          <a:prstGeom prst="round2SameRect">
            <a:avLst>
              <a:gd name="adj1" fmla="val 45156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944370"/>
              </p:ext>
            </p:extLst>
          </p:nvPr>
        </p:nvGraphicFramePr>
        <p:xfrm>
          <a:off x="346275" y="1534860"/>
          <a:ext cx="3914217" cy="43778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6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05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9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7922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4347">
                <a:tc gridSpan="4"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Application</a:t>
                      </a:r>
                      <a:r>
                        <a:rPr lang="en-GB" sz="1200" baseline="0" dirty="0" smtClean="0"/>
                        <a:t> Developer Pathway Optional </a:t>
                      </a:r>
                      <a:r>
                        <a:rPr lang="en-GB" sz="1200" dirty="0" smtClean="0"/>
                        <a:t>Units</a:t>
                      </a:r>
                      <a:endParaRPr lang="en-GB" sz="1200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4347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solidFill>
                            <a:schemeClr val="bg1"/>
                          </a:solidFill>
                        </a:rPr>
                        <a:t>UnitNo.</a:t>
                      </a:r>
                      <a:endParaRPr lang="en-GB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solidFill>
                            <a:schemeClr val="bg1"/>
                          </a:solidFill>
                        </a:rPr>
                        <a:t>Title</a:t>
                      </a:r>
                      <a:endParaRPr lang="en-GB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solidFill>
                            <a:schemeClr val="bg1"/>
                          </a:solidFill>
                        </a:rPr>
                        <a:t>GLH</a:t>
                      </a:r>
                      <a:endParaRPr lang="en-GB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solidFill>
                            <a:schemeClr val="bg1"/>
                          </a:solidFill>
                        </a:rPr>
                        <a:t>Assessment</a:t>
                      </a:r>
                      <a:endParaRPr lang="en-GB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8086"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GB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Project Management</a:t>
                      </a:r>
                      <a:endParaRPr lang="en-GB" sz="11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chemeClr val="tx2"/>
                          </a:solidFill>
                        </a:rPr>
                        <a:t>Internally</a:t>
                      </a:r>
                      <a:r>
                        <a:rPr lang="en-GB" sz="1100" baseline="0" dirty="0" smtClean="0">
                          <a:solidFill>
                            <a:schemeClr val="tx2"/>
                          </a:solidFill>
                        </a:rPr>
                        <a:t> assessed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8086"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n-GB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Product Development</a:t>
                      </a:r>
                      <a:endParaRPr lang="en-GB" sz="11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100" dirty="0" smtClean="0">
                          <a:solidFill>
                            <a:schemeClr val="tx2"/>
                          </a:solidFill>
                        </a:rPr>
                        <a:t>Internally Assessed</a:t>
                      </a:r>
                      <a:endParaRPr lang="en-GB" sz="11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8086"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en-GB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Mobile Technology</a:t>
                      </a:r>
                      <a:endParaRPr lang="en-GB" sz="11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tx2"/>
                          </a:solidFill>
                        </a:rPr>
                        <a:t>Internally Assessed</a:t>
                      </a:r>
                      <a:endParaRPr lang="en-GB" sz="110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5435">
                <a:tc>
                  <a:txBody>
                    <a:bodyPr/>
                    <a:lstStyle/>
                    <a:p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en-GB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Social Media and Digital Marketing</a:t>
                      </a:r>
                      <a:endParaRPr lang="en-GB" sz="11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tx2"/>
                          </a:solidFill>
                        </a:rPr>
                        <a:t>Internally Assessed</a:t>
                      </a:r>
                      <a:endParaRPr lang="en-GB" sz="110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5435"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en-GB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Software Engineering for Business</a:t>
                      </a:r>
                      <a:endParaRPr lang="en-GB" sz="11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tx2"/>
                          </a:solidFill>
                        </a:rPr>
                        <a:t>Internally Assessed</a:t>
                      </a:r>
                      <a:endParaRPr lang="en-GB" sz="110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5435"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en-GB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Game Design and Prototyping</a:t>
                      </a:r>
                      <a:endParaRPr lang="en-GB" sz="11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tx2"/>
                          </a:solidFill>
                        </a:rPr>
                        <a:t>Internally Assessed</a:t>
                      </a:r>
                      <a:endParaRPr lang="en-GB" sz="110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8086"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en-GB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Internet of Everything</a:t>
                      </a:r>
                      <a:endParaRPr lang="en-GB" sz="11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tx2"/>
                          </a:solidFill>
                        </a:rPr>
                        <a:t>Internally Assessed</a:t>
                      </a:r>
                      <a:endParaRPr lang="en-GB" sz="110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3947"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en-GB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Web Design and Prototyping</a:t>
                      </a:r>
                      <a:endParaRPr lang="en-GB" sz="11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tx2"/>
                          </a:solidFill>
                        </a:rPr>
                        <a:t>Internally Assessed</a:t>
                      </a:r>
                      <a:endParaRPr lang="en-GB" sz="110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8086"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en-GB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Big Data Analysis</a:t>
                      </a:r>
                      <a:endParaRPr lang="en-GB" sz="11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Internally</a:t>
                      </a:r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Assessed</a:t>
                      </a:r>
                      <a:endParaRPr lang="en-GB" sz="110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018186"/>
              </p:ext>
            </p:extLst>
          </p:nvPr>
        </p:nvGraphicFramePr>
        <p:xfrm>
          <a:off x="4593835" y="1534860"/>
          <a:ext cx="4064390" cy="4077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0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68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53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202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73176">
                <a:tc gridSpan="4">
                  <a:txBody>
                    <a:bodyPr/>
                    <a:lstStyle/>
                    <a:p>
                      <a:pPr algn="ctr"/>
                      <a:r>
                        <a:rPr lang="en-GB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Data Analyst Pathway Optional Units</a:t>
                      </a:r>
                      <a:endParaRPr lang="en-GB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2824">
                <a:tc>
                  <a:txBody>
                    <a:bodyPr/>
                    <a:lstStyle/>
                    <a:p>
                      <a:pPr algn="ctr"/>
                      <a:r>
                        <a:rPr lang="en-GB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UnitNo.</a:t>
                      </a:r>
                      <a:endParaRPr lang="en-GB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Title</a:t>
                      </a:r>
                      <a:endParaRPr lang="en-GB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GLH</a:t>
                      </a:r>
                      <a:endParaRPr lang="en-GB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Assessment</a:t>
                      </a:r>
                      <a:endParaRPr lang="en-GB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4941"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GB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Project Management</a:t>
                      </a:r>
                      <a:endParaRPr lang="en-GB" sz="11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chemeClr val="tx2"/>
                          </a:solidFill>
                        </a:rPr>
                        <a:t>Internally</a:t>
                      </a:r>
                      <a:r>
                        <a:rPr lang="en-GB" sz="1100" baseline="0" dirty="0" smtClean="0">
                          <a:solidFill>
                            <a:schemeClr val="tx2"/>
                          </a:solidFill>
                        </a:rPr>
                        <a:t> assessed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4941"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n-GB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Product Development</a:t>
                      </a:r>
                      <a:endParaRPr lang="en-GB" sz="11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100" dirty="0" smtClean="0">
                          <a:solidFill>
                            <a:schemeClr val="tx2"/>
                          </a:solidFill>
                        </a:rPr>
                        <a:t>Internally Assessed</a:t>
                      </a:r>
                      <a:endParaRPr lang="en-GB" sz="11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4941"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GB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Business Computing</a:t>
                      </a:r>
                    </a:p>
                    <a:p>
                      <a:pPr algn="ctr"/>
                      <a:endParaRPr lang="en-GB" sz="11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100" dirty="0" smtClean="0">
                          <a:solidFill>
                            <a:schemeClr val="tx2"/>
                          </a:solidFill>
                        </a:rPr>
                        <a:t>Internally Assessed</a:t>
                      </a:r>
                      <a:endParaRPr lang="en-GB" sz="11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941"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en-GB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Systems Analysis and Design</a:t>
                      </a:r>
                      <a:endParaRPr lang="en-GB" sz="11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tx2"/>
                          </a:solidFill>
                        </a:rPr>
                        <a:t>Internally Assessed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3882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13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Social Media and Digital Marketing</a:t>
                      </a:r>
                      <a:endParaRPr lang="en-GB" sz="11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tx2"/>
                          </a:solidFill>
                        </a:rPr>
                        <a:t>Internally Assessed</a:t>
                      </a:r>
                      <a:endParaRPr lang="en-GB" sz="110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941"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en-GB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Software Engineering for Business</a:t>
                      </a:r>
                      <a:endParaRPr lang="en-GB" sz="11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tx2"/>
                          </a:solidFill>
                        </a:rPr>
                        <a:t>Internally Assessed</a:t>
                      </a:r>
                      <a:endParaRPr lang="en-GB" sz="110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941"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en-GB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Internet of Everything</a:t>
                      </a:r>
                      <a:endParaRPr lang="en-GB" sz="11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tx2"/>
                          </a:solidFill>
                        </a:rPr>
                        <a:t>Internally Assessed</a:t>
                      </a:r>
                      <a:endParaRPr lang="en-GB" sz="110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941"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en-GB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Big Data Analysis</a:t>
                      </a:r>
                      <a:endParaRPr lang="en-GB" sz="11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Internally</a:t>
                      </a:r>
                      <a:r>
                        <a:rPr lang="en-GB" sz="11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Assessed</a:t>
                      </a:r>
                      <a:endParaRPr lang="en-GB" sz="110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455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2"/>
                </a:solidFill>
              </a:rPr>
              <a:t>Extended Diploma (1080 GLH)</a:t>
            </a:r>
            <a:endParaRPr lang="en-GB" sz="3200" dirty="0">
              <a:solidFill>
                <a:schemeClr val="tx2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31892" y="1512000"/>
            <a:ext cx="8280217" cy="4320000"/>
          </a:xfrm>
          <a:custGeom>
            <a:avLst/>
            <a:gdLst>
              <a:gd name="connsiteX0" fmla="*/ 0 w 8279842"/>
              <a:gd name="connsiteY0" fmla="*/ 411972 h 3255666"/>
              <a:gd name="connsiteX1" fmla="*/ 411972 w 8279842"/>
              <a:gd name="connsiteY1" fmla="*/ 0 h 3255666"/>
              <a:gd name="connsiteX2" fmla="*/ 7867870 w 8279842"/>
              <a:gd name="connsiteY2" fmla="*/ 0 h 3255666"/>
              <a:gd name="connsiteX3" fmla="*/ 8279842 w 8279842"/>
              <a:gd name="connsiteY3" fmla="*/ 411972 h 3255666"/>
              <a:gd name="connsiteX4" fmla="*/ 8279842 w 8279842"/>
              <a:gd name="connsiteY4" fmla="*/ 2843694 h 3255666"/>
              <a:gd name="connsiteX5" fmla="*/ 7867870 w 8279842"/>
              <a:gd name="connsiteY5" fmla="*/ 3255666 h 3255666"/>
              <a:gd name="connsiteX6" fmla="*/ 411972 w 8279842"/>
              <a:gd name="connsiteY6" fmla="*/ 3255666 h 3255666"/>
              <a:gd name="connsiteX7" fmla="*/ 0 w 8279842"/>
              <a:gd name="connsiteY7" fmla="*/ 2843694 h 3255666"/>
              <a:gd name="connsiteX8" fmla="*/ 0 w 8279842"/>
              <a:gd name="connsiteY8" fmla="*/ 411972 h 3255666"/>
              <a:gd name="connsiteX0" fmla="*/ 952 w 8280794"/>
              <a:gd name="connsiteY0" fmla="*/ 411972 h 3255666"/>
              <a:gd name="connsiteX1" fmla="*/ 201909 w 8280794"/>
              <a:gd name="connsiteY1" fmla="*/ 0 h 3255666"/>
              <a:gd name="connsiteX2" fmla="*/ 7868822 w 8280794"/>
              <a:gd name="connsiteY2" fmla="*/ 0 h 3255666"/>
              <a:gd name="connsiteX3" fmla="*/ 8280794 w 8280794"/>
              <a:gd name="connsiteY3" fmla="*/ 411972 h 3255666"/>
              <a:gd name="connsiteX4" fmla="*/ 8280794 w 8280794"/>
              <a:gd name="connsiteY4" fmla="*/ 2843694 h 3255666"/>
              <a:gd name="connsiteX5" fmla="*/ 7868822 w 8280794"/>
              <a:gd name="connsiteY5" fmla="*/ 3255666 h 3255666"/>
              <a:gd name="connsiteX6" fmla="*/ 412924 w 8280794"/>
              <a:gd name="connsiteY6" fmla="*/ 3255666 h 3255666"/>
              <a:gd name="connsiteX7" fmla="*/ 952 w 8280794"/>
              <a:gd name="connsiteY7" fmla="*/ 2843694 h 3255666"/>
              <a:gd name="connsiteX8" fmla="*/ 952 w 8280794"/>
              <a:gd name="connsiteY8" fmla="*/ 411972 h 3255666"/>
              <a:gd name="connsiteX0" fmla="*/ 0 w 8279842"/>
              <a:gd name="connsiteY0" fmla="*/ 414635 h 3258329"/>
              <a:gd name="connsiteX1" fmla="*/ 7867870 w 8279842"/>
              <a:gd name="connsiteY1" fmla="*/ 2663 h 3258329"/>
              <a:gd name="connsiteX2" fmla="*/ 8279842 w 8279842"/>
              <a:gd name="connsiteY2" fmla="*/ 414635 h 3258329"/>
              <a:gd name="connsiteX3" fmla="*/ 8279842 w 8279842"/>
              <a:gd name="connsiteY3" fmla="*/ 2846357 h 3258329"/>
              <a:gd name="connsiteX4" fmla="*/ 7867870 w 8279842"/>
              <a:gd name="connsiteY4" fmla="*/ 3258329 h 3258329"/>
              <a:gd name="connsiteX5" fmla="*/ 411972 w 8279842"/>
              <a:gd name="connsiteY5" fmla="*/ 3258329 h 3258329"/>
              <a:gd name="connsiteX6" fmla="*/ 0 w 8279842"/>
              <a:gd name="connsiteY6" fmla="*/ 2846357 h 3258329"/>
              <a:gd name="connsiteX7" fmla="*/ 0 w 8279842"/>
              <a:gd name="connsiteY7" fmla="*/ 414635 h 3258329"/>
              <a:gd name="connsiteX0" fmla="*/ 0 w 8279842"/>
              <a:gd name="connsiteY0" fmla="*/ 208067 h 3473792"/>
              <a:gd name="connsiteX1" fmla="*/ 7867870 w 8279842"/>
              <a:gd name="connsiteY1" fmla="*/ 218126 h 3473792"/>
              <a:gd name="connsiteX2" fmla="*/ 8279842 w 8279842"/>
              <a:gd name="connsiteY2" fmla="*/ 630098 h 3473792"/>
              <a:gd name="connsiteX3" fmla="*/ 8279842 w 8279842"/>
              <a:gd name="connsiteY3" fmla="*/ 3061820 h 3473792"/>
              <a:gd name="connsiteX4" fmla="*/ 7867870 w 8279842"/>
              <a:gd name="connsiteY4" fmla="*/ 3473792 h 3473792"/>
              <a:gd name="connsiteX5" fmla="*/ 411972 w 8279842"/>
              <a:gd name="connsiteY5" fmla="*/ 3473792 h 3473792"/>
              <a:gd name="connsiteX6" fmla="*/ 0 w 8279842"/>
              <a:gd name="connsiteY6" fmla="*/ 3061820 h 3473792"/>
              <a:gd name="connsiteX7" fmla="*/ 0 w 8279842"/>
              <a:gd name="connsiteY7" fmla="*/ 208067 h 3473792"/>
              <a:gd name="connsiteX0" fmla="*/ 0 w 8279842"/>
              <a:gd name="connsiteY0" fmla="*/ 0 h 3265725"/>
              <a:gd name="connsiteX1" fmla="*/ 7867870 w 8279842"/>
              <a:gd name="connsiteY1" fmla="*/ 10059 h 3265725"/>
              <a:gd name="connsiteX2" fmla="*/ 8279842 w 8279842"/>
              <a:gd name="connsiteY2" fmla="*/ 422031 h 3265725"/>
              <a:gd name="connsiteX3" fmla="*/ 8279842 w 8279842"/>
              <a:gd name="connsiteY3" fmla="*/ 2853753 h 3265725"/>
              <a:gd name="connsiteX4" fmla="*/ 7867870 w 8279842"/>
              <a:gd name="connsiteY4" fmla="*/ 3265725 h 3265725"/>
              <a:gd name="connsiteX5" fmla="*/ 411972 w 8279842"/>
              <a:gd name="connsiteY5" fmla="*/ 3265725 h 3265725"/>
              <a:gd name="connsiteX6" fmla="*/ 0 w 8279842"/>
              <a:gd name="connsiteY6" fmla="*/ 2853753 h 3265725"/>
              <a:gd name="connsiteX7" fmla="*/ 0 w 8279842"/>
              <a:gd name="connsiteY7" fmla="*/ 0 h 3265725"/>
              <a:gd name="connsiteX0" fmla="*/ 0 w 8609805"/>
              <a:gd name="connsiteY0" fmla="*/ 0 h 3265725"/>
              <a:gd name="connsiteX1" fmla="*/ 7867870 w 8609805"/>
              <a:gd name="connsiteY1" fmla="*/ 10059 h 3265725"/>
              <a:gd name="connsiteX2" fmla="*/ 8279842 w 8609805"/>
              <a:gd name="connsiteY2" fmla="*/ 2853753 h 3265725"/>
              <a:gd name="connsiteX3" fmla="*/ 7867870 w 8609805"/>
              <a:gd name="connsiteY3" fmla="*/ 3265725 h 3265725"/>
              <a:gd name="connsiteX4" fmla="*/ 411972 w 8609805"/>
              <a:gd name="connsiteY4" fmla="*/ 3265725 h 3265725"/>
              <a:gd name="connsiteX5" fmla="*/ 0 w 8609805"/>
              <a:gd name="connsiteY5" fmla="*/ 2853753 h 3265725"/>
              <a:gd name="connsiteX6" fmla="*/ 0 w 8609805"/>
              <a:gd name="connsiteY6" fmla="*/ 0 h 3265725"/>
              <a:gd name="connsiteX0" fmla="*/ 0 w 8279842"/>
              <a:gd name="connsiteY0" fmla="*/ 0 h 3265725"/>
              <a:gd name="connsiteX1" fmla="*/ 7867870 w 8279842"/>
              <a:gd name="connsiteY1" fmla="*/ 10059 h 3265725"/>
              <a:gd name="connsiteX2" fmla="*/ 8279842 w 8279842"/>
              <a:gd name="connsiteY2" fmla="*/ 2853753 h 3265725"/>
              <a:gd name="connsiteX3" fmla="*/ 7867870 w 8279842"/>
              <a:gd name="connsiteY3" fmla="*/ 3265725 h 3265725"/>
              <a:gd name="connsiteX4" fmla="*/ 411972 w 8279842"/>
              <a:gd name="connsiteY4" fmla="*/ 3265725 h 3265725"/>
              <a:gd name="connsiteX5" fmla="*/ 0 w 8279842"/>
              <a:gd name="connsiteY5" fmla="*/ 2853753 h 3265725"/>
              <a:gd name="connsiteX6" fmla="*/ 0 w 8279842"/>
              <a:gd name="connsiteY6" fmla="*/ 0 h 3265725"/>
              <a:gd name="connsiteX0" fmla="*/ 0 w 8279842"/>
              <a:gd name="connsiteY0" fmla="*/ 0 h 3265725"/>
              <a:gd name="connsiteX1" fmla="*/ 8229610 w 8279842"/>
              <a:gd name="connsiteY1" fmla="*/ 10059 h 3265725"/>
              <a:gd name="connsiteX2" fmla="*/ 8279842 w 8279842"/>
              <a:gd name="connsiteY2" fmla="*/ 2853753 h 3265725"/>
              <a:gd name="connsiteX3" fmla="*/ 7867870 w 8279842"/>
              <a:gd name="connsiteY3" fmla="*/ 3265725 h 3265725"/>
              <a:gd name="connsiteX4" fmla="*/ 411972 w 8279842"/>
              <a:gd name="connsiteY4" fmla="*/ 3265725 h 3265725"/>
              <a:gd name="connsiteX5" fmla="*/ 0 w 8279842"/>
              <a:gd name="connsiteY5" fmla="*/ 2853753 h 3265725"/>
              <a:gd name="connsiteX6" fmla="*/ 0 w 8279842"/>
              <a:gd name="connsiteY6" fmla="*/ 0 h 3265725"/>
              <a:gd name="connsiteX0" fmla="*/ 0 w 8280217"/>
              <a:gd name="connsiteY0" fmla="*/ 0 h 3265725"/>
              <a:gd name="connsiteX1" fmla="*/ 8269804 w 8280217"/>
              <a:gd name="connsiteY1" fmla="*/ 10059 h 3265725"/>
              <a:gd name="connsiteX2" fmla="*/ 8279842 w 8280217"/>
              <a:gd name="connsiteY2" fmla="*/ 2853753 h 3265725"/>
              <a:gd name="connsiteX3" fmla="*/ 7867870 w 8280217"/>
              <a:gd name="connsiteY3" fmla="*/ 3265725 h 3265725"/>
              <a:gd name="connsiteX4" fmla="*/ 411972 w 8280217"/>
              <a:gd name="connsiteY4" fmla="*/ 3265725 h 3265725"/>
              <a:gd name="connsiteX5" fmla="*/ 0 w 8280217"/>
              <a:gd name="connsiteY5" fmla="*/ 2853753 h 3265725"/>
              <a:gd name="connsiteX6" fmla="*/ 0 w 8280217"/>
              <a:gd name="connsiteY6" fmla="*/ 0 h 3265725"/>
              <a:gd name="connsiteX0" fmla="*/ 0 w 8279842"/>
              <a:gd name="connsiteY0" fmla="*/ 0 h 3265725"/>
              <a:gd name="connsiteX1" fmla="*/ 8239659 w 8279842"/>
              <a:gd name="connsiteY1" fmla="*/ 1420 h 3265725"/>
              <a:gd name="connsiteX2" fmla="*/ 8279842 w 8279842"/>
              <a:gd name="connsiteY2" fmla="*/ 2853753 h 3265725"/>
              <a:gd name="connsiteX3" fmla="*/ 7867870 w 8279842"/>
              <a:gd name="connsiteY3" fmla="*/ 3265725 h 3265725"/>
              <a:gd name="connsiteX4" fmla="*/ 411972 w 8279842"/>
              <a:gd name="connsiteY4" fmla="*/ 3265725 h 3265725"/>
              <a:gd name="connsiteX5" fmla="*/ 0 w 8279842"/>
              <a:gd name="connsiteY5" fmla="*/ 2853753 h 3265725"/>
              <a:gd name="connsiteX6" fmla="*/ 0 w 8279842"/>
              <a:gd name="connsiteY6" fmla="*/ 0 h 3265725"/>
              <a:gd name="connsiteX0" fmla="*/ 0 w 8280217"/>
              <a:gd name="connsiteY0" fmla="*/ 0 h 3265725"/>
              <a:gd name="connsiteX1" fmla="*/ 8269804 w 8280217"/>
              <a:gd name="connsiteY1" fmla="*/ 1420 h 3265725"/>
              <a:gd name="connsiteX2" fmla="*/ 8279842 w 8280217"/>
              <a:gd name="connsiteY2" fmla="*/ 2853753 h 3265725"/>
              <a:gd name="connsiteX3" fmla="*/ 7867870 w 8280217"/>
              <a:gd name="connsiteY3" fmla="*/ 3265725 h 3265725"/>
              <a:gd name="connsiteX4" fmla="*/ 411972 w 8280217"/>
              <a:gd name="connsiteY4" fmla="*/ 3265725 h 3265725"/>
              <a:gd name="connsiteX5" fmla="*/ 0 w 8280217"/>
              <a:gd name="connsiteY5" fmla="*/ 2853753 h 3265725"/>
              <a:gd name="connsiteX6" fmla="*/ 0 w 8280217"/>
              <a:gd name="connsiteY6" fmla="*/ 0 h 326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80217" h="3265725">
                <a:moveTo>
                  <a:pt x="0" y="0"/>
                </a:moveTo>
                <a:lnTo>
                  <a:pt x="8269804" y="1420"/>
                </a:lnTo>
                <a:cubicBezTo>
                  <a:pt x="8283203" y="1049801"/>
                  <a:pt x="8279842" y="2311142"/>
                  <a:pt x="8279842" y="2853753"/>
                </a:cubicBezTo>
                <a:cubicBezTo>
                  <a:pt x="8279842" y="3081279"/>
                  <a:pt x="8095396" y="3265725"/>
                  <a:pt x="7867870" y="3265725"/>
                </a:cubicBezTo>
                <a:lnTo>
                  <a:pt x="411972" y="3265725"/>
                </a:lnTo>
                <a:cubicBezTo>
                  <a:pt x="184446" y="3265725"/>
                  <a:pt x="0" y="3081279"/>
                  <a:pt x="0" y="28537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5021737" y="738261"/>
            <a:ext cx="2286000" cy="76899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 smtClean="0">
                <a:solidFill>
                  <a:schemeClr val="accent1"/>
                </a:solidFill>
              </a:rPr>
              <a:t>Optional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2736000" y="738261"/>
            <a:ext cx="2286000" cy="76899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 smtClean="0">
                <a:solidFill>
                  <a:schemeClr val="accent1"/>
                </a:solidFill>
              </a:rPr>
              <a:t>Mandatory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2000" y="738261"/>
            <a:ext cx="2284934" cy="76899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GB" b="1" dirty="0" smtClean="0">
                <a:solidFill>
                  <a:schemeClr val="accent1"/>
                </a:solidFill>
              </a:rPr>
              <a:t>Overview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451810" y="1847849"/>
            <a:ext cx="8280400" cy="37909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solidFill>
                  <a:schemeClr val="tx2"/>
                </a:solidFill>
              </a:rPr>
              <a:t>7 mandatory </a:t>
            </a:r>
            <a:r>
              <a:rPr lang="en-GB" sz="2400" dirty="0" smtClean="0">
                <a:solidFill>
                  <a:schemeClr val="tx2"/>
                </a:solidFill>
              </a:rPr>
              <a:t>units</a:t>
            </a:r>
          </a:p>
          <a:p>
            <a:pPr lvl="1"/>
            <a:r>
              <a:rPr lang="en-GB" sz="2000" dirty="0">
                <a:solidFill>
                  <a:schemeClr val="tx2"/>
                </a:solidFill>
              </a:rPr>
              <a:t>4</a:t>
            </a:r>
            <a:r>
              <a:rPr lang="en-GB" sz="2000" dirty="0" smtClean="0">
                <a:solidFill>
                  <a:schemeClr val="tx2"/>
                </a:solidFill>
              </a:rPr>
              <a:t> externally examined</a:t>
            </a:r>
          </a:p>
          <a:p>
            <a:pPr lvl="1"/>
            <a:r>
              <a:rPr lang="en-GB" sz="2000" dirty="0" smtClean="0">
                <a:solidFill>
                  <a:schemeClr val="tx2"/>
                </a:solidFill>
              </a:rPr>
              <a:t>3internally </a:t>
            </a:r>
            <a:r>
              <a:rPr lang="en-GB" sz="2000" dirty="0" smtClean="0">
                <a:solidFill>
                  <a:schemeClr val="tx2"/>
                </a:solidFill>
              </a:rPr>
              <a:t>assessed</a:t>
            </a:r>
          </a:p>
          <a:p>
            <a:r>
              <a:rPr lang="en-GB" sz="2400" dirty="0" smtClean="0">
                <a:solidFill>
                  <a:schemeClr val="tx2"/>
                </a:solidFill>
              </a:rPr>
              <a:t>10 </a:t>
            </a:r>
            <a:r>
              <a:rPr lang="en-GB" sz="2400" dirty="0" smtClean="0">
                <a:solidFill>
                  <a:schemeClr val="tx2"/>
                </a:solidFill>
              </a:rPr>
              <a:t>optional units from a choice of </a:t>
            </a:r>
            <a:r>
              <a:rPr lang="en-GB" sz="2400" dirty="0" smtClean="0">
                <a:solidFill>
                  <a:schemeClr val="tx2"/>
                </a:solidFill>
              </a:rPr>
              <a:t>12</a:t>
            </a:r>
            <a:endParaRPr lang="en-GB" sz="2400" dirty="0" smtClean="0">
              <a:solidFill>
                <a:schemeClr val="tx2"/>
              </a:solidFill>
            </a:endParaRPr>
          </a:p>
          <a:p>
            <a:r>
              <a:rPr lang="en-GB" sz="2400" dirty="0" smtClean="0">
                <a:solidFill>
                  <a:schemeClr val="tx2"/>
                </a:solidFill>
              </a:rPr>
              <a:t>Select from one of 2 pathways</a:t>
            </a:r>
          </a:p>
          <a:p>
            <a:r>
              <a:rPr lang="en-GB" sz="2400" dirty="0" smtClean="0">
                <a:solidFill>
                  <a:schemeClr val="tx2"/>
                </a:solidFill>
              </a:rPr>
              <a:t>30.55% external assessment</a:t>
            </a:r>
          </a:p>
          <a:p>
            <a:r>
              <a:rPr lang="en-US" sz="2400" dirty="0">
                <a:solidFill>
                  <a:schemeClr val="tx2"/>
                </a:solidFill>
              </a:rPr>
              <a:t>Learners can </a:t>
            </a:r>
            <a:r>
              <a:rPr lang="en-US" sz="2400" dirty="0" smtClean="0">
                <a:solidFill>
                  <a:schemeClr val="tx2"/>
                </a:solidFill>
              </a:rPr>
              <a:t>drop </a:t>
            </a:r>
            <a:r>
              <a:rPr lang="en-US" sz="2400" dirty="0">
                <a:solidFill>
                  <a:schemeClr val="tx2"/>
                </a:solidFill>
              </a:rPr>
              <a:t>down to </a:t>
            </a:r>
            <a:r>
              <a:rPr lang="en-US" sz="2400" dirty="0" smtClean="0">
                <a:solidFill>
                  <a:schemeClr val="tx2"/>
                </a:solidFill>
              </a:rPr>
              <a:t>smaller </a:t>
            </a:r>
            <a:r>
              <a:rPr lang="en-US" sz="2400" dirty="0">
                <a:solidFill>
                  <a:schemeClr val="tx2"/>
                </a:solidFill>
              </a:rPr>
              <a:t>Applied General and Tech level qualifications</a:t>
            </a:r>
          </a:p>
          <a:p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6766" y="1429446"/>
            <a:ext cx="2239200" cy="1596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ound Same Side Corner Rectangle 14">
            <a:hlinkClick r:id="rId3" action="ppaction://hlinksldjump"/>
          </p:cNvPr>
          <p:cNvSpPr/>
          <p:nvPr/>
        </p:nvSpPr>
        <p:spPr>
          <a:xfrm>
            <a:off x="451810" y="745310"/>
            <a:ext cx="2244156" cy="768993"/>
          </a:xfrm>
          <a:prstGeom prst="round2SameRect">
            <a:avLst>
              <a:gd name="adj1" fmla="val 45156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ound Same Side Corner Rectangle 15">
            <a:hlinkClick r:id="rId4" action="ppaction://hlinksldjump"/>
          </p:cNvPr>
          <p:cNvSpPr/>
          <p:nvPr/>
        </p:nvSpPr>
        <p:spPr>
          <a:xfrm>
            <a:off x="2756922" y="745310"/>
            <a:ext cx="2244156" cy="768993"/>
          </a:xfrm>
          <a:prstGeom prst="round2SameRect">
            <a:avLst>
              <a:gd name="adj1" fmla="val 45156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ound Same Side Corner Rectangle 16">
            <a:hlinkClick r:id="rId5" action="ppaction://hlinksldjump"/>
          </p:cNvPr>
          <p:cNvSpPr/>
          <p:nvPr/>
        </p:nvSpPr>
        <p:spPr>
          <a:xfrm>
            <a:off x="5042659" y="725614"/>
            <a:ext cx="2244156" cy="768993"/>
          </a:xfrm>
          <a:prstGeom prst="round2SameRect">
            <a:avLst>
              <a:gd name="adj1" fmla="val 45156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851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2"/>
                </a:solidFill>
              </a:rPr>
              <a:t>Extended Diploma (1080 GLH)</a:t>
            </a:r>
            <a:endParaRPr lang="en-GB" sz="3200" dirty="0">
              <a:solidFill>
                <a:schemeClr val="tx2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32000" y="1511999"/>
            <a:ext cx="8280217" cy="4380801"/>
          </a:xfrm>
          <a:custGeom>
            <a:avLst/>
            <a:gdLst>
              <a:gd name="connsiteX0" fmla="*/ 0 w 8279842"/>
              <a:gd name="connsiteY0" fmla="*/ 411972 h 3255666"/>
              <a:gd name="connsiteX1" fmla="*/ 411972 w 8279842"/>
              <a:gd name="connsiteY1" fmla="*/ 0 h 3255666"/>
              <a:gd name="connsiteX2" fmla="*/ 7867870 w 8279842"/>
              <a:gd name="connsiteY2" fmla="*/ 0 h 3255666"/>
              <a:gd name="connsiteX3" fmla="*/ 8279842 w 8279842"/>
              <a:gd name="connsiteY3" fmla="*/ 411972 h 3255666"/>
              <a:gd name="connsiteX4" fmla="*/ 8279842 w 8279842"/>
              <a:gd name="connsiteY4" fmla="*/ 2843694 h 3255666"/>
              <a:gd name="connsiteX5" fmla="*/ 7867870 w 8279842"/>
              <a:gd name="connsiteY5" fmla="*/ 3255666 h 3255666"/>
              <a:gd name="connsiteX6" fmla="*/ 411972 w 8279842"/>
              <a:gd name="connsiteY6" fmla="*/ 3255666 h 3255666"/>
              <a:gd name="connsiteX7" fmla="*/ 0 w 8279842"/>
              <a:gd name="connsiteY7" fmla="*/ 2843694 h 3255666"/>
              <a:gd name="connsiteX8" fmla="*/ 0 w 8279842"/>
              <a:gd name="connsiteY8" fmla="*/ 411972 h 3255666"/>
              <a:gd name="connsiteX0" fmla="*/ 952 w 8280794"/>
              <a:gd name="connsiteY0" fmla="*/ 411972 h 3255666"/>
              <a:gd name="connsiteX1" fmla="*/ 201909 w 8280794"/>
              <a:gd name="connsiteY1" fmla="*/ 0 h 3255666"/>
              <a:gd name="connsiteX2" fmla="*/ 7868822 w 8280794"/>
              <a:gd name="connsiteY2" fmla="*/ 0 h 3255666"/>
              <a:gd name="connsiteX3" fmla="*/ 8280794 w 8280794"/>
              <a:gd name="connsiteY3" fmla="*/ 411972 h 3255666"/>
              <a:gd name="connsiteX4" fmla="*/ 8280794 w 8280794"/>
              <a:gd name="connsiteY4" fmla="*/ 2843694 h 3255666"/>
              <a:gd name="connsiteX5" fmla="*/ 7868822 w 8280794"/>
              <a:gd name="connsiteY5" fmla="*/ 3255666 h 3255666"/>
              <a:gd name="connsiteX6" fmla="*/ 412924 w 8280794"/>
              <a:gd name="connsiteY6" fmla="*/ 3255666 h 3255666"/>
              <a:gd name="connsiteX7" fmla="*/ 952 w 8280794"/>
              <a:gd name="connsiteY7" fmla="*/ 2843694 h 3255666"/>
              <a:gd name="connsiteX8" fmla="*/ 952 w 8280794"/>
              <a:gd name="connsiteY8" fmla="*/ 411972 h 3255666"/>
              <a:gd name="connsiteX0" fmla="*/ 0 w 8279842"/>
              <a:gd name="connsiteY0" fmla="*/ 414635 h 3258329"/>
              <a:gd name="connsiteX1" fmla="*/ 7867870 w 8279842"/>
              <a:gd name="connsiteY1" fmla="*/ 2663 h 3258329"/>
              <a:gd name="connsiteX2" fmla="*/ 8279842 w 8279842"/>
              <a:gd name="connsiteY2" fmla="*/ 414635 h 3258329"/>
              <a:gd name="connsiteX3" fmla="*/ 8279842 w 8279842"/>
              <a:gd name="connsiteY3" fmla="*/ 2846357 h 3258329"/>
              <a:gd name="connsiteX4" fmla="*/ 7867870 w 8279842"/>
              <a:gd name="connsiteY4" fmla="*/ 3258329 h 3258329"/>
              <a:gd name="connsiteX5" fmla="*/ 411972 w 8279842"/>
              <a:gd name="connsiteY5" fmla="*/ 3258329 h 3258329"/>
              <a:gd name="connsiteX6" fmla="*/ 0 w 8279842"/>
              <a:gd name="connsiteY6" fmla="*/ 2846357 h 3258329"/>
              <a:gd name="connsiteX7" fmla="*/ 0 w 8279842"/>
              <a:gd name="connsiteY7" fmla="*/ 414635 h 3258329"/>
              <a:gd name="connsiteX0" fmla="*/ 0 w 8279842"/>
              <a:gd name="connsiteY0" fmla="*/ 208067 h 3473792"/>
              <a:gd name="connsiteX1" fmla="*/ 7867870 w 8279842"/>
              <a:gd name="connsiteY1" fmla="*/ 218126 h 3473792"/>
              <a:gd name="connsiteX2" fmla="*/ 8279842 w 8279842"/>
              <a:gd name="connsiteY2" fmla="*/ 630098 h 3473792"/>
              <a:gd name="connsiteX3" fmla="*/ 8279842 w 8279842"/>
              <a:gd name="connsiteY3" fmla="*/ 3061820 h 3473792"/>
              <a:gd name="connsiteX4" fmla="*/ 7867870 w 8279842"/>
              <a:gd name="connsiteY4" fmla="*/ 3473792 h 3473792"/>
              <a:gd name="connsiteX5" fmla="*/ 411972 w 8279842"/>
              <a:gd name="connsiteY5" fmla="*/ 3473792 h 3473792"/>
              <a:gd name="connsiteX6" fmla="*/ 0 w 8279842"/>
              <a:gd name="connsiteY6" fmla="*/ 3061820 h 3473792"/>
              <a:gd name="connsiteX7" fmla="*/ 0 w 8279842"/>
              <a:gd name="connsiteY7" fmla="*/ 208067 h 3473792"/>
              <a:gd name="connsiteX0" fmla="*/ 0 w 8279842"/>
              <a:gd name="connsiteY0" fmla="*/ 0 h 3265725"/>
              <a:gd name="connsiteX1" fmla="*/ 7867870 w 8279842"/>
              <a:gd name="connsiteY1" fmla="*/ 10059 h 3265725"/>
              <a:gd name="connsiteX2" fmla="*/ 8279842 w 8279842"/>
              <a:gd name="connsiteY2" fmla="*/ 422031 h 3265725"/>
              <a:gd name="connsiteX3" fmla="*/ 8279842 w 8279842"/>
              <a:gd name="connsiteY3" fmla="*/ 2853753 h 3265725"/>
              <a:gd name="connsiteX4" fmla="*/ 7867870 w 8279842"/>
              <a:gd name="connsiteY4" fmla="*/ 3265725 h 3265725"/>
              <a:gd name="connsiteX5" fmla="*/ 411972 w 8279842"/>
              <a:gd name="connsiteY5" fmla="*/ 3265725 h 3265725"/>
              <a:gd name="connsiteX6" fmla="*/ 0 w 8279842"/>
              <a:gd name="connsiteY6" fmla="*/ 2853753 h 3265725"/>
              <a:gd name="connsiteX7" fmla="*/ 0 w 8279842"/>
              <a:gd name="connsiteY7" fmla="*/ 0 h 3265725"/>
              <a:gd name="connsiteX0" fmla="*/ 0 w 8609805"/>
              <a:gd name="connsiteY0" fmla="*/ 0 h 3265725"/>
              <a:gd name="connsiteX1" fmla="*/ 7867870 w 8609805"/>
              <a:gd name="connsiteY1" fmla="*/ 10059 h 3265725"/>
              <a:gd name="connsiteX2" fmla="*/ 8279842 w 8609805"/>
              <a:gd name="connsiteY2" fmla="*/ 2853753 h 3265725"/>
              <a:gd name="connsiteX3" fmla="*/ 7867870 w 8609805"/>
              <a:gd name="connsiteY3" fmla="*/ 3265725 h 3265725"/>
              <a:gd name="connsiteX4" fmla="*/ 411972 w 8609805"/>
              <a:gd name="connsiteY4" fmla="*/ 3265725 h 3265725"/>
              <a:gd name="connsiteX5" fmla="*/ 0 w 8609805"/>
              <a:gd name="connsiteY5" fmla="*/ 2853753 h 3265725"/>
              <a:gd name="connsiteX6" fmla="*/ 0 w 8609805"/>
              <a:gd name="connsiteY6" fmla="*/ 0 h 3265725"/>
              <a:gd name="connsiteX0" fmla="*/ 0 w 8279842"/>
              <a:gd name="connsiteY0" fmla="*/ 0 h 3265725"/>
              <a:gd name="connsiteX1" fmla="*/ 7867870 w 8279842"/>
              <a:gd name="connsiteY1" fmla="*/ 10059 h 3265725"/>
              <a:gd name="connsiteX2" fmla="*/ 8279842 w 8279842"/>
              <a:gd name="connsiteY2" fmla="*/ 2853753 h 3265725"/>
              <a:gd name="connsiteX3" fmla="*/ 7867870 w 8279842"/>
              <a:gd name="connsiteY3" fmla="*/ 3265725 h 3265725"/>
              <a:gd name="connsiteX4" fmla="*/ 411972 w 8279842"/>
              <a:gd name="connsiteY4" fmla="*/ 3265725 h 3265725"/>
              <a:gd name="connsiteX5" fmla="*/ 0 w 8279842"/>
              <a:gd name="connsiteY5" fmla="*/ 2853753 h 3265725"/>
              <a:gd name="connsiteX6" fmla="*/ 0 w 8279842"/>
              <a:gd name="connsiteY6" fmla="*/ 0 h 3265725"/>
              <a:gd name="connsiteX0" fmla="*/ 0 w 8279842"/>
              <a:gd name="connsiteY0" fmla="*/ 0 h 3265725"/>
              <a:gd name="connsiteX1" fmla="*/ 8229610 w 8279842"/>
              <a:gd name="connsiteY1" fmla="*/ 10059 h 3265725"/>
              <a:gd name="connsiteX2" fmla="*/ 8279842 w 8279842"/>
              <a:gd name="connsiteY2" fmla="*/ 2853753 h 3265725"/>
              <a:gd name="connsiteX3" fmla="*/ 7867870 w 8279842"/>
              <a:gd name="connsiteY3" fmla="*/ 3265725 h 3265725"/>
              <a:gd name="connsiteX4" fmla="*/ 411972 w 8279842"/>
              <a:gd name="connsiteY4" fmla="*/ 3265725 h 3265725"/>
              <a:gd name="connsiteX5" fmla="*/ 0 w 8279842"/>
              <a:gd name="connsiteY5" fmla="*/ 2853753 h 3265725"/>
              <a:gd name="connsiteX6" fmla="*/ 0 w 8279842"/>
              <a:gd name="connsiteY6" fmla="*/ 0 h 3265725"/>
              <a:gd name="connsiteX0" fmla="*/ 0 w 8280217"/>
              <a:gd name="connsiteY0" fmla="*/ 0 h 3265725"/>
              <a:gd name="connsiteX1" fmla="*/ 8269804 w 8280217"/>
              <a:gd name="connsiteY1" fmla="*/ 10059 h 3265725"/>
              <a:gd name="connsiteX2" fmla="*/ 8279842 w 8280217"/>
              <a:gd name="connsiteY2" fmla="*/ 2853753 h 3265725"/>
              <a:gd name="connsiteX3" fmla="*/ 7867870 w 8280217"/>
              <a:gd name="connsiteY3" fmla="*/ 3265725 h 3265725"/>
              <a:gd name="connsiteX4" fmla="*/ 411972 w 8280217"/>
              <a:gd name="connsiteY4" fmla="*/ 3265725 h 3265725"/>
              <a:gd name="connsiteX5" fmla="*/ 0 w 8280217"/>
              <a:gd name="connsiteY5" fmla="*/ 2853753 h 3265725"/>
              <a:gd name="connsiteX6" fmla="*/ 0 w 8280217"/>
              <a:gd name="connsiteY6" fmla="*/ 0 h 3265725"/>
              <a:gd name="connsiteX0" fmla="*/ 0 w 8279842"/>
              <a:gd name="connsiteY0" fmla="*/ 0 h 3265725"/>
              <a:gd name="connsiteX1" fmla="*/ 8239659 w 8279842"/>
              <a:gd name="connsiteY1" fmla="*/ 1420 h 3265725"/>
              <a:gd name="connsiteX2" fmla="*/ 8279842 w 8279842"/>
              <a:gd name="connsiteY2" fmla="*/ 2853753 h 3265725"/>
              <a:gd name="connsiteX3" fmla="*/ 7867870 w 8279842"/>
              <a:gd name="connsiteY3" fmla="*/ 3265725 h 3265725"/>
              <a:gd name="connsiteX4" fmla="*/ 411972 w 8279842"/>
              <a:gd name="connsiteY4" fmla="*/ 3265725 h 3265725"/>
              <a:gd name="connsiteX5" fmla="*/ 0 w 8279842"/>
              <a:gd name="connsiteY5" fmla="*/ 2853753 h 3265725"/>
              <a:gd name="connsiteX6" fmla="*/ 0 w 8279842"/>
              <a:gd name="connsiteY6" fmla="*/ 0 h 3265725"/>
              <a:gd name="connsiteX0" fmla="*/ 0 w 8280217"/>
              <a:gd name="connsiteY0" fmla="*/ 0 h 3265725"/>
              <a:gd name="connsiteX1" fmla="*/ 8269804 w 8280217"/>
              <a:gd name="connsiteY1" fmla="*/ 1420 h 3265725"/>
              <a:gd name="connsiteX2" fmla="*/ 8279842 w 8280217"/>
              <a:gd name="connsiteY2" fmla="*/ 2853753 h 3265725"/>
              <a:gd name="connsiteX3" fmla="*/ 7867870 w 8280217"/>
              <a:gd name="connsiteY3" fmla="*/ 3265725 h 3265725"/>
              <a:gd name="connsiteX4" fmla="*/ 411972 w 8280217"/>
              <a:gd name="connsiteY4" fmla="*/ 3265725 h 3265725"/>
              <a:gd name="connsiteX5" fmla="*/ 0 w 8280217"/>
              <a:gd name="connsiteY5" fmla="*/ 2853753 h 3265725"/>
              <a:gd name="connsiteX6" fmla="*/ 0 w 8280217"/>
              <a:gd name="connsiteY6" fmla="*/ 0 h 326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80217" h="3265725">
                <a:moveTo>
                  <a:pt x="0" y="0"/>
                </a:moveTo>
                <a:lnTo>
                  <a:pt x="8269804" y="1420"/>
                </a:lnTo>
                <a:cubicBezTo>
                  <a:pt x="8283203" y="1049801"/>
                  <a:pt x="8279842" y="2311142"/>
                  <a:pt x="8279842" y="2853753"/>
                </a:cubicBezTo>
                <a:cubicBezTo>
                  <a:pt x="8279842" y="3081279"/>
                  <a:pt x="8095396" y="3265725"/>
                  <a:pt x="7867870" y="3265725"/>
                </a:cubicBezTo>
                <a:lnTo>
                  <a:pt x="411972" y="3265725"/>
                </a:lnTo>
                <a:cubicBezTo>
                  <a:pt x="184446" y="3265725"/>
                  <a:pt x="0" y="3081279"/>
                  <a:pt x="0" y="28537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5025696" y="738261"/>
            <a:ext cx="2286000" cy="76899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 smtClean="0">
                <a:solidFill>
                  <a:schemeClr val="accent1"/>
                </a:solidFill>
              </a:rPr>
              <a:t>Optional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2734654" y="738261"/>
            <a:ext cx="2286000" cy="76899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 smtClean="0">
                <a:solidFill>
                  <a:schemeClr val="accent1"/>
                </a:solidFill>
              </a:rPr>
              <a:t>Mandatory </a:t>
            </a:r>
            <a:r>
              <a:rPr lang="en-GB" sz="1700" b="1" dirty="0" smtClean="0">
                <a:solidFill>
                  <a:schemeClr val="accent1"/>
                </a:solidFill>
              </a:rPr>
              <a:t>Digital Technician Pathway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1898" y="738261"/>
            <a:ext cx="2284934" cy="76899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GB" b="1" dirty="0" smtClean="0">
                <a:solidFill>
                  <a:schemeClr val="accent1"/>
                </a:solidFill>
              </a:rPr>
              <a:t>Overview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62122" y="1427445"/>
            <a:ext cx="2235600" cy="1596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ound Same Side Corner Rectangle 15">
            <a:hlinkClick r:id="rId3" action="ppaction://hlinksldjump"/>
          </p:cNvPr>
          <p:cNvSpPr/>
          <p:nvPr/>
        </p:nvSpPr>
        <p:spPr>
          <a:xfrm>
            <a:off x="457136" y="756524"/>
            <a:ext cx="2244156" cy="768993"/>
          </a:xfrm>
          <a:prstGeom prst="round2SameRect">
            <a:avLst>
              <a:gd name="adj1" fmla="val 45156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ound Same Side Corner Rectangle 16">
            <a:hlinkClick r:id="rId4" action="ppaction://hlinksldjump"/>
          </p:cNvPr>
          <p:cNvSpPr/>
          <p:nvPr/>
        </p:nvSpPr>
        <p:spPr>
          <a:xfrm>
            <a:off x="5046618" y="738261"/>
            <a:ext cx="2244156" cy="768993"/>
          </a:xfrm>
          <a:prstGeom prst="round2SameRect">
            <a:avLst>
              <a:gd name="adj1" fmla="val 45156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778929"/>
              </p:ext>
            </p:extLst>
          </p:nvPr>
        </p:nvGraphicFramePr>
        <p:xfrm>
          <a:off x="698608" y="1800225"/>
          <a:ext cx="7747000" cy="40604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34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844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64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6526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62045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bg1"/>
                          </a:solidFill>
                        </a:rPr>
                        <a:t>Unit</a:t>
                      </a:r>
                    </a:p>
                    <a:p>
                      <a:pPr algn="ctr"/>
                      <a:r>
                        <a:rPr lang="en-GB" sz="1200" b="1" dirty="0" smtClean="0">
                          <a:solidFill>
                            <a:schemeClr val="bg1"/>
                          </a:solidFill>
                        </a:rPr>
                        <a:t>No.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bg1"/>
                          </a:solidFill>
                        </a:rPr>
                        <a:t>Title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bg1"/>
                          </a:solidFill>
                        </a:rPr>
                        <a:t>GLH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bg1"/>
                          </a:solidFill>
                        </a:rPr>
                        <a:t>Assessment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3381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Fundamentals of IT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90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1 Hour 30 minutes written</a:t>
                      </a:r>
                      <a:r>
                        <a:rPr lang="en-GB" sz="1400" baseline="0" dirty="0" smtClean="0">
                          <a:solidFill>
                            <a:schemeClr val="tx2"/>
                          </a:solidFill>
                        </a:rPr>
                        <a:t> exam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3381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Global Information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90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1 Hour 30 minutes written exam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3381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Cyber Security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1 Hour written exam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33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Cloud Technology</a:t>
                      </a:r>
                      <a:endParaRPr lang="en-GB" sz="1400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90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1 Hour written exam TBC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133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Computer Networks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Internally assessed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133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Virtual</a:t>
                      </a:r>
                      <a:r>
                        <a:rPr lang="en-GB" sz="1400" baseline="0" dirty="0" smtClean="0">
                          <a:solidFill>
                            <a:schemeClr val="tx2"/>
                          </a:solidFill>
                        </a:rPr>
                        <a:t> and Augmented Reality</a:t>
                      </a:r>
                      <a:endParaRPr lang="en-GB" sz="1400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Internally assessed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133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24</a:t>
                      </a:r>
                      <a:endParaRPr lang="en-GB" sz="1400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Research project (Title TBC)</a:t>
                      </a:r>
                      <a:endParaRPr lang="en-GB" sz="1400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Internally assessed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400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748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44988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266700"/>
            <a:ext cx="8280400" cy="532288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                                     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247651"/>
            <a:ext cx="7905750" cy="5895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26786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1975"/>
          </a:xfrm>
        </p:spPr>
        <p:txBody>
          <a:bodyPr>
            <a:normAutofit fontScale="90000"/>
          </a:bodyPr>
          <a:lstStyle/>
          <a:p>
            <a:r>
              <a:rPr lang="en-GB" sz="3200" dirty="0" smtClean="0">
                <a:solidFill>
                  <a:schemeClr val="tx2"/>
                </a:solidFill>
              </a:rPr>
              <a:t>Extended Diploma (1080 GLH)</a:t>
            </a:r>
            <a:endParaRPr lang="en-GB" sz="3200" dirty="0">
              <a:solidFill>
                <a:schemeClr val="tx2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32000" y="1512000"/>
            <a:ext cx="8280217" cy="4320000"/>
          </a:xfrm>
          <a:custGeom>
            <a:avLst/>
            <a:gdLst>
              <a:gd name="connsiteX0" fmla="*/ 0 w 8279842"/>
              <a:gd name="connsiteY0" fmla="*/ 411972 h 3255666"/>
              <a:gd name="connsiteX1" fmla="*/ 411972 w 8279842"/>
              <a:gd name="connsiteY1" fmla="*/ 0 h 3255666"/>
              <a:gd name="connsiteX2" fmla="*/ 7867870 w 8279842"/>
              <a:gd name="connsiteY2" fmla="*/ 0 h 3255666"/>
              <a:gd name="connsiteX3" fmla="*/ 8279842 w 8279842"/>
              <a:gd name="connsiteY3" fmla="*/ 411972 h 3255666"/>
              <a:gd name="connsiteX4" fmla="*/ 8279842 w 8279842"/>
              <a:gd name="connsiteY4" fmla="*/ 2843694 h 3255666"/>
              <a:gd name="connsiteX5" fmla="*/ 7867870 w 8279842"/>
              <a:gd name="connsiteY5" fmla="*/ 3255666 h 3255666"/>
              <a:gd name="connsiteX6" fmla="*/ 411972 w 8279842"/>
              <a:gd name="connsiteY6" fmla="*/ 3255666 h 3255666"/>
              <a:gd name="connsiteX7" fmla="*/ 0 w 8279842"/>
              <a:gd name="connsiteY7" fmla="*/ 2843694 h 3255666"/>
              <a:gd name="connsiteX8" fmla="*/ 0 w 8279842"/>
              <a:gd name="connsiteY8" fmla="*/ 411972 h 3255666"/>
              <a:gd name="connsiteX0" fmla="*/ 952 w 8280794"/>
              <a:gd name="connsiteY0" fmla="*/ 411972 h 3255666"/>
              <a:gd name="connsiteX1" fmla="*/ 201909 w 8280794"/>
              <a:gd name="connsiteY1" fmla="*/ 0 h 3255666"/>
              <a:gd name="connsiteX2" fmla="*/ 7868822 w 8280794"/>
              <a:gd name="connsiteY2" fmla="*/ 0 h 3255666"/>
              <a:gd name="connsiteX3" fmla="*/ 8280794 w 8280794"/>
              <a:gd name="connsiteY3" fmla="*/ 411972 h 3255666"/>
              <a:gd name="connsiteX4" fmla="*/ 8280794 w 8280794"/>
              <a:gd name="connsiteY4" fmla="*/ 2843694 h 3255666"/>
              <a:gd name="connsiteX5" fmla="*/ 7868822 w 8280794"/>
              <a:gd name="connsiteY5" fmla="*/ 3255666 h 3255666"/>
              <a:gd name="connsiteX6" fmla="*/ 412924 w 8280794"/>
              <a:gd name="connsiteY6" fmla="*/ 3255666 h 3255666"/>
              <a:gd name="connsiteX7" fmla="*/ 952 w 8280794"/>
              <a:gd name="connsiteY7" fmla="*/ 2843694 h 3255666"/>
              <a:gd name="connsiteX8" fmla="*/ 952 w 8280794"/>
              <a:gd name="connsiteY8" fmla="*/ 411972 h 3255666"/>
              <a:gd name="connsiteX0" fmla="*/ 0 w 8279842"/>
              <a:gd name="connsiteY0" fmla="*/ 414635 h 3258329"/>
              <a:gd name="connsiteX1" fmla="*/ 7867870 w 8279842"/>
              <a:gd name="connsiteY1" fmla="*/ 2663 h 3258329"/>
              <a:gd name="connsiteX2" fmla="*/ 8279842 w 8279842"/>
              <a:gd name="connsiteY2" fmla="*/ 414635 h 3258329"/>
              <a:gd name="connsiteX3" fmla="*/ 8279842 w 8279842"/>
              <a:gd name="connsiteY3" fmla="*/ 2846357 h 3258329"/>
              <a:gd name="connsiteX4" fmla="*/ 7867870 w 8279842"/>
              <a:gd name="connsiteY4" fmla="*/ 3258329 h 3258329"/>
              <a:gd name="connsiteX5" fmla="*/ 411972 w 8279842"/>
              <a:gd name="connsiteY5" fmla="*/ 3258329 h 3258329"/>
              <a:gd name="connsiteX6" fmla="*/ 0 w 8279842"/>
              <a:gd name="connsiteY6" fmla="*/ 2846357 h 3258329"/>
              <a:gd name="connsiteX7" fmla="*/ 0 w 8279842"/>
              <a:gd name="connsiteY7" fmla="*/ 414635 h 3258329"/>
              <a:gd name="connsiteX0" fmla="*/ 0 w 8279842"/>
              <a:gd name="connsiteY0" fmla="*/ 208067 h 3473792"/>
              <a:gd name="connsiteX1" fmla="*/ 7867870 w 8279842"/>
              <a:gd name="connsiteY1" fmla="*/ 218126 h 3473792"/>
              <a:gd name="connsiteX2" fmla="*/ 8279842 w 8279842"/>
              <a:gd name="connsiteY2" fmla="*/ 630098 h 3473792"/>
              <a:gd name="connsiteX3" fmla="*/ 8279842 w 8279842"/>
              <a:gd name="connsiteY3" fmla="*/ 3061820 h 3473792"/>
              <a:gd name="connsiteX4" fmla="*/ 7867870 w 8279842"/>
              <a:gd name="connsiteY4" fmla="*/ 3473792 h 3473792"/>
              <a:gd name="connsiteX5" fmla="*/ 411972 w 8279842"/>
              <a:gd name="connsiteY5" fmla="*/ 3473792 h 3473792"/>
              <a:gd name="connsiteX6" fmla="*/ 0 w 8279842"/>
              <a:gd name="connsiteY6" fmla="*/ 3061820 h 3473792"/>
              <a:gd name="connsiteX7" fmla="*/ 0 w 8279842"/>
              <a:gd name="connsiteY7" fmla="*/ 208067 h 3473792"/>
              <a:gd name="connsiteX0" fmla="*/ 0 w 8279842"/>
              <a:gd name="connsiteY0" fmla="*/ 0 h 3265725"/>
              <a:gd name="connsiteX1" fmla="*/ 7867870 w 8279842"/>
              <a:gd name="connsiteY1" fmla="*/ 10059 h 3265725"/>
              <a:gd name="connsiteX2" fmla="*/ 8279842 w 8279842"/>
              <a:gd name="connsiteY2" fmla="*/ 422031 h 3265725"/>
              <a:gd name="connsiteX3" fmla="*/ 8279842 w 8279842"/>
              <a:gd name="connsiteY3" fmla="*/ 2853753 h 3265725"/>
              <a:gd name="connsiteX4" fmla="*/ 7867870 w 8279842"/>
              <a:gd name="connsiteY4" fmla="*/ 3265725 h 3265725"/>
              <a:gd name="connsiteX5" fmla="*/ 411972 w 8279842"/>
              <a:gd name="connsiteY5" fmla="*/ 3265725 h 3265725"/>
              <a:gd name="connsiteX6" fmla="*/ 0 w 8279842"/>
              <a:gd name="connsiteY6" fmla="*/ 2853753 h 3265725"/>
              <a:gd name="connsiteX7" fmla="*/ 0 w 8279842"/>
              <a:gd name="connsiteY7" fmla="*/ 0 h 3265725"/>
              <a:gd name="connsiteX0" fmla="*/ 0 w 8609805"/>
              <a:gd name="connsiteY0" fmla="*/ 0 h 3265725"/>
              <a:gd name="connsiteX1" fmla="*/ 7867870 w 8609805"/>
              <a:gd name="connsiteY1" fmla="*/ 10059 h 3265725"/>
              <a:gd name="connsiteX2" fmla="*/ 8279842 w 8609805"/>
              <a:gd name="connsiteY2" fmla="*/ 2853753 h 3265725"/>
              <a:gd name="connsiteX3" fmla="*/ 7867870 w 8609805"/>
              <a:gd name="connsiteY3" fmla="*/ 3265725 h 3265725"/>
              <a:gd name="connsiteX4" fmla="*/ 411972 w 8609805"/>
              <a:gd name="connsiteY4" fmla="*/ 3265725 h 3265725"/>
              <a:gd name="connsiteX5" fmla="*/ 0 w 8609805"/>
              <a:gd name="connsiteY5" fmla="*/ 2853753 h 3265725"/>
              <a:gd name="connsiteX6" fmla="*/ 0 w 8609805"/>
              <a:gd name="connsiteY6" fmla="*/ 0 h 3265725"/>
              <a:gd name="connsiteX0" fmla="*/ 0 w 8279842"/>
              <a:gd name="connsiteY0" fmla="*/ 0 h 3265725"/>
              <a:gd name="connsiteX1" fmla="*/ 7867870 w 8279842"/>
              <a:gd name="connsiteY1" fmla="*/ 10059 h 3265725"/>
              <a:gd name="connsiteX2" fmla="*/ 8279842 w 8279842"/>
              <a:gd name="connsiteY2" fmla="*/ 2853753 h 3265725"/>
              <a:gd name="connsiteX3" fmla="*/ 7867870 w 8279842"/>
              <a:gd name="connsiteY3" fmla="*/ 3265725 h 3265725"/>
              <a:gd name="connsiteX4" fmla="*/ 411972 w 8279842"/>
              <a:gd name="connsiteY4" fmla="*/ 3265725 h 3265725"/>
              <a:gd name="connsiteX5" fmla="*/ 0 w 8279842"/>
              <a:gd name="connsiteY5" fmla="*/ 2853753 h 3265725"/>
              <a:gd name="connsiteX6" fmla="*/ 0 w 8279842"/>
              <a:gd name="connsiteY6" fmla="*/ 0 h 3265725"/>
              <a:gd name="connsiteX0" fmla="*/ 0 w 8279842"/>
              <a:gd name="connsiteY0" fmla="*/ 0 h 3265725"/>
              <a:gd name="connsiteX1" fmla="*/ 8229610 w 8279842"/>
              <a:gd name="connsiteY1" fmla="*/ 10059 h 3265725"/>
              <a:gd name="connsiteX2" fmla="*/ 8279842 w 8279842"/>
              <a:gd name="connsiteY2" fmla="*/ 2853753 h 3265725"/>
              <a:gd name="connsiteX3" fmla="*/ 7867870 w 8279842"/>
              <a:gd name="connsiteY3" fmla="*/ 3265725 h 3265725"/>
              <a:gd name="connsiteX4" fmla="*/ 411972 w 8279842"/>
              <a:gd name="connsiteY4" fmla="*/ 3265725 h 3265725"/>
              <a:gd name="connsiteX5" fmla="*/ 0 w 8279842"/>
              <a:gd name="connsiteY5" fmla="*/ 2853753 h 3265725"/>
              <a:gd name="connsiteX6" fmla="*/ 0 w 8279842"/>
              <a:gd name="connsiteY6" fmla="*/ 0 h 3265725"/>
              <a:gd name="connsiteX0" fmla="*/ 0 w 8280217"/>
              <a:gd name="connsiteY0" fmla="*/ 0 h 3265725"/>
              <a:gd name="connsiteX1" fmla="*/ 8269804 w 8280217"/>
              <a:gd name="connsiteY1" fmla="*/ 10059 h 3265725"/>
              <a:gd name="connsiteX2" fmla="*/ 8279842 w 8280217"/>
              <a:gd name="connsiteY2" fmla="*/ 2853753 h 3265725"/>
              <a:gd name="connsiteX3" fmla="*/ 7867870 w 8280217"/>
              <a:gd name="connsiteY3" fmla="*/ 3265725 h 3265725"/>
              <a:gd name="connsiteX4" fmla="*/ 411972 w 8280217"/>
              <a:gd name="connsiteY4" fmla="*/ 3265725 h 3265725"/>
              <a:gd name="connsiteX5" fmla="*/ 0 w 8280217"/>
              <a:gd name="connsiteY5" fmla="*/ 2853753 h 3265725"/>
              <a:gd name="connsiteX6" fmla="*/ 0 w 8280217"/>
              <a:gd name="connsiteY6" fmla="*/ 0 h 3265725"/>
              <a:gd name="connsiteX0" fmla="*/ 0 w 8279842"/>
              <a:gd name="connsiteY0" fmla="*/ 0 h 3265725"/>
              <a:gd name="connsiteX1" fmla="*/ 8239659 w 8279842"/>
              <a:gd name="connsiteY1" fmla="*/ 1420 h 3265725"/>
              <a:gd name="connsiteX2" fmla="*/ 8279842 w 8279842"/>
              <a:gd name="connsiteY2" fmla="*/ 2853753 h 3265725"/>
              <a:gd name="connsiteX3" fmla="*/ 7867870 w 8279842"/>
              <a:gd name="connsiteY3" fmla="*/ 3265725 h 3265725"/>
              <a:gd name="connsiteX4" fmla="*/ 411972 w 8279842"/>
              <a:gd name="connsiteY4" fmla="*/ 3265725 h 3265725"/>
              <a:gd name="connsiteX5" fmla="*/ 0 w 8279842"/>
              <a:gd name="connsiteY5" fmla="*/ 2853753 h 3265725"/>
              <a:gd name="connsiteX6" fmla="*/ 0 w 8279842"/>
              <a:gd name="connsiteY6" fmla="*/ 0 h 3265725"/>
              <a:gd name="connsiteX0" fmla="*/ 0 w 8280217"/>
              <a:gd name="connsiteY0" fmla="*/ 0 h 3265725"/>
              <a:gd name="connsiteX1" fmla="*/ 8269804 w 8280217"/>
              <a:gd name="connsiteY1" fmla="*/ 1420 h 3265725"/>
              <a:gd name="connsiteX2" fmla="*/ 8279842 w 8280217"/>
              <a:gd name="connsiteY2" fmla="*/ 2853753 h 3265725"/>
              <a:gd name="connsiteX3" fmla="*/ 7867870 w 8280217"/>
              <a:gd name="connsiteY3" fmla="*/ 3265725 h 3265725"/>
              <a:gd name="connsiteX4" fmla="*/ 411972 w 8280217"/>
              <a:gd name="connsiteY4" fmla="*/ 3265725 h 3265725"/>
              <a:gd name="connsiteX5" fmla="*/ 0 w 8280217"/>
              <a:gd name="connsiteY5" fmla="*/ 2853753 h 3265725"/>
              <a:gd name="connsiteX6" fmla="*/ 0 w 8280217"/>
              <a:gd name="connsiteY6" fmla="*/ 0 h 326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80217" h="3265725">
                <a:moveTo>
                  <a:pt x="0" y="0"/>
                </a:moveTo>
                <a:lnTo>
                  <a:pt x="8269804" y="1420"/>
                </a:lnTo>
                <a:cubicBezTo>
                  <a:pt x="8283203" y="1049801"/>
                  <a:pt x="8279842" y="2311142"/>
                  <a:pt x="8279842" y="2853753"/>
                </a:cubicBezTo>
                <a:cubicBezTo>
                  <a:pt x="8279842" y="3081279"/>
                  <a:pt x="8095396" y="3265725"/>
                  <a:pt x="7867870" y="3265725"/>
                </a:cubicBezTo>
                <a:lnTo>
                  <a:pt x="411972" y="3265725"/>
                </a:lnTo>
                <a:cubicBezTo>
                  <a:pt x="184446" y="3265725"/>
                  <a:pt x="0" y="3081279"/>
                  <a:pt x="0" y="28537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5048808" y="533118"/>
            <a:ext cx="2286000" cy="612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 smtClean="0">
                <a:solidFill>
                  <a:schemeClr val="accent1"/>
                </a:solidFill>
              </a:rPr>
              <a:t>Optional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b="1" dirty="0" smtClean="0">
                <a:solidFill>
                  <a:schemeClr val="accent1"/>
                </a:solidFill>
              </a:rPr>
              <a:t>Digital Technician Pathway</a:t>
            </a:r>
            <a:endParaRPr lang="en-GB" b="1" dirty="0" smtClean="0">
              <a:solidFill>
                <a:schemeClr val="accent1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2724708" y="537955"/>
            <a:ext cx="2286000" cy="96930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en-GB" sz="2000" b="1" dirty="0">
                <a:solidFill>
                  <a:schemeClr val="accent1"/>
                </a:solidFill>
              </a:rPr>
              <a:t>Mandatory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2000" y="537955"/>
            <a:ext cx="2284934" cy="96930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000" b="1" dirty="0">
                <a:solidFill>
                  <a:schemeClr val="accent1"/>
                </a:solidFill>
              </a:rPr>
              <a:t>Overview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48808" y="1393354"/>
            <a:ext cx="2235600" cy="1415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603686"/>
              </p:ext>
            </p:extLst>
          </p:nvPr>
        </p:nvGraphicFramePr>
        <p:xfrm>
          <a:off x="603449" y="1283335"/>
          <a:ext cx="789285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79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497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551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11 Optional Units –</a:t>
                      </a:r>
                      <a:r>
                        <a:rPr lang="en-GB" sz="1400" baseline="0" dirty="0" smtClean="0"/>
                        <a:t> All except unit 23 (30GLH) are 60 GLH</a:t>
                      </a:r>
                      <a:endParaRPr lang="en-GB" sz="1400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393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Unit No.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Title</a:t>
                      </a: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Assessment</a:t>
                      </a: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393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8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Project Management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Internal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393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9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Product Development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Internal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393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11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Systems Analysis and Design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Internal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393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12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Mobile Technology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Internal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393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13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Social Media and Digital Marketing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Internal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393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16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Smarter</a:t>
                      </a:r>
                      <a:r>
                        <a:rPr lang="en-GB" sz="1400" baseline="0" dirty="0" smtClean="0">
                          <a:solidFill>
                            <a:schemeClr val="tx2"/>
                          </a:solidFill>
                        </a:rPr>
                        <a:t> Planet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Internal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3393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17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Internet of Everything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</a:rPr>
                        <a:t>Internal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393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18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Computer Systems – Hardware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Internal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393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19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Computer Systems</a:t>
                      </a:r>
                      <a:r>
                        <a:rPr lang="en-GB" sz="1400" baseline="0" dirty="0" smtClean="0">
                          <a:solidFill>
                            <a:schemeClr val="tx2"/>
                          </a:solidFill>
                        </a:rPr>
                        <a:t> – Software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Internal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393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20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IT Technical Support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Internal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393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22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Big Data Analytics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Internal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393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23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Cognitive Computing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Internal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079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5250"/>
            <a:ext cx="9144000" cy="7200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2"/>
                </a:solidFill>
              </a:rPr>
              <a:t>Extended Diploma (1080 GLH)</a:t>
            </a:r>
            <a:endParaRPr lang="en-GB" sz="3200" dirty="0">
              <a:solidFill>
                <a:schemeClr val="tx2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32000" y="1416749"/>
            <a:ext cx="8280217" cy="4380801"/>
          </a:xfrm>
          <a:custGeom>
            <a:avLst/>
            <a:gdLst>
              <a:gd name="connsiteX0" fmla="*/ 0 w 8279842"/>
              <a:gd name="connsiteY0" fmla="*/ 411972 h 3255666"/>
              <a:gd name="connsiteX1" fmla="*/ 411972 w 8279842"/>
              <a:gd name="connsiteY1" fmla="*/ 0 h 3255666"/>
              <a:gd name="connsiteX2" fmla="*/ 7867870 w 8279842"/>
              <a:gd name="connsiteY2" fmla="*/ 0 h 3255666"/>
              <a:gd name="connsiteX3" fmla="*/ 8279842 w 8279842"/>
              <a:gd name="connsiteY3" fmla="*/ 411972 h 3255666"/>
              <a:gd name="connsiteX4" fmla="*/ 8279842 w 8279842"/>
              <a:gd name="connsiteY4" fmla="*/ 2843694 h 3255666"/>
              <a:gd name="connsiteX5" fmla="*/ 7867870 w 8279842"/>
              <a:gd name="connsiteY5" fmla="*/ 3255666 h 3255666"/>
              <a:gd name="connsiteX6" fmla="*/ 411972 w 8279842"/>
              <a:gd name="connsiteY6" fmla="*/ 3255666 h 3255666"/>
              <a:gd name="connsiteX7" fmla="*/ 0 w 8279842"/>
              <a:gd name="connsiteY7" fmla="*/ 2843694 h 3255666"/>
              <a:gd name="connsiteX8" fmla="*/ 0 w 8279842"/>
              <a:gd name="connsiteY8" fmla="*/ 411972 h 3255666"/>
              <a:gd name="connsiteX0" fmla="*/ 952 w 8280794"/>
              <a:gd name="connsiteY0" fmla="*/ 411972 h 3255666"/>
              <a:gd name="connsiteX1" fmla="*/ 201909 w 8280794"/>
              <a:gd name="connsiteY1" fmla="*/ 0 h 3255666"/>
              <a:gd name="connsiteX2" fmla="*/ 7868822 w 8280794"/>
              <a:gd name="connsiteY2" fmla="*/ 0 h 3255666"/>
              <a:gd name="connsiteX3" fmla="*/ 8280794 w 8280794"/>
              <a:gd name="connsiteY3" fmla="*/ 411972 h 3255666"/>
              <a:gd name="connsiteX4" fmla="*/ 8280794 w 8280794"/>
              <a:gd name="connsiteY4" fmla="*/ 2843694 h 3255666"/>
              <a:gd name="connsiteX5" fmla="*/ 7868822 w 8280794"/>
              <a:gd name="connsiteY5" fmla="*/ 3255666 h 3255666"/>
              <a:gd name="connsiteX6" fmla="*/ 412924 w 8280794"/>
              <a:gd name="connsiteY6" fmla="*/ 3255666 h 3255666"/>
              <a:gd name="connsiteX7" fmla="*/ 952 w 8280794"/>
              <a:gd name="connsiteY7" fmla="*/ 2843694 h 3255666"/>
              <a:gd name="connsiteX8" fmla="*/ 952 w 8280794"/>
              <a:gd name="connsiteY8" fmla="*/ 411972 h 3255666"/>
              <a:gd name="connsiteX0" fmla="*/ 0 w 8279842"/>
              <a:gd name="connsiteY0" fmla="*/ 414635 h 3258329"/>
              <a:gd name="connsiteX1" fmla="*/ 7867870 w 8279842"/>
              <a:gd name="connsiteY1" fmla="*/ 2663 h 3258329"/>
              <a:gd name="connsiteX2" fmla="*/ 8279842 w 8279842"/>
              <a:gd name="connsiteY2" fmla="*/ 414635 h 3258329"/>
              <a:gd name="connsiteX3" fmla="*/ 8279842 w 8279842"/>
              <a:gd name="connsiteY3" fmla="*/ 2846357 h 3258329"/>
              <a:gd name="connsiteX4" fmla="*/ 7867870 w 8279842"/>
              <a:gd name="connsiteY4" fmla="*/ 3258329 h 3258329"/>
              <a:gd name="connsiteX5" fmla="*/ 411972 w 8279842"/>
              <a:gd name="connsiteY5" fmla="*/ 3258329 h 3258329"/>
              <a:gd name="connsiteX6" fmla="*/ 0 w 8279842"/>
              <a:gd name="connsiteY6" fmla="*/ 2846357 h 3258329"/>
              <a:gd name="connsiteX7" fmla="*/ 0 w 8279842"/>
              <a:gd name="connsiteY7" fmla="*/ 414635 h 3258329"/>
              <a:gd name="connsiteX0" fmla="*/ 0 w 8279842"/>
              <a:gd name="connsiteY0" fmla="*/ 208067 h 3473792"/>
              <a:gd name="connsiteX1" fmla="*/ 7867870 w 8279842"/>
              <a:gd name="connsiteY1" fmla="*/ 218126 h 3473792"/>
              <a:gd name="connsiteX2" fmla="*/ 8279842 w 8279842"/>
              <a:gd name="connsiteY2" fmla="*/ 630098 h 3473792"/>
              <a:gd name="connsiteX3" fmla="*/ 8279842 w 8279842"/>
              <a:gd name="connsiteY3" fmla="*/ 3061820 h 3473792"/>
              <a:gd name="connsiteX4" fmla="*/ 7867870 w 8279842"/>
              <a:gd name="connsiteY4" fmla="*/ 3473792 h 3473792"/>
              <a:gd name="connsiteX5" fmla="*/ 411972 w 8279842"/>
              <a:gd name="connsiteY5" fmla="*/ 3473792 h 3473792"/>
              <a:gd name="connsiteX6" fmla="*/ 0 w 8279842"/>
              <a:gd name="connsiteY6" fmla="*/ 3061820 h 3473792"/>
              <a:gd name="connsiteX7" fmla="*/ 0 w 8279842"/>
              <a:gd name="connsiteY7" fmla="*/ 208067 h 3473792"/>
              <a:gd name="connsiteX0" fmla="*/ 0 w 8279842"/>
              <a:gd name="connsiteY0" fmla="*/ 0 h 3265725"/>
              <a:gd name="connsiteX1" fmla="*/ 7867870 w 8279842"/>
              <a:gd name="connsiteY1" fmla="*/ 10059 h 3265725"/>
              <a:gd name="connsiteX2" fmla="*/ 8279842 w 8279842"/>
              <a:gd name="connsiteY2" fmla="*/ 422031 h 3265725"/>
              <a:gd name="connsiteX3" fmla="*/ 8279842 w 8279842"/>
              <a:gd name="connsiteY3" fmla="*/ 2853753 h 3265725"/>
              <a:gd name="connsiteX4" fmla="*/ 7867870 w 8279842"/>
              <a:gd name="connsiteY4" fmla="*/ 3265725 h 3265725"/>
              <a:gd name="connsiteX5" fmla="*/ 411972 w 8279842"/>
              <a:gd name="connsiteY5" fmla="*/ 3265725 h 3265725"/>
              <a:gd name="connsiteX6" fmla="*/ 0 w 8279842"/>
              <a:gd name="connsiteY6" fmla="*/ 2853753 h 3265725"/>
              <a:gd name="connsiteX7" fmla="*/ 0 w 8279842"/>
              <a:gd name="connsiteY7" fmla="*/ 0 h 3265725"/>
              <a:gd name="connsiteX0" fmla="*/ 0 w 8609805"/>
              <a:gd name="connsiteY0" fmla="*/ 0 h 3265725"/>
              <a:gd name="connsiteX1" fmla="*/ 7867870 w 8609805"/>
              <a:gd name="connsiteY1" fmla="*/ 10059 h 3265725"/>
              <a:gd name="connsiteX2" fmla="*/ 8279842 w 8609805"/>
              <a:gd name="connsiteY2" fmla="*/ 2853753 h 3265725"/>
              <a:gd name="connsiteX3" fmla="*/ 7867870 w 8609805"/>
              <a:gd name="connsiteY3" fmla="*/ 3265725 h 3265725"/>
              <a:gd name="connsiteX4" fmla="*/ 411972 w 8609805"/>
              <a:gd name="connsiteY4" fmla="*/ 3265725 h 3265725"/>
              <a:gd name="connsiteX5" fmla="*/ 0 w 8609805"/>
              <a:gd name="connsiteY5" fmla="*/ 2853753 h 3265725"/>
              <a:gd name="connsiteX6" fmla="*/ 0 w 8609805"/>
              <a:gd name="connsiteY6" fmla="*/ 0 h 3265725"/>
              <a:gd name="connsiteX0" fmla="*/ 0 w 8279842"/>
              <a:gd name="connsiteY0" fmla="*/ 0 h 3265725"/>
              <a:gd name="connsiteX1" fmla="*/ 7867870 w 8279842"/>
              <a:gd name="connsiteY1" fmla="*/ 10059 h 3265725"/>
              <a:gd name="connsiteX2" fmla="*/ 8279842 w 8279842"/>
              <a:gd name="connsiteY2" fmla="*/ 2853753 h 3265725"/>
              <a:gd name="connsiteX3" fmla="*/ 7867870 w 8279842"/>
              <a:gd name="connsiteY3" fmla="*/ 3265725 h 3265725"/>
              <a:gd name="connsiteX4" fmla="*/ 411972 w 8279842"/>
              <a:gd name="connsiteY4" fmla="*/ 3265725 h 3265725"/>
              <a:gd name="connsiteX5" fmla="*/ 0 w 8279842"/>
              <a:gd name="connsiteY5" fmla="*/ 2853753 h 3265725"/>
              <a:gd name="connsiteX6" fmla="*/ 0 w 8279842"/>
              <a:gd name="connsiteY6" fmla="*/ 0 h 3265725"/>
              <a:gd name="connsiteX0" fmla="*/ 0 w 8279842"/>
              <a:gd name="connsiteY0" fmla="*/ 0 h 3265725"/>
              <a:gd name="connsiteX1" fmla="*/ 8229610 w 8279842"/>
              <a:gd name="connsiteY1" fmla="*/ 10059 h 3265725"/>
              <a:gd name="connsiteX2" fmla="*/ 8279842 w 8279842"/>
              <a:gd name="connsiteY2" fmla="*/ 2853753 h 3265725"/>
              <a:gd name="connsiteX3" fmla="*/ 7867870 w 8279842"/>
              <a:gd name="connsiteY3" fmla="*/ 3265725 h 3265725"/>
              <a:gd name="connsiteX4" fmla="*/ 411972 w 8279842"/>
              <a:gd name="connsiteY4" fmla="*/ 3265725 h 3265725"/>
              <a:gd name="connsiteX5" fmla="*/ 0 w 8279842"/>
              <a:gd name="connsiteY5" fmla="*/ 2853753 h 3265725"/>
              <a:gd name="connsiteX6" fmla="*/ 0 w 8279842"/>
              <a:gd name="connsiteY6" fmla="*/ 0 h 3265725"/>
              <a:gd name="connsiteX0" fmla="*/ 0 w 8280217"/>
              <a:gd name="connsiteY0" fmla="*/ 0 h 3265725"/>
              <a:gd name="connsiteX1" fmla="*/ 8269804 w 8280217"/>
              <a:gd name="connsiteY1" fmla="*/ 10059 h 3265725"/>
              <a:gd name="connsiteX2" fmla="*/ 8279842 w 8280217"/>
              <a:gd name="connsiteY2" fmla="*/ 2853753 h 3265725"/>
              <a:gd name="connsiteX3" fmla="*/ 7867870 w 8280217"/>
              <a:gd name="connsiteY3" fmla="*/ 3265725 h 3265725"/>
              <a:gd name="connsiteX4" fmla="*/ 411972 w 8280217"/>
              <a:gd name="connsiteY4" fmla="*/ 3265725 h 3265725"/>
              <a:gd name="connsiteX5" fmla="*/ 0 w 8280217"/>
              <a:gd name="connsiteY5" fmla="*/ 2853753 h 3265725"/>
              <a:gd name="connsiteX6" fmla="*/ 0 w 8280217"/>
              <a:gd name="connsiteY6" fmla="*/ 0 h 3265725"/>
              <a:gd name="connsiteX0" fmla="*/ 0 w 8279842"/>
              <a:gd name="connsiteY0" fmla="*/ 0 h 3265725"/>
              <a:gd name="connsiteX1" fmla="*/ 8239659 w 8279842"/>
              <a:gd name="connsiteY1" fmla="*/ 1420 h 3265725"/>
              <a:gd name="connsiteX2" fmla="*/ 8279842 w 8279842"/>
              <a:gd name="connsiteY2" fmla="*/ 2853753 h 3265725"/>
              <a:gd name="connsiteX3" fmla="*/ 7867870 w 8279842"/>
              <a:gd name="connsiteY3" fmla="*/ 3265725 h 3265725"/>
              <a:gd name="connsiteX4" fmla="*/ 411972 w 8279842"/>
              <a:gd name="connsiteY4" fmla="*/ 3265725 h 3265725"/>
              <a:gd name="connsiteX5" fmla="*/ 0 w 8279842"/>
              <a:gd name="connsiteY5" fmla="*/ 2853753 h 3265725"/>
              <a:gd name="connsiteX6" fmla="*/ 0 w 8279842"/>
              <a:gd name="connsiteY6" fmla="*/ 0 h 3265725"/>
              <a:gd name="connsiteX0" fmla="*/ 0 w 8280217"/>
              <a:gd name="connsiteY0" fmla="*/ 0 h 3265725"/>
              <a:gd name="connsiteX1" fmla="*/ 8269804 w 8280217"/>
              <a:gd name="connsiteY1" fmla="*/ 1420 h 3265725"/>
              <a:gd name="connsiteX2" fmla="*/ 8279842 w 8280217"/>
              <a:gd name="connsiteY2" fmla="*/ 2853753 h 3265725"/>
              <a:gd name="connsiteX3" fmla="*/ 7867870 w 8280217"/>
              <a:gd name="connsiteY3" fmla="*/ 3265725 h 3265725"/>
              <a:gd name="connsiteX4" fmla="*/ 411972 w 8280217"/>
              <a:gd name="connsiteY4" fmla="*/ 3265725 h 3265725"/>
              <a:gd name="connsiteX5" fmla="*/ 0 w 8280217"/>
              <a:gd name="connsiteY5" fmla="*/ 2853753 h 3265725"/>
              <a:gd name="connsiteX6" fmla="*/ 0 w 8280217"/>
              <a:gd name="connsiteY6" fmla="*/ 0 h 326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80217" h="3265725">
                <a:moveTo>
                  <a:pt x="0" y="0"/>
                </a:moveTo>
                <a:lnTo>
                  <a:pt x="8269804" y="1420"/>
                </a:lnTo>
                <a:cubicBezTo>
                  <a:pt x="8283203" y="1049801"/>
                  <a:pt x="8279842" y="2311142"/>
                  <a:pt x="8279842" y="2853753"/>
                </a:cubicBezTo>
                <a:cubicBezTo>
                  <a:pt x="8279842" y="3081279"/>
                  <a:pt x="8095396" y="3265725"/>
                  <a:pt x="7867870" y="3265725"/>
                </a:cubicBezTo>
                <a:lnTo>
                  <a:pt x="411972" y="3265725"/>
                </a:lnTo>
                <a:cubicBezTo>
                  <a:pt x="184446" y="3265725"/>
                  <a:pt x="0" y="3081279"/>
                  <a:pt x="0" y="28537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5025696" y="643011"/>
            <a:ext cx="2286000" cy="76899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 smtClean="0">
                <a:solidFill>
                  <a:schemeClr val="accent1"/>
                </a:solidFill>
              </a:rPr>
              <a:t>Optional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2734654" y="742950"/>
            <a:ext cx="2286000" cy="67379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b="1" dirty="0" smtClean="0">
                <a:solidFill>
                  <a:schemeClr val="accent1"/>
                </a:solidFill>
              </a:rPr>
              <a:t>Mandatory</a:t>
            </a:r>
            <a:r>
              <a:rPr lang="en-GB" sz="4000" b="1" dirty="0" smtClean="0">
                <a:solidFill>
                  <a:schemeClr val="accent1"/>
                </a:solidFill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2200" b="1" dirty="0" smtClean="0">
                <a:solidFill>
                  <a:schemeClr val="accent1"/>
                </a:solidFill>
              </a:rPr>
              <a:t>Application Data Practitioner Pathway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1898" y="643011"/>
            <a:ext cx="2284934" cy="76899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GB" b="1" dirty="0" smtClean="0">
                <a:solidFill>
                  <a:schemeClr val="accent1"/>
                </a:solidFill>
              </a:rPr>
              <a:t>Overview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62122" y="1332195"/>
            <a:ext cx="2235600" cy="1596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ound Same Side Corner Rectangle 15">
            <a:hlinkClick r:id="rId3" action="ppaction://hlinksldjump"/>
          </p:cNvPr>
          <p:cNvSpPr/>
          <p:nvPr/>
        </p:nvSpPr>
        <p:spPr>
          <a:xfrm>
            <a:off x="457136" y="661274"/>
            <a:ext cx="2244156" cy="768993"/>
          </a:xfrm>
          <a:prstGeom prst="round2SameRect">
            <a:avLst>
              <a:gd name="adj1" fmla="val 45156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ound Same Side Corner Rectangle 16">
            <a:hlinkClick r:id="rId4" action="ppaction://hlinksldjump"/>
          </p:cNvPr>
          <p:cNvSpPr/>
          <p:nvPr/>
        </p:nvSpPr>
        <p:spPr>
          <a:xfrm>
            <a:off x="5046618" y="643011"/>
            <a:ext cx="2244156" cy="768993"/>
          </a:xfrm>
          <a:prstGeom prst="round2SameRect">
            <a:avLst>
              <a:gd name="adj1" fmla="val 45156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404847"/>
              </p:ext>
            </p:extLst>
          </p:nvPr>
        </p:nvGraphicFramePr>
        <p:xfrm>
          <a:off x="698608" y="1792989"/>
          <a:ext cx="7747000" cy="390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1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987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64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6526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46258"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bg1"/>
                          </a:solidFill>
                        </a:rPr>
                        <a:t>Title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bg1"/>
                          </a:solidFill>
                        </a:rPr>
                        <a:t>GLH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bg1"/>
                          </a:solidFill>
                        </a:rPr>
                        <a:t>Assessment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362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1</a:t>
                      </a:r>
                    </a:p>
                    <a:p>
                      <a:pPr algn="ctr"/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Fundamentals of IT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90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1 Hour 30 minutes written</a:t>
                      </a:r>
                      <a:r>
                        <a:rPr lang="en-GB" sz="1400" baseline="0" dirty="0" smtClean="0">
                          <a:solidFill>
                            <a:schemeClr val="tx2"/>
                          </a:solidFill>
                        </a:rPr>
                        <a:t> exam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362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2</a:t>
                      </a:r>
                    </a:p>
                    <a:p>
                      <a:pPr algn="ctr"/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Global Information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90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1 Hour 30 minutes written exam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362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3</a:t>
                      </a:r>
                    </a:p>
                    <a:p>
                      <a:pPr algn="ctr"/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Cyber Security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1 Hour written exam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36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25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Cloud Technology</a:t>
                      </a:r>
                      <a:endParaRPr lang="en-GB" sz="1400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90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1 Hour written exam TBC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36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Application Design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Internally assessed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36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Data Analysis and Design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Internally assessed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362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24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Research</a:t>
                      </a:r>
                      <a:r>
                        <a:rPr lang="en-GB" sz="1400" baseline="0" dirty="0" smtClean="0">
                          <a:solidFill>
                            <a:schemeClr val="tx2"/>
                          </a:solidFill>
                        </a:rPr>
                        <a:t> Project (Title TBC)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Internally assessed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400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878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1975"/>
          </a:xfrm>
        </p:spPr>
        <p:txBody>
          <a:bodyPr>
            <a:normAutofit fontScale="90000"/>
          </a:bodyPr>
          <a:lstStyle/>
          <a:p>
            <a:r>
              <a:rPr lang="en-GB" sz="3200" dirty="0" smtClean="0">
                <a:solidFill>
                  <a:schemeClr val="tx2"/>
                </a:solidFill>
              </a:rPr>
              <a:t>Extended Diploma (1080 GLH)</a:t>
            </a:r>
            <a:endParaRPr lang="en-GB" sz="3200" dirty="0">
              <a:solidFill>
                <a:schemeClr val="tx2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32000" y="1512000"/>
            <a:ext cx="8280217" cy="4320000"/>
          </a:xfrm>
          <a:custGeom>
            <a:avLst/>
            <a:gdLst>
              <a:gd name="connsiteX0" fmla="*/ 0 w 8279842"/>
              <a:gd name="connsiteY0" fmla="*/ 411972 h 3255666"/>
              <a:gd name="connsiteX1" fmla="*/ 411972 w 8279842"/>
              <a:gd name="connsiteY1" fmla="*/ 0 h 3255666"/>
              <a:gd name="connsiteX2" fmla="*/ 7867870 w 8279842"/>
              <a:gd name="connsiteY2" fmla="*/ 0 h 3255666"/>
              <a:gd name="connsiteX3" fmla="*/ 8279842 w 8279842"/>
              <a:gd name="connsiteY3" fmla="*/ 411972 h 3255666"/>
              <a:gd name="connsiteX4" fmla="*/ 8279842 w 8279842"/>
              <a:gd name="connsiteY4" fmla="*/ 2843694 h 3255666"/>
              <a:gd name="connsiteX5" fmla="*/ 7867870 w 8279842"/>
              <a:gd name="connsiteY5" fmla="*/ 3255666 h 3255666"/>
              <a:gd name="connsiteX6" fmla="*/ 411972 w 8279842"/>
              <a:gd name="connsiteY6" fmla="*/ 3255666 h 3255666"/>
              <a:gd name="connsiteX7" fmla="*/ 0 w 8279842"/>
              <a:gd name="connsiteY7" fmla="*/ 2843694 h 3255666"/>
              <a:gd name="connsiteX8" fmla="*/ 0 w 8279842"/>
              <a:gd name="connsiteY8" fmla="*/ 411972 h 3255666"/>
              <a:gd name="connsiteX0" fmla="*/ 952 w 8280794"/>
              <a:gd name="connsiteY0" fmla="*/ 411972 h 3255666"/>
              <a:gd name="connsiteX1" fmla="*/ 201909 w 8280794"/>
              <a:gd name="connsiteY1" fmla="*/ 0 h 3255666"/>
              <a:gd name="connsiteX2" fmla="*/ 7868822 w 8280794"/>
              <a:gd name="connsiteY2" fmla="*/ 0 h 3255666"/>
              <a:gd name="connsiteX3" fmla="*/ 8280794 w 8280794"/>
              <a:gd name="connsiteY3" fmla="*/ 411972 h 3255666"/>
              <a:gd name="connsiteX4" fmla="*/ 8280794 w 8280794"/>
              <a:gd name="connsiteY4" fmla="*/ 2843694 h 3255666"/>
              <a:gd name="connsiteX5" fmla="*/ 7868822 w 8280794"/>
              <a:gd name="connsiteY5" fmla="*/ 3255666 h 3255666"/>
              <a:gd name="connsiteX6" fmla="*/ 412924 w 8280794"/>
              <a:gd name="connsiteY6" fmla="*/ 3255666 h 3255666"/>
              <a:gd name="connsiteX7" fmla="*/ 952 w 8280794"/>
              <a:gd name="connsiteY7" fmla="*/ 2843694 h 3255666"/>
              <a:gd name="connsiteX8" fmla="*/ 952 w 8280794"/>
              <a:gd name="connsiteY8" fmla="*/ 411972 h 3255666"/>
              <a:gd name="connsiteX0" fmla="*/ 0 w 8279842"/>
              <a:gd name="connsiteY0" fmla="*/ 414635 h 3258329"/>
              <a:gd name="connsiteX1" fmla="*/ 7867870 w 8279842"/>
              <a:gd name="connsiteY1" fmla="*/ 2663 h 3258329"/>
              <a:gd name="connsiteX2" fmla="*/ 8279842 w 8279842"/>
              <a:gd name="connsiteY2" fmla="*/ 414635 h 3258329"/>
              <a:gd name="connsiteX3" fmla="*/ 8279842 w 8279842"/>
              <a:gd name="connsiteY3" fmla="*/ 2846357 h 3258329"/>
              <a:gd name="connsiteX4" fmla="*/ 7867870 w 8279842"/>
              <a:gd name="connsiteY4" fmla="*/ 3258329 h 3258329"/>
              <a:gd name="connsiteX5" fmla="*/ 411972 w 8279842"/>
              <a:gd name="connsiteY5" fmla="*/ 3258329 h 3258329"/>
              <a:gd name="connsiteX6" fmla="*/ 0 w 8279842"/>
              <a:gd name="connsiteY6" fmla="*/ 2846357 h 3258329"/>
              <a:gd name="connsiteX7" fmla="*/ 0 w 8279842"/>
              <a:gd name="connsiteY7" fmla="*/ 414635 h 3258329"/>
              <a:gd name="connsiteX0" fmla="*/ 0 w 8279842"/>
              <a:gd name="connsiteY0" fmla="*/ 208067 h 3473792"/>
              <a:gd name="connsiteX1" fmla="*/ 7867870 w 8279842"/>
              <a:gd name="connsiteY1" fmla="*/ 218126 h 3473792"/>
              <a:gd name="connsiteX2" fmla="*/ 8279842 w 8279842"/>
              <a:gd name="connsiteY2" fmla="*/ 630098 h 3473792"/>
              <a:gd name="connsiteX3" fmla="*/ 8279842 w 8279842"/>
              <a:gd name="connsiteY3" fmla="*/ 3061820 h 3473792"/>
              <a:gd name="connsiteX4" fmla="*/ 7867870 w 8279842"/>
              <a:gd name="connsiteY4" fmla="*/ 3473792 h 3473792"/>
              <a:gd name="connsiteX5" fmla="*/ 411972 w 8279842"/>
              <a:gd name="connsiteY5" fmla="*/ 3473792 h 3473792"/>
              <a:gd name="connsiteX6" fmla="*/ 0 w 8279842"/>
              <a:gd name="connsiteY6" fmla="*/ 3061820 h 3473792"/>
              <a:gd name="connsiteX7" fmla="*/ 0 w 8279842"/>
              <a:gd name="connsiteY7" fmla="*/ 208067 h 3473792"/>
              <a:gd name="connsiteX0" fmla="*/ 0 w 8279842"/>
              <a:gd name="connsiteY0" fmla="*/ 0 h 3265725"/>
              <a:gd name="connsiteX1" fmla="*/ 7867870 w 8279842"/>
              <a:gd name="connsiteY1" fmla="*/ 10059 h 3265725"/>
              <a:gd name="connsiteX2" fmla="*/ 8279842 w 8279842"/>
              <a:gd name="connsiteY2" fmla="*/ 422031 h 3265725"/>
              <a:gd name="connsiteX3" fmla="*/ 8279842 w 8279842"/>
              <a:gd name="connsiteY3" fmla="*/ 2853753 h 3265725"/>
              <a:gd name="connsiteX4" fmla="*/ 7867870 w 8279842"/>
              <a:gd name="connsiteY4" fmla="*/ 3265725 h 3265725"/>
              <a:gd name="connsiteX5" fmla="*/ 411972 w 8279842"/>
              <a:gd name="connsiteY5" fmla="*/ 3265725 h 3265725"/>
              <a:gd name="connsiteX6" fmla="*/ 0 w 8279842"/>
              <a:gd name="connsiteY6" fmla="*/ 2853753 h 3265725"/>
              <a:gd name="connsiteX7" fmla="*/ 0 w 8279842"/>
              <a:gd name="connsiteY7" fmla="*/ 0 h 3265725"/>
              <a:gd name="connsiteX0" fmla="*/ 0 w 8609805"/>
              <a:gd name="connsiteY0" fmla="*/ 0 h 3265725"/>
              <a:gd name="connsiteX1" fmla="*/ 7867870 w 8609805"/>
              <a:gd name="connsiteY1" fmla="*/ 10059 h 3265725"/>
              <a:gd name="connsiteX2" fmla="*/ 8279842 w 8609805"/>
              <a:gd name="connsiteY2" fmla="*/ 2853753 h 3265725"/>
              <a:gd name="connsiteX3" fmla="*/ 7867870 w 8609805"/>
              <a:gd name="connsiteY3" fmla="*/ 3265725 h 3265725"/>
              <a:gd name="connsiteX4" fmla="*/ 411972 w 8609805"/>
              <a:gd name="connsiteY4" fmla="*/ 3265725 h 3265725"/>
              <a:gd name="connsiteX5" fmla="*/ 0 w 8609805"/>
              <a:gd name="connsiteY5" fmla="*/ 2853753 h 3265725"/>
              <a:gd name="connsiteX6" fmla="*/ 0 w 8609805"/>
              <a:gd name="connsiteY6" fmla="*/ 0 h 3265725"/>
              <a:gd name="connsiteX0" fmla="*/ 0 w 8279842"/>
              <a:gd name="connsiteY0" fmla="*/ 0 h 3265725"/>
              <a:gd name="connsiteX1" fmla="*/ 7867870 w 8279842"/>
              <a:gd name="connsiteY1" fmla="*/ 10059 h 3265725"/>
              <a:gd name="connsiteX2" fmla="*/ 8279842 w 8279842"/>
              <a:gd name="connsiteY2" fmla="*/ 2853753 h 3265725"/>
              <a:gd name="connsiteX3" fmla="*/ 7867870 w 8279842"/>
              <a:gd name="connsiteY3" fmla="*/ 3265725 h 3265725"/>
              <a:gd name="connsiteX4" fmla="*/ 411972 w 8279842"/>
              <a:gd name="connsiteY4" fmla="*/ 3265725 h 3265725"/>
              <a:gd name="connsiteX5" fmla="*/ 0 w 8279842"/>
              <a:gd name="connsiteY5" fmla="*/ 2853753 h 3265725"/>
              <a:gd name="connsiteX6" fmla="*/ 0 w 8279842"/>
              <a:gd name="connsiteY6" fmla="*/ 0 h 3265725"/>
              <a:gd name="connsiteX0" fmla="*/ 0 w 8279842"/>
              <a:gd name="connsiteY0" fmla="*/ 0 h 3265725"/>
              <a:gd name="connsiteX1" fmla="*/ 8229610 w 8279842"/>
              <a:gd name="connsiteY1" fmla="*/ 10059 h 3265725"/>
              <a:gd name="connsiteX2" fmla="*/ 8279842 w 8279842"/>
              <a:gd name="connsiteY2" fmla="*/ 2853753 h 3265725"/>
              <a:gd name="connsiteX3" fmla="*/ 7867870 w 8279842"/>
              <a:gd name="connsiteY3" fmla="*/ 3265725 h 3265725"/>
              <a:gd name="connsiteX4" fmla="*/ 411972 w 8279842"/>
              <a:gd name="connsiteY4" fmla="*/ 3265725 h 3265725"/>
              <a:gd name="connsiteX5" fmla="*/ 0 w 8279842"/>
              <a:gd name="connsiteY5" fmla="*/ 2853753 h 3265725"/>
              <a:gd name="connsiteX6" fmla="*/ 0 w 8279842"/>
              <a:gd name="connsiteY6" fmla="*/ 0 h 3265725"/>
              <a:gd name="connsiteX0" fmla="*/ 0 w 8280217"/>
              <a:gd name="connsiteY0" fmla="*/ 0 h 3265725"/>
              <a:gd name="connsiteX1" fmla="*/ 8269804 w 8280217"/>
              <a:gd name="connsiteY1" fmla="*/ 10059 h 3265725"/>
              <a:gd name="connsiteX2" fmla="*/ 8279842 w 8280217"/>
              <a:gd name="connsiteY2" fmla="*/ 2853753 h 3265725"/>
              <a:gd name="connsiteX3" fmla="*/ 7867870 w 8280217"/>
              <a:gd name="connsiteY3" fmla="*/ 3265725 h 3265725"/>
              <a:gd name="connsiteX4" fmla="*/ 411972 w 8280217"/>
              <a:gd name="connsiteY4" fmla="*/ 3265725 h 3265725"/>
              <a:gd name="connsiteX5" fmla="*/ 0 w 8280217"/>
              <a:gd name="connsiteY5" fmla="*/ 2853753 h 3265725"/>
              <a:gd name="connsiteX6" fmla="*/ 0 w 8280217"/>
              <a:gd name="connsiteY6" fmla="*/ 0 h 3265725"/>
              <a:gd name="connsiteX0" fmla="*/ 0 w 8279842"/>
              <a:gd name="connsiteY0" fmla="*/ 0 h 3265725"/>
              <a:gd name="connsiteX1" fmla="*/ 8239659 w 8279842"/>
              <a:gd name="connsiteY1" fmla="*/ 1420 h 3265725"/>
              <a:gd name="connsiteX2" fmla="*/ 8279842 w 8279842"/>
              <a:gd name="connsiteY2" fmla="*/ 2853753 h 3265725"/>
              <a:gd name="connsiteX3" fmla="*/ 7867870 w 8279842"/>
              <a:gd name="connsiteY3" fmla="*/ 3265725 h 3265725"/>
              <a:gd name="connsiteX4" fmla="*/ 411972 w 8279842"/>
              <a:gd name="connsiteY4" fmla="*/ 3265725 h 3265725"/>
              <a:gd name="connsiteX5" fmla="*/ 0 w 8279842"/>
              <a:gd name="connsiteY5" fmla="*/ 2853753 h 3265725"/>
              <a:gd name="connsiteX6" fmla="*/ 0 w 8279842"/>
              <a:gd name="connsiteY6" fmla="*/ 0 h 3265725"/>
              <a:gd name="connsiteX0" fmla="*/ 0 w 8280217"/>
              <a:gd name="connsiteY0" fmla="*/ 0 h 3265725"/>
              <a:gd name="connsiteX1" fmla="*/ 8269804 w 8280217"/>
              <a:gd name="connsiteY1" fmla="*/ 1420 h 3265725"/>
              <a:gd name="connsiteX2" fmla="*/ 8279842 w 8280217"/>
              <a:gd name="connsiteY2" fmla="*/ 2853753 h 3265725"/>
              <a:gd name="connsiteX3" fmla="*/ 7867870 w 8280217"/>
              <a:gd name="connsiteY3" fmla="*/ 3265725 h 3265725"/>
              <a:gd name="connsiteX4" fmla="*/ 411972 w 8280217"/>
              <a:gd name="connsiteY4" fmla="*/ 3265725 h 3265725"/>
              <a:gd name="connsiteX5" fmla="*/ 0 w 8280217"/>
              <a:gd name="connsiteY5" fmla="*/ 2853753 h 3265725"/>
              <a:gd name="connsiteX6" fmla="*/ 0 w 8280217"/>
              <a:gd name="connsiteY6" fmla="*/ 0 h 326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80217" h="3265725">
                <a:moveTo>
                  <a:pt x="0" y="0"/>
                </a:moveTo>
                <a:lnTo>
                  <a:pt x="8269804" y="1420"/>
                </a:lnTo>
                <a:cubicBezTo>
                  <a:pt x="8283203" y="1049801"/>
                  <a:pt x="8279842" y="2311142"/>
                  <a:pt x="8279842" y="2853753"/>
                </a:cubicBezTo>
                <a:cubicBezTo>
                  <a:pt x="8279842" y="3081279"/>
                  <a:pt x="8095396" y="3265725"/>
                  <a:pt x="7867870" y="3265725"/>
                </a:cubicBezTo>
                <a:lnTo>
                  <a:pt x="411972" y="3265725"/>
                </a:lnTo>
                <a:cubicBezTo>
                  <a:pt x="184446" y="3265725"/>
                  <a:pt x="0" y="3081279"/>
                  <a:pt x="0" y="28537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5048808" y="533118"/>
            <a:ext cx="2286000" cy="612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900" b="1" dirty="0" smtClean="0">
                <a:solidFill>
                  <a:schemeClr val="accent1"/>
                </a:solidFill>
              </a:rPr>
              <a:t>Optional</a:t>
            </a:r>
            <a:r>
              <a:rPr lang="en-GB" b="1" dirty="0" smtClean="0">
                <a:solidFill>
                  <a:schemeClr val="accent1"/>
                </a:solidFill>
              </a:rPr>
              <a:t> </a:t>
            </a:r>
            <a:r>
              <a:rPr lang="en-GB" sz="1400" b="1" dirty="0" smtClean="0">
                <a:solidFill>
                  <a:schemeClr val="accent1"/>
                </a:solidFill>
              </a:rPr>
              <a:t>Application Data Practitioner Pathway</a:t>
            </a:r>
            <a:endParaRPr lang="en-GB" b="1" dirty="0" smtClean="0">
              <a:solidFill>
                <a:schemeClr val="accent1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2724708" y="537955"/>
            <a:ext cx="2286000" cy="96930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en-GB" sz="2000" b="1" dirty="0">
                <a:solidFill>
                  <a:schemeClr val="accent1"/>
                </a:solidFill>
              </a:rPr>
              <a:t>Mandatory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2000" y="537955"/>
            <a:ext cx="2284934" cy="96930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000" b="1" dirty="0">
                <a:solidFill>
                  <a:schemeClr val="accent1"/>
                </a:solidFill>
              </a:rPr>
              <a:t>Overview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48808" y="1393354"/>
            <a:ext cx="2235600" cy="1415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268920"/>
              </p:ext>
            </p:extLst>
          </p:nvPr>
        </p:nvGraphicFramePr>
        <p:xfrm>
          <a:off x="431999" y="1062824"/>
          <a:ext cx="8280218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3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976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461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02927"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11 Optional Units –</a:t>
                      </a:r>
                      <a:r>
                        <a:rPr lang="en-GB" sz="1400" baseline="0" dirty="0" smtClean="0"/>
                        <a:t> All except unit 23 (30GLH) are 60 GLH</a:t>
                      </a:r>
                      <a:endParaRPr lang="en-GB" sz="1400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322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Unit No.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Title</a:t>
                      </a: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Assessment</a:t>
                      </a: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322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8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Project Management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Internal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322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9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Product Development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Internal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322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GB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Business Computing</a:t>
                      </a:r>
                      <a:endParaRPr lang="en-GB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Internal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322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11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Systems Analysis and Design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Internal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322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12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Mobile Technology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Internal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322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13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Social Media and Digital Marketing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Internal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3322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14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Software Engineering for Business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</a:rPr>
                        <a:t>Internal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322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15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Game Design and Prototyping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Internal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322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17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Internet of Everything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Internal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3220"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en-GB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Web Design and Prototyping</a:t>
                      </a:r>
                      <a:endParaRPr lang="en-GB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Internal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322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22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Big Data Analytics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Internal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322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23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Cognitive Computing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Internal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929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935060"/>
            <a:ext cx="9144000" cy="1035933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tx2"/>
                </a:solidFill>
              </a:rPr>
              <a:t>First Teaching September 2016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25750" t="18963" r="26157" b="7461"/>
          <a:stretch/>
        </p:blipFill>
        <p:spPr bwMode="auto">
          <a:xfrm>
            <a:off x="2711669" y="725214"/>
            <a:ext cx="4666593" cy="52341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2273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 smtClean="0"/>
              <a:t> </a:t>
            </a:r>
            <a:endParaRPr lang="en-GB" sz="60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384" y="2898430"/>
            <a:ext cx="1714500" cy="2286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6"/>
          <a:stretch/>
        </p:blipFill>
        <p:spPr bwMode="auto">
          <a:xfrm>
            <a:off x="-110604" y="-144016"/>
            <a:ext cx="9349580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586384" y="3461141"/>
            <a:ext cx="7704856" cy="557808"/>
            <a:chOff x="1547664" y="2420889"/>
            <a:chExt cx="7704856" cy="557808"/>
          </a:xfrm>
        </p:grpSpPr>
        <p:sp>
          <p:nvSpPr>
            <p:cNvPr id="11" name="Subtitle 2">
              <a:hlinkClick r:id="rId5" action="ppaction://hlinksldjump"/>
            </p:cNvPr>
            <p:cNvSpPr txBox="1">
              <a:spLocks/>
            </p:cNvSpPr>
            <p:nvPr/>
          </p:nvSpPr>
          <p:spPr>
            <a:xfrm>
              <a:off x="1687464" y="2420889"/>
              <a:ext cx="7565056" cy="557808"/>
            </a:xfrm>
            <a:prstGeom prst="rect">
              <a:avLst/>
            </a:prstGeom>
            <a:solidFill>
              <a:srgbClr val="0070C0">
                <a:alpha val="70000"/>
              </a:srgbClr>
            </a:solidFill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endParaRPr lang="en-GB" sz="2000" dirty="0">
                <a:solidFill>
                  <a:schemeClr val="bg1"/>
                </a:solidFill>
              </a:endParaRPr>
            </a:p>
          </p:txBody>
        </p:sp>
        <p:sp>
          <p:nvSpPr>
            <p:cNvPr id="8" name="Subtitle 2">
              <a:hlinkClick r:id="rId5" action="ppaction://hlinksldjump"/>
            </p:cNvPr>
            <p:cNvSpPr txBox="1">
              <a:spLocks/>
            </p:cNvSpPr>
            <p:nvPr/>
          </p:nvSpPr>
          <p:spPr>
            <a:xfrm>
              <a:off x="1547664" y="2460729"/>
              <a:ext cx="7565056" cy="517967"/>
            </a:xfrm>
            <a:prstGeom prst="rect">
              <a:avLst/>
            </a:prstGeom>
            <a:noFill/>
          </p:spPr>
          <p:txBody>
            <a:bodyPr>
              <a:normAutofit fontScale="92500" lnSpcReduction="1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GB" dirty="0" smtClean="0">
                  <a:solidFill>
                    <a:schemeClr val="bg1"/>
                  </a:solidFill>
                </a:rPr>
                <a:t>Resources and Support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586384" y="2619526"/>
            <a:ext cx="7704856" cy="557808"/>
            <a:chOff x="1547664" y="2420889"/>
            <a:chExt cx="7704856" cy="557808"/>
          </a:xfrm>
        </p:grpSpPr>
        <p:sp>
          <p:nvSpPr>
            <p:cNvPr id="12" name="Subtitle 2">
              <a:hlinkClick r:id="rId6" action="ppaction://hlinksldjump"/>
            </p:cNvPr>
            <p:cNvSpPr txBox="1">
              <a:spLocks/>
            </p:cNvSpPr>
            <p:nvPr/>
          </p:nvSpPr>
          <p:spPr>
            <a:xfrm>
              <a:off x="1687464" y="2420889"/>
              <a:ext cx="7565056" cy="557808"/>
            </a:xfrm>
            <a:prstGeom prst="rect">
              <a:avLst/>
            </a:prstGeom>
            <a:solidFill>
              <a:srgbClr val="0070C0">
                <a:alpha val="70000"/>
              </a:srgbClr>
            </a:solidFill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endParaRPr lang="en-GB" sz="2000" dirty="0">
                <a:solidFill>
                  <a:schemeClr val="bg1"/>
                </a:solidFill>
              </a:endParaRPr>
            </a:p>
          </p:txBody>
        </p:sp>
        <p:sp>
          <p:nvSpPr>
            <p:cNvPr id="13" name="Subtitle 2">
              <a:hlinkClick r:id="rId6" action="ppaction://hlinksldjump"/>
            </p:cNvPr>
            <p:cNvSpPr txBox="1">
              <a:spLocks/>
            </p:cNvSpPr>
            <p:nvPr/>
          </p:nvSpPr>
          <p:spPr>
            <a:xfrm>
              <a:off x="1547664" y="2460729"/>
              <a:ext cx="7565056" cy="517967"/>
            </a:xfrm>
            <a:prstGeom prst="rect">
              <a:avLst/>
            </a:prstGeom>
            <a:noFill/>
          </p:spPr>
          <p:txBody>
            <a:bodyPr>
              <a:normAutofit fontScale="92500" lnSpcReduction="1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GB" dirty="0" smtClean="0">
                  <a:solidFill>
                    <a:schemeClr val="bg1"/>
                  </a:solidFill>
                </a:rPr>
                <a:t>Assessment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586384" y="4302756"/>
            <a:ext cx="7704856" cy="557808"/>
            <a:chOff x="1547664" y="2420889"/>
            <a:chExt cx="7704856" cy="557808"/>
          </a:xfrm>
        </p:grpSpPr>
        <p:sp>
          <p:nvSpPr>
            <p:cNvPr id="15" name="Subtitle 2">
              <a:hlinkClick r:id="rId7" action="ppaction://hlinksldjump"/>
            </p:cNvPr>
            <p:cNvSpPr txBox="1">
              <a:spLocks/>
            </p:cNvSpPr>
            <p:nvPr/>
          </p:nvSpPr>
          <p:spPr>
            <a:xfrm>
              <a:off x="1687464" y="2420889"/>
              <a:ext cx="7565056" cy="557808"/>
            </a:xfrm>
            <a:prstGeom prst="rect">
              <a:avLst/>
            </a:prstGeom>
            <a:solidFill>
              <a:srgbClr val="0070C0">
                <a:alpha val="70000"/>
              </a:srgbClr>
            </a:solidFill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endParaRPr lang="en-GB" sz="2000" dirty="0">
                <a:solidFill>
                  <a:schemeClr val="bg1"/>
                </a:solidFill>
              </a:endParaRPr>
            </a:p>
          </p:txBody>
        </p:sp>
        <p:sp>
          <p:nvSpPr>
            <p:cNvPr id="16" name="Subtitle 2">
              <a:hlinkClick r:id="rId7" action="ppaction://hlinksldjump"/>
            </p:cNvPr>
            <p:cNvSpPr txBox="1">
              <a:spLocks/>
            </p:cNvSpPr>
            <p:nvPr/>
          </p:nvSpPr>
          <p:spPr>
            <a:xfrm>
              <a:off x="1547664" y="2460729"/>
              <a:ext cx="7565056" cy="517967"/>
            </a:xfrm>
            <a:prstGeom prst="rect">
              <a:avLst/>
            </a:prstGeom>
            <a:noFill/>
          </p:spPr>
          <p:txBody>
            <a:bodyPr>
              <a:normAutofit fontScale="92500" lnSpcReduction="1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GB" dirty="0" smtClean="0">
                  <a:solidFill>
                    <a:schemeClr val="bg1"/>
                  </a:solidFill>
                </a:rPr>
                <a:t>Employer Engagement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586384" y="5144370"/>
            <a:ext cx="7704856" cy="557808"/>
            <a:chOff x="1547664" y="2420889"/>
            <a:chExt cx="7704856" cy="557808"/>
          </a:xfrm>
        </p:grpSpPr>
        <p:sp>
          <p:nvSpPr>
            <p:cNvPr id="18" name="Subtitle 2">
              <a:hlinkClick r:id="rId8" action="ppaction://hlinksldjump"/>
            </p:cNvPr>
            <p:cNvSpPr txBox="1">
              <a:spLocks/>
            </p:cNvSpPr>
            <p:nvPr/>
          </p:nvSpPr>
          <p:spPr>
            <a:xfrm>
              <a:off x="1687464" y="2420889"/>
              <a:ext cx="7565056" cy="557808"/>
            </a:xfrm>
            <a:prstGeom prst="rect">
              <a:avLst/>
            </a:prstGeom>
            <a:solidFill>
              <a:srgbClr val="0070C0">
                <a:alpha val="70000"/>
              </a:srgbClr>
            </a:solidFill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endParaRPr lang="en-GB" sz="2000" dirty="0">
                <a:solidFill>
                  <a:schemeClr val="bg1"/>
                </a:solidFill>
              </a:endParaRPr>
            </a:p>
          </p:txBody>
        </p:sp>
        <p:sp>
          <p:nvSpPr>
            <p:cNvPr id="19" name="Subtitle 2">
              <a:hlinkClick r:id="rId8" action="ppaction://hlinksldjump"/>
            </p:cNvPr>
            <p:cNvSpPr txBox="1">
              <a:spLocks/>
            </p:cNvSpPr>
            <p:nvPr/>
          </p:nvSpPr>
          <p:spPr>
            <a:xfrm>
              <a:off x="1547664" y="2460729"/>
              <a:ext cx="7565056" cy="517967"/>
            </a:xfrm>
            <a:prstGeom prst="rect">
              <a:avLst/>
            </a:prstGeom>
            <a:noFill/>
          </p:spPr>
          <p:txBody>
            <a:bodyPr>
              <a:normAutofit fontScale="92500" lnSpcReduction="1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GB" dirty="0" smtClean="0">
                  <a:solidFill>
                    <a:schemeClr val="bg1"/>
                  </a:solidFill>
                </a:rPr>
                <a:t>Qualification Structure</a:t>
              </a:r>
            </a:p>
          </p:txBody>
        </p:sp>
      </p:grpSp>
      <p:sp>
        <p:nvSpPr>
          <p:cNvPr id="20" name="Rectangle 19">
            <a:hlinkClick r:id="rId9" action="ppaction://hlinksldjump"/>
          </p:cNvPr>
          <p:cNvSpPr/>
          <p:nvPr/>
        </p:nvSpPr>
        <p:spPr>
          <a:xfrm>
            <a:off x="0" y="6032500"/>
            <a:ext cx="18542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976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5514" y="5965371"/>
            <a:ext cx="7478486" cy="892629"/>
          </a:xfrm>
        </p:spPr>
        <p:txBody>
          <a:bodyPr/>
          <a:lstStyle/>
          <a:p>
            <a:pPr algn="r"/>
            <a:r>
              <a:rPr lang="en-GB" sz="4000" dirty="0" smtClean="0">
                <a:solidFill>
                  <a:schemeClr val="tx2"/>
                </a:solidFill>
              </a:rPr>
              <a:t>Assessment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572304" y="407522"/>
            <a:ext cx="3681391" cy="150495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800" b="1" dirty="0" smtClean="0">
                <a:solidFill>
                  <a:schemeClr val="accent1"/>
                </a:solidFill>
              </a:rPr>
              <a:t>External Assessment</a:t>
            </a:r>
            <a:endParaRPr lang="en-GB" sz="2200" b="1" dirty="0">
              <a:solidFill>
                <a:schemeClr val="accent1"/>
              </a:solidFill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825999" y="407522"/>
            <a:ext cx="3745698" cy="150495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800" b="1" dirty="0" smtClean="0">
                <a:solidFill>
                  <a:schemeClr val="accent1"/>
                </a:solidFill>
              </a:rPr>
              <a:t>Internal Assessment</a:t>
            </a:r>
            <a:endParaRPr lang="en-GB" sz="2200" b="1" dirty="0">
              <a:solidFill>
                <a:schemeClr val="accent1"/>
              </a:solidFill>
            </a:endParaRPr>
          </a:p>
        </p:txBody>
      </p:sp>
      <p:sp>
        <p:nvSpPr>
          <p:cNvPr id="15" name="Rectangle 14">
            <a:hlinkClick r:id="rId3" action="ppaction://hlinksldjump"/>
          </p:cNvPr>
          <p:cNvSpPr/>
          <p:nvPr/>
        </p:nvSpPr>
        <p:spPr>
          <a:xfrm>
            <a:off x="0" y="6032500"/>
            <a:ext cx="18542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1912473"/>
            <a:ext cx="2822575" cy="395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385" y="1918823"/>
            <a:ext cx="2828925" cy="394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015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5514" y="5965371"/>
            <a:ext cx="7478486" cy="892629"/>
          </a:xfrm>
        </p:spPr>
        <p:txBody>
          <a:bodyPr/>
          <a:lstStyle/>
          <a:p>
            <a:pPr algn="r"/>
            <a:r>
              <a:rPr lang="en-GB" sz="4000" dirty="0" smtClean="0">
                <a:solidFill>
                  <a:schemeClr val="tx2"/>
                </a:solidFill>
              </a:rPr>
              <a:t>External Assessment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92000" y="360000"/>
            <a:ext cx="4572000" cy="4479213"/>
          </a:xfrm>
        </p:spPr>
        <p:txBody>
          <a:bodyPr>
            <a:noAutofit/>
          </a:bodyPr>
          <a:lstStyle/>
          <a:p>
            <a:r>
              <a:rPr lang="en-GB" sz="2200" dirty="0" smtClean="0">
                <a:solidFill>
                  <a:schemeClr val="tx2"/>
                </a:solidFill>
              </a:rPr>
              <a:t>All external assessment takes the form of a written examination</a:t>
            </a:r>
          </a:p>
          <a:p>
            <a:endParaRPr lang="en-GB" sz="2200" dirty="0">
              <a:solidFill>
                <a:schemeClr val="tx2"/>
              </a:solidFill>
            </a:endParaRPr>
          </a:p>
          <a:p>
            <a:r>
              <a:rPr lang="en-GB" sz="2200" dirty="0" smtClean="0">
                <a:solidFill>
                  <a:schemeClr val="tx2"/>
                </a:solidFill>
              </a:rPr>
              <a:t>Two exam series each year:</a:t>
            </a:r>
          </a:p>
          <a:p>
            <a:pPr lvl="1"/>
            <a:r>
              <a:rPr lang="en-GB" sz="1800" dirty="0" smtClean="0">
                <a:solidFill>
                  <a:schemeClr val="tx2"/>
                </a:solidFill>
              </a:rPr>
              <a:t>January &amp; June</a:t>
            </a:r>
          </a:p>
          <a:p>
            <a:pPr lvl="1"/>
            <a:r>
              <a:rPr lang="en-GB" sz="1800" dirty="0" smtClean="0">
                <a:solidFill>
                  <a:schemeClr val="tx2"/>
                </a:solidFill>
              </a:rPr>
              <a:t>Dates are set by OCR</a:t>
            </a:r>
          </a:p>
          <a:p>
            <a:pPr lvl="1"/>
            <a:endParaRPr lang="en-GB" sz="2200" dirty="0" smtClean="0">
              <a:solidFill>
                <a:schemeClr val="tx2"/>
              </a:solidFill>
            </a:endParaRPr>
          </a:p>
          <a:p>
            <a:r>
              <a:rPr lang="en-GB" sz="2200" dirty="0" smtClean="0">
                <a:solidFill>
                  <a:schemeClr val="tx2"/>
                </a:solidFill>
              </a:rPr>
              <a:t>Opportunity for one resit per unit</a:t>
            </a:r>
          </a:p>
          <a:p>
            <a:pPr lvl="1"/>
            <a:r>
              <a:rPr lang="en-GB" sz="1800" dirty="0" smtClean="0">
                <a:solidFill>
                  <a:schemeClr val="tx2"/>
                </a:solidFill>
              </a:rPr>
              <a:t>At additional cost</a:t>
            </a:r>
          </a:p>
          <a:p>
            <a:pPr lvl="1"/>
            <a:r>
              <a:rPr lang="en-GB" sz="1800" dirty="0" smtClean="0">
                <a:solidFill>
                  <a:schemeClr val="tx2"/>
                </a:solidFill>
              </a:rPr>
              <a:t>Best result will be used</a:t>
            </a:r>
          </a:p>
          <a:p>
            <a:pPr lvl="1"/>
            <a:endParaRPr lang="en-GB" sz="1800" dirty="0">
              <a:solidFill>
                <a:schemeClr val="tx2"/>
              </a:solidFill>
            </a:endParaRPr>
          </a:p>
          <a:p>
            <a:endParaRPr lang="en-GB" sz="2200" dirty="0" smtClean="0">
              <a:solidFill>
                <a:schemeClr val="tx2"/>
              </a:solidFill>
            </a:endParaRPr>
          </a:p>
          <a:p>
            <a:endParaRPr lang="en-GB" sz="5900" dirty="0">
              <a:solidFill>
                <a:schemeClr val="tx2"/>
              </a:solidFill>
            </a:endParaRPr>
          </a:p>
          <a:p>
            <a:endParaRPr lang="en-GB" sz="5900" dirty="0">
              <a:solidFill>
                <a:schemeClr val="tx2"/>
              </a:solidFill>
            </a:endParaRPr>
          </a:p>
          <a:p>
            <a:endParaRPr lang="en-GB" sz="2400" dirty="0" smtClean="0">
              <a:solidFill>
                <a:schemeClr val="tx2"/>
              </a:solidFill>
            </a:endParaRPr>
          </a:p>
          <a:p>
            <a:pPr lvl="1"/>
            <a:endParaRPr lang="en-GB" sz="2000" dirty="0">
              <a:solidFill>
                <a:schemeClr val="tx2"/>
              </a:solidFill>
            </a:endParaRPr>
          </a:p>
        </p:txBody>
      </p:sp>
      <p:sp>
        <p:nvSpPr>
          <p:cNvPr id="14" name="Rectangle 13">
            <a:hlinkClick r:id="rId3" action="ppaction://hlinksldjump"/>
          </p:cNvPr>
          <p:cNvSpPr/>
          <p:nvPr/>
        </p:nvSpPr>
        <p:spPr>
          <a:xfrm>
            <a:off x="0" y="6032500"/>
            <a:ext cx="18542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60" y="574158"/>
            <a:ext cx="3367677" cy="5114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683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5514" y="5965371"/>
            <a:ext cx="7478486" cy="892629"/>
          </a:xfrm>
        </p:spPr>
        <p:txBody>
          <a:bodyPr/>
          <a:lstStyle/>
          <a:p>
            <a:pPr algn="r"/>
            <a:r>
              <a:rPr lang="en-GB" sz="4000" dirty="0" smtClean="0">
                <a:solidFill>
                  <a:schemeClr val="tx2"/>
                </a:solidFill>
              </a:rPr>
              <a:t>Internal Assessment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79300" y="207600"/>
            <a:ext cx="4572000" cy="5697900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GB" sz="2200" dirty="0">
                <a:solidFill>
                  <a:schemeClr val="tx2"/>
                </a:solidFill>
              </a:rPr>
              <a:t>All internal assessment takes the form of assignments</a:t>
            </a:r>
          </a:p>
          <a:p>
            <a:pPr lvl="1"/>
            <a:r>
              <a:rPr lang="en-GB" sz="1800" dirty="0">
                <a:solidFill>
                  <a:schemeClr val="tx2"/>
                </a:solidFill>
              </a:rPr>
              <a:t>Model assignments will be </a:t>
            </a:r>
            <a:r>
              <a:rPr lang="en-GB" sz="1800" dirty="0" smtClean="0">
                <a:solidFill>
                  <a:schemeClr val="tx2"/>
                </a:solidFill>
              </a:rPr>
              <a:t>available for mandatory units</a:t>
            </a:r>
            <a:endParaRPr lang="en-GB" sz="1800" dirty="0">
              <a:solidFill>
                <a:schemeClr val="tx2"/>
              </a:solidFill>
            </a:endParaRPr>
          </a:p>
          <a:p>
            <a:pPr lvl="2"/>
            <a:r>
              <a:rPr lang="en-GB" sz="1400" dirty="0">
                <a:solidFill>
                  <a:schemeClr val="tx2"/>
                </a:solidFill>
              </a:rPr>
              <a:t>Assignment Checking Service is available</a:t>
            </a:r>
          </a:p>
          <a:p>
            <a:pPr lvl="1"/>
            <a:r>
              <a:rPr lang="en-GB" sz="1800" dirty="0" smtClean="0">
                <a:solidFill>
                  <a:schemeClr val="tx2"/>
                </a:solidFill>
              </a:rPr>
              <a:t>Delivered </a:t>
            </a:r>
            <a:r>
              <a:rPr lang="en-GB" sz="1800" dirty="0">
                <a:solidFill>
                  <a:schemeClr val="tx2"/>
                </a:solidFill>
              </a:rPr>
              <a:t>to suit </a:t>
            </a:r>
            <a:r>
              <a:rPr lang="en-GB" sz="1800" dirty="0" smtClean="0">
                <a:solidFill>
                  <a:schemeClr val="tx2"/>
                </a:solidFill>
              </a:rPr>
              <a:t>centres/learners</a:t>
            </a:r>
            <a:endParaRPr lang="en-GB" sz="1800" dirty="0">
              <a:solidFill>
                <a:schemeClr val="tx2"/>
              </a:solidFill>
            </a:endParaRPr>
          </a:p>
          <a:p>
            <a:pPr lvl="1"/>
            <a:endParaRPr lang="en-GB" sz="1800" dirty="0">
              <a:solidFill>
                <a:schemeClr val="tx2"/>
              </a:solidFill>
            </a:endParaRPr>
          </a:p>
          <a:p>
            <a:r>
              <a:rPr lang="en-GB" sz="2200" dirty="0" smtClean="0">
                <a:solidFill>
                  <a:schemeClr val="tx2"/>
                </a:solidFill>
              </a:rPr>
              <a:t>Centre Assessed against unit grading grid</a:t>
            </a:r>
          </a:p>
          <a:p>
            <a:pPr lvl="1"/>
            <a:r>
              <a:rPr lang="en-GB" sz="1800" dirty="0" smtClean="0">
                <a:solidFill>
                  <a:schemeClr val="tx2"/>
                </a:solidFill>
              </a:rPr>
              <a:t>Feedback must be recorded</a:t>
            </a:r>
          </a:p>
          <a:p>
            <a:pPr lvl="1"/>
            <a:r>
              <a:rPr lang="en-GB" sz="1800" dirty="0" smtClean="0">
                <a:solidFill>
                  <a:schemeClr val="tx2"/>
                </a:solidFill>
              </a:rPr>
              <a:t>Resubmission permitted</a:t>
            </a:r>
          </a:p>
          <a:p>
            <a:pPr lvl="2"/>
            <a:r>
              <a:rPr lang="en-GB" sz="1400" dirty="0" smtClean="0">
                <a:solidFill>
                  <a:schemeClr val="tx2"/>
                </a:solidFill>
              </a:rPr>
              <a:t>If judged to be in learner’s interest</a:t>
            </a:r>
            <a:endParaRPr lang="en-GB" sz="2200" dirty="0">
              <a:solidFill>
                <a:schemeClr val="tx2"/>
              </a:solidFill>
            </a:endParaRPr>
          </a:p>
          <a:p>
            <a:endParaRPr lang="en-GB" sz="2200" dirty="0" smtClean="0">
              <a:solidFill>
                <a:schemeClr val="tx2"/>
              </a:solidFill>
            </a:endParaRPr>
          </a:p>
          <a:p>
            <a:r>
              <a:rPr lang="en-GB" sz="2200" dirty="0" smtClean="0">
                <a:solidFill>
                  <a:schemeClr val="tx2"/>
                </a:solidFill>
              </a:rPr>
              <a:t>Internally </a:t>
            </a:r>
            <a:r>
              <a:rPr lang="en-GB" sz="2200" dirty="0">
                <a:solidFill>
                  <a:schemeClr val="tx2"/>
                </a:solidFill>
              </a:rPr>
              <a:t>standardised</a:t>
            </a:r>
          </a:p>
          <a:p>
            <a:pPr lvl="1"/>
            <a:r>
              <a:rPr lang="en-GB" sz="1800" dirty="0">
                <a:solidFill>
                  <a:schemeClr val="tx2"/>
                </a:solidFill>
              </a:rPr>
              <a:t>Externally moderated via</a:t>
            </a:r>
          </a:p>
          <a:p>
            <a:pPr lvl="2"/>
            <a:r>
              <a:rPr lang="en-GB" sz="1600" dirty="0">
                <a:solidFill>
                  <a:schemeClr val="tx2"/>
                </a:solidFill>
              </a:rPr>
              <a:t>Visiting Moderation</a:t>
            </a:r>
          </a:p>
          <a:p>
            <a:pPr lvl="2"/>
            <a:r>
              <a:rPr lang="en-GB" sz="1600" dirty="0">
                <a:solidFill>
                  <a:schemeClr val="tx2"/>
                </a:solidFill>
              </a:rPr>
              <a:t>Remote (MAPS</a:t>
            </a:r>
            <a:r>
              <a:rPr lang="en-GB" sz="1600" dirty="0" smtClean="0">
                <a:solidFill>
                  <a:schemeClr val="tx2"/>
                </a:solidFill>
              </a:rPr>
              <a:t>)</a:t>
            </a:r>
            <a:endParaRPr lang="en-GB" sz="2200" dirty="0">
              <a:solidFill>
                <a:schemeClr val="tx2"/>
              </a:solidFill>
            </a:endParaRPr>
          </a:p>
          <a:p>
            <a:endParaRPr lang="en-GB" sz="2200" dirty="0">
              <a:solidFill>
                <a:schemeClr val="tx2"/>
              </a:solidFill>
            </a:endParaRPr>
          </a:p>
          <a:p>
            <a:pPr lvl="1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0" y="6032500"/>
            <a:ext cx="18542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12" y="446567"/>
            <a:ext cx="3425123" cy="501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921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MAPS – online portfolio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1314450"/>
            <a:ext cx="8280400" cy="4275138"/>
          </a:xfrm>
        </p:spPr>
        <p:txBody>
          <a:bodyPr>
            <a:normAutofit fontScale="92500"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MAPS is a FREE secure online e-portfolio that you can use to assemble evidence, provide feedback, mark and submit your learners’ work. It’s easy to set up and use, is web-based and available at any time. It’s secure and easily accessible to tutors, learners and moderators.</a:t>
            </a:r>
          </a:p>
          <a:p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When </a:t>
            </a:r>
            <a:r>
              <a:rPr lang="en-US" sz="2400" dirty="0">
                <a:solidFill>
                  <a:schemeClr val="tx2"/>
                </a:solidFill>
              </a:rPr>
              <a:t>you log in to MAPS, you’ll find teacher and student user guides and video tutorials available in the Help section. 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You’ll </a:t>
            </a:r>
            <a:r>
              <a:rPr lang="en-US" sz="2400" dirty="0">
                <a:solidFill>
                  <a:schemeClr val="tx2"/>
                </a:solidFill>
              </a:rPr>
              <a:t>need to request access to MAPS. Please see the Admin guide: Cambridge Technicals for information on how to do this</a:t>
            </a:r>
            <a:r>
              <a:rPr lang="en-US" sz="2400" dirty="0" smtClean="0">
                <a:solidFill>
                  <a:schemeClr val="tx2"/>
                </a:solidFill>
              </a:rPr>
              <a:t>.</a:t>
            </a:r>
          </a:p>
          <a:p>
            <a:r>
              <a:rPr lang="en-US" sz="2200" dirty="0" smtClean="0">
                <a:solidFill>
                  <a:schemeClr val="tx2"/>
                </a:solidFill>
              </a:rPr>
              <a:t>You can either </a:t>
            </a:r>
            <a:r>
              <a:rPr lang="en-US" sz="2200" dirty="0">
                <a:solidFill>
                  <a:schemeClr val="tx2"/>
                </a:solidFill>
              </a:rPr>
              <a:t>opt into MAPs or out of MAPs </a:t>
            </a:r>
            <a:r>
              <a:rPr lang="en-US" sz="2200" dirty="0" smtClean="0">
                <a:solidFill>
                  <a:schemeClr val="tx2"/>
                </a:solidFill>
              </a:rPr>
              <a:t>but you cannot </a:t>
            </a:r>
            <a:r>
              <a:rPr lang="en-US" sz="2200" dirty="0">
                <a:solidFill>
                  <a:schemeClr val="tx2"/>
                </a:solidFill>
              </a:rPr>
              <a:t>do </a:t>
            </a:r>
            <a:r>
              <a:rPr lang="en-US" sz="2200">
                <a:solidFill>
                  <a:schemeClr val="tx2"/>
                </a:solidFill>
              </a:rPr>
              <a:t>both </a:t>
            </a:r>
            <a:r>
              <a:rPr lang="en-US" sz="2200" smtClean="0">
                <a:solidFill>
                  <a:schemeClr val="tx2"/>
                </a:solidFill>
              </a:rPr>
              <a:t>e.g. </a:t>
            </a:r>
            <a:r>
              <a:rPr lang="en-US" sz="2200" dirty="0">
                <a:solidFill>
                  <a:schemeClr val="tx2"/>
                </a:solidFill>
              </a:rPr>
              <a:t>have a moderator visit for one of the ‘visits’ and then use MAPs for the next one.</a:t>
            </a:r>
            <a:endParaRPr lang="en-GB" sz="2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35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OPEN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4456</TotalTime>
  <Words>3554</Words>
  <Application>Microsoft Office PowerPoint</Application>
  <PresentationFormat>On-screen Show (4:3)</PresentationFormat>
  <Paragraphs>1247</Paragraphs>
  <Slides>43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1_Office Theme</vt:lpstr>
      <vt:lpstr>PowerPoint Presentation</vt:lpstr>
      <vt:lpstr>Why Cambridge Technicals?</vt:lpstr>
      <vt:lpstr>Overview</vt:lpstr>
      <vt:lpstr>PowerPoint Presentation</vt:lpstr>
      <vt:lpstr> </vt:lpstr>
      <vt:lpstr>Assessment</vt:lpstr>
      <vt:lpstr>External Assessment</vt:lpstr>
      <vt:lpstr>Internal Assessment</vt:lpstr>
      <vt:lpstr>MAPS – online portfolio</vt:lpstr>
      <vt:lpstr>About MAPS </vt:lpstr>
      <vt:lpstr>Resources &amp; Support</vt:lpstr>
      <vt:lpstr>Employer Engagement</vt:lpstr>
      <vt:lpstr>Project Delivery Approach</vt:lpstr>
      <vt:lpstr>Unit 13: Social media and digital marketing GRADING CRITERIA An example of the learner journey </vt:lpstr>
      <vt:lpstr>Cambridge Technical in IT from Sept 2016</vt:lpstr>
      <vt:lpstr>Cambridge Technical in IT from Sept 2016</vt:lpstr>
      <vt:lpstr>Cambridge Technical in IT from Sept 2016</vt:lpstr>
      <vt:lpstr>Cambridge Technical in IT from Sept 2016</vt:lpstr>
      <vt:lpstr>Cambridge Technical in IT from Sept 2016</vt:lpstr>
      <vt:lpstr>Cambridge Technical in IT from Sept 2016</vt:lpstr>
      <vt:lpstr>Certificate (180 GLH)</vt:lpstr>
      <vt:lpstr>Certificate (180 GLH)</vt:lpstr>
      <vt:lpstr>Extended Certificate (360 GLH)</vt:lpstr>
      <vt:lpstr>Extended Certificate (360 GLH)</vt:lpstr>
      <vt:lpstr>Extended Certificate (360 GLH)</vt:lpstr>
      <vt:lpstr>Introductory Diploma (360 GLH)</vt:lpstr>
      <vt:lpstr>Introductory Diploma (360 GLH)</vt:lpstr>
      <vt:lpstr>Introductory Diploma (360 GLH)</vt:lpstr>
      <vt:lpstr>Introductory Diploma (360 GLH)</vt:lpstr>
      <vt:lpstr>Foundation Diploma (540 GLH)</vt:lpstr>
      <vt:lpstr>Foundation Diploma (540 GLH)</vt:lpstr>
      <vt:lpstr>Foundation Diploma (540 GLH)</vt:lpstr>
      <vt:lpstr>Foundation Diploma (540 GLH)</vt:lpstr>
      <vt:lpstr>Diploma (720 GLH)</vt:lpstr>
      <vt:lpstr>Diploma (720 GLH)</vt:lpstr>
      <vt:lpstr>Diploma (720 GLH)</vt:lpstr>
      <vt:lpstr>Diploma (720 GLH)</vt:lpstr>
      <vt:lpstr>Extended Diploma (1080 GLH)</vt:lpstr>
      <vt:lpstr>Extended Diploma (1080 GLH)</vt:lpstr>
      <vt:lpstr>Extended Diploma (1080 GLH)</vt:lpstr>
      <vt:lpstr>Extended Diploma (1080 GLH)</vt:lpstr>
      <vt:lpstr>Extended Diploma (1080 GLH)</vt:lpstr>
      <vt:lpstr>PowerPoint Presentation</vt:lpstr>
    </vt:vector>
  </TitlesOfParts>
  <Company>Cambridge Assessment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Richardson</dc:creator>
  <cp:lastModifiedBy>Fiona Hackett</cp:lastModifiedBy>
  <cp:revision>223</cp:revision>
  <cp:lastPrinted>2015-12-15T08:34:05Z</cp:lastPrinted>
  <dcterms:created xsi:type="dcterms:W3CDTF">2014-01-28T13:40:09Z</dcterms:created>
  <dcterms:modified xsi:type="dcterms:W3CDTF">2016-04-21T07:37:57Z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GUID">
    <vt:lpwstr>0789275E-0E23-41F7-9907-CD73FBFD2A72</vt:lpwstr>
  </property>
  <property fmtid="{D5CDD505-2E9C-101B-9397-08002B2CF9AE}" pid="4" name="ArticulatePath">
    <vt:lpwstr>L3_CambTech_2016_Overviewv2</vt:lpwstr>
  </property>
  <property fmtid="{D5CDD505-2E9C-101B-9397-08002B2CF9AE}" pid="5" name="ArticulateProjectFull">
    <vt:lpwstr>D:\Users\Ade\Dropbox\OCR\Cambridge Technicals\Development\L3_CambTech_2016_Overviewv2.ppta</vt:lpwstr>
  </property>
</Properties>
</file>