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jpg" ContentType="image/jpeg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7" r:id="rId2"/>
    <p:sldId id="259" r:id="rId3"/>
    <p:sldId id="266" r:id="rId4"/>
    <p:sldId id="268" r:id="rId5"/>
    <p:sldId id="27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75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82238" autoAdjust="0"/>
  </p:normalViewPr>
  <p:slideViewPr>
    <p:cSldViewPr>
      <p:cViewPr varScale="1">
        <p:scale>
          <a:sx n="138" d="100"/>
          <a:sy n="138" d="100"/>
        </p:scale>
        <p:origin x="-216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36CE43-A41D-477B-AB6B-6BF12F1B4072}" type="datetimeFigureOut">
              <a:rPr lang="en-GB" smtClean="0"/>
              <a:t>03/04/17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3AD021-05DF-4AFE-8D95-0FDC895A3D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1279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10mins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AD021-05DF-4AFE-8D95-0FDC895A3DF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65323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1mins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AD021-05DF-4AFE-8D95-0FDC895A3DFA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1160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video" Target="file:///D:\Teaching%25252525252525252525252525252520Resources\Personal%25252525252525252525252525252520Teaching%25252525252525252525252525252520Resources\Admin\Primary%25252525252525252525252525252520School%25252525252525252525252525252520Meetings\7th%25252525252525252525252525252520Nov%252525252525252525252525252525202012\eggtimer-countdown.swf" TargetMode="External"/><Relationship Id="rId2" Type="http://schemas.openxmlformats.org/officeDocument/2006/relationships/slideMaster" Target="../slideMasters/slideMaster1.xml"/><Relationship Id="rId3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wmf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wmf"/><Relationship Id="rId3" Type="http://schemas.openxmlformats.org/officeDocument/2006/relationships/image" Target="../media/image5.w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195713"/>
            <a:ext cx="1981200" cy="551293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196751"/>
            <a:ext cx="6705600" cy="55103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4617A1E-C3C1-4D2A-A1A0-CBA3B86E2BA9}" type="datetimeFigureOut">
              <a:rPr lang="en-GB" smtClean="0"/>
              <a:t>03/04/17</a:t>
            </a:fld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EE7B37-9527-4DE6-9C07-270241EAAF1B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  <a:prstGeom prst="rect">
            <a:avLst/>
          </a:prstGeo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152400" y="1196751"/>
            <a:ext cx="8839200" cy="72008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9798" y="2060848"/>
            <a:ext cx="8831802" cy="460851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371752" y="2276872"/>
            <a:ext cx="8407893" cy="410445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6"/>
          <p:cNvSpPr>
            <a:spLocks noGrp="1"/>
          </p:cNvSpPr>
          <p:nvPr>
            <p:ph type="title"/>
          </p:nvPr>
        </p:nvSpPr>
        <p:spPr>
          <a:xfrm>
            <a:off x="159798" y="1196752"/>
            <a:ext cx="8831802" cy="72008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>
        <p:tmplLst>
          <p:tmpl lvl="1">
            <p:tnLst>
              <p:par>
                <p:cTn xmlns:p14="http://schemas.microsoft.com/office/powerpoint/2010/main"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9798" y="2204864"/>
            <a:ext cx="8831802" cy="446449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59797" y="1124744"/>
            <a:ext cx="8814047" cy="93610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528" y="1196752"/>
            <a:ext cx="4173860" cy="792088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3528" y="2276872"/>
            <a:ext cx="4176464" cy="439248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103439" cy="792088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76872"/>
            <a:ext cx="4041775" cy="439248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mer with tas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152400" y="1196751"/>
            <a:ext cx="8839200" cy="72008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9798" y="2060848"/>
            <a:ext cx="8831802" cy="460851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251520" y="2132856"/>
            <a:ext cx="2376264" cy="4464496"/>
          </a:xfrm>
          <a:prstGeom prst="rect">
            <a:avLst/>
          </a:prstGeom>
        </p:spPr>
        <p:txBody>
          <a:bodyPr/>
          <a:lstStyle>
            <a:lvl1pPr marL="45720" indent="0">
              <a:buFont typeface="Arial" pitchFamily="34" charset="0"/>
              <a:buNone/>
              <a:defRPr/>
            </a:lvl1pPr>
            <a:lvl2pPr marL="365760" indent="0">
              <a:buFont typeface="Arial" pitchFamily="34" charset="0"/>
              <a:buNone/>
              <a:defRPr/>
            </a:lvl2pPr>
            <a:lvl3pPr marL="640080" indent="0">
              <a:buFont typeface="Arial" pitchFamily="34" charset="0"/>
              <a:buNone/>
              <a:defRPr/>
            </a:lvl3pPr>
            <a:lvl4pPr marL="914400" indent="0">
              <a:buNone/>
              <a:defRPr/>
            </a:lvl4pPr>
            <a:lvl5pPr marL="109728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6"/>
          <p:cNvSpPr>
            <a:spLocks noGrp="1"/>
          </p:cNvSpPr>
          <p:nvPr>
            <p:ph type="title"/>
          </p:nvPr>
        </p:nvSpPr>
        <p:spPr>
          <a:xfrm>
            <a:off x="159798" y="1196752"/>
            <a:ext cx="8831802" cy="72008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6" name="eggtimer-countdown.swf"/>
          <p:cNvPicPr>
            <a:picLocks noRot="1" noChangeAspect="1"/>
          </p:cNvPicPr>
          <p:nvPr userDrawn="1">
            <a:quickTimeFile r:link="rId1"/>
          </p:nvPr>
        </p:nvPicPr>
        <p:blipFill>
          <a:blip r:embed="rId3"/>
          <a:stretch>
            <a:fillRect/>
          </a:stretch>
        </p:blipFill>
        <p:spPr>
          <a:xfrm>
            <a:off x="2819807" y="2060848"/>
            <a:ext cx="6144681" cy="4608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48784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0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31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</p:childTnLst>
        </p:cTn>
      </p:par>
    </p:tnLst>
    <p:bldLst>
      <p:bldP spid="16" grpId="0" build="p">
        <p:tmplLst>
          <p:tmpl lvl="1">
            <p:tnLst>
              <p:par>
                <p:cTn xmlns:p14="http://schemas.microsoft.com/office/powerpoint/2010/main"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with editab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152400" y="1196751"/>
            <a:ext cx="8839200" cy="72008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9798" y="2060848"/>
            <a:ext cx="8831802" cy="460851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itle 6"/>
          <p:cNvSpPr>
            <a:spLocks noGrp="1"/>
          </p:cNvSpPr>
          <p:nvPr>
            <p:ph type="title"/>
          </p:nvPr>
        </p:nvSpPr>
        <p:spPr>
          <a:xfrm>
            <a:off x="159798" y="1196752"/>
            <a:ext cx="8831802" cy="72008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3077" name="TextBox1"/>
          <p:cNvPicPr preferRelativeResize="0">
            <a:picLocks noChangeArrowheads="1" noChangeShapeType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276475"/>
            <a:ext cx="8424863" cy="424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 cap="sq">
                <a:noFill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01071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 with edtiab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9798" y="2204864"/>
            <a:ext cx="8831802" cy="446449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59797" y="1124744"/>
            <a:ext cx="8814047" cy="93610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528" y="1196752"/>
            <a:ext cx="4173860" cy="792088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103439" cy="792088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2055" name="TextBox1"/>
          <p:cNvPicPr preferRelativeResize="0">
            <a:picLocks noChangeArrowheads="1" noChangeShapeType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276475"/>
            <a:ext cx="4176713" cy="424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 cap="sq">
                <a:noFill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TextBox2"/>
          <p:cNvPicPr preferRelativeResize="0">
            <a:picLocks noChangeArrowheads="1" noChangeShapeType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2276475"/>
            <a:ext cx="4176713" cy="424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 cap="sq">
                <a:noFill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6628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010400" y="116631"/>
            <a:ext cx="1981200" cy="9157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400" u="sng" dirty="0" smtClean="0"/>
              <a:t>Key Jargon: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050" dirty="0" smtClean="0"/>
              <a:t>Communication Skills, Engaging the Audience, Reports, Letters, e-mails and social network</a:t>
            </a:r>
            <a:endParaRPr lang="en-US" dirty="0" smtClean="0"/>
          </a:p>
        </p:txBody>
      </p:sp>
      <p:sp>
        <p:nvSpPr>
          <p:cNvPr id="3" name="Rectangle 2"/>
          <p:cNvSpPr/>
          <p:nvPr/>
        </p:nvSpPr>
        <p:spPr>
          <a:xfrm>
            <a:off x="179512" y="116631"/>
            <a:ext cx="6705600" cy="90734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1400" u="sng" dirty="0" smtClean="0"/>
              <a:t>Learning</a:t>
            </a:r>
            <a:r>
              <a:rPr lang="en-US" sz="1400" u="sng" baseline="0" dirty="0" smtClean="0"/>
              <a:t> Goals:</a:t>
            </a:r>
          </a:p>
          <a:p>
            <a:r>
              <a:rPr lang="en-GB" sz="1400" dirty="0" smtClean="0">
                <a:solidFill>
                  <a:srgbClr val="00B050"/>
                </a:solidFill>
              </a:rPr>
              <a:t>All will: Understand </a:t>
            </a:r>
            <a:r>
              <a:rPr lang="en-GB" sz="1400" smtClean="0">
                <a:solidFill>
                  <a:srgbClr val="00B050"/>
                </a:solidFill>
              </a:rPr>
              <a:t>operational</a:t>
            </a:r>
            <a:r>
              <a:rPr lang="en-GB" sz="1400" baseline="0" smtClean="0">
                <a:solidFill>
                  <a:srgbClr val="00B050"/>
                </a:solidFill>
              </a:rPr>
              <a:t> issues</a:t>
            </a:r>
          </a:p>
          <a:p>
            <a:r>
              <a:rPr lang="en-GB" sz="1400" smtClean="0">
                <a:solidFill>
                  <a:srgbClr val="EF7511"/>
                </a:solidFill>
              </a:rPr>
              <a:t>Most </a:t>
            </a:r>
            <a:r>
              <a:rPr lang="en-GB" sz="1400" dirty="0" smtClean="0">
                <a:solidFill>
                  <a:srgbClr val="EF7511"/>
                </a:solidFill>
              </a:rPr>
              <a:t>will: Research one or two in detail with examples and share with the class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6" r:id="rId3"/>
    <p:sldLayoutId id="2147483677" r:id="rId4"/>
    <p:sldLayoutId id="2147483679" r:id="rId5"/>
    <p:sldLayoutId id="2147483678" r:id="rId6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www.telegraph.co.uk/news/2016/11/17/three-mobile-cyber-hack--six-million-customers-private-data-at-r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6177" y="2199084"/>
            <a:ext cx="8388271" cy="4104456"/>
          </a:xfrm>
        </p:spPr>
        <p:txBody>
          <a:bodyPr/>
          <a:lstStyle/>
          <a:p>
            <a:r>
              <a:rPr lang="en-GB" sz="2400" dirty="0" smtClean="0"/>
              <a:t>Create a new .</a:t>
            </a:r>
            <a:r>
              <a:rPr lang="en-GB" sz="2400" dirty="0" err="1" smtClean="0"/>
              <a:t>ppt</a:t>
            </a:r>
            <a:r>
              <a:rPr lang="en-GB" sz="2400" dirty="0" smtClean="0"/>
              <a:t> &amp; save as ‘5.2 Operational Issues’</a:t>
            </a:r>
          </a:p>
          <a:p>
            <a:r>
              <a:rPr lang="en-GB" sz="2400" dirty="0" smtClean="0"/>
              <a:t>Add 6 slides titled:</a:t>
            </a:r>
            <a:br>
              <a:rPr lang="en-GB" sz="2400" dirty="0" smtClean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>1) Security of Information</a:t>
            </a:r>
            <a:br>
              <a:rPr lang="en-GB" sz="2400" dirty="0" smtClean="0"/>
            </a:br>
            <a:r>
              <a:rPr lang="en-GB" sz="2400" dirty="0" smtClean="0"/>
              <a:t>2) Health and Safety</a:t>
            </a:r>
            <a:br>
              <a:rPr lang="en-GB" sz="2400" dirty="0" smtClean="0"/>
            </a:br>
            <a:r>
              <a:rPr lang="en-GB" sz="2400" dirty="0" smtClean="0"/>
              <a:t>3) Disaster and Recovery planning</a:t>
            </a:r>
            <a:br>
              <a:rPr lang="en-GB" sz="2400" dirty="0" smtClean="0"/>
            </a:br>
            <a:r>
              <a:rPr lang="en-GB" sz="2400" dirty="0" smtClean="0"/>
              <a:t>4) Organisational Policies</a:t>
            </a:r>
            <a:br>
              <a:rPr lang="en-GB" sz="2400" dirty="0" smtClean="0"/>
            </a:br>
            <a:r>
              <a:rPr lang="en-GB" sz="2400" dirty="0" smtClean="0"/>
              <a:t>5) Change Drivers</a:t>
            </a:r>
            <a:br>
              <a:rPr lang="en-GB" sz="2400" dirty="0" smtClean="0"/>
            </a:br>
            <a:r>
              <a:rPr lang="en-GB" sz="2400" dirty="0" smtClean="0"/>
              <a:t>6) Scale of Change </a:t>
            </a:r>
          </a:p>
          <a:p>
            <a:endParaRPr lang="en-GB" sz="2400" dirty="0"/>
          </a:p>
          <a:p>
            <a:r>
              <a:rPr lang="en-GB" sz="2400" dirty="0" smtClean="0"/>
              <a:t>Find a suitable picture online to represent each. </a:t>
            </a:r>
            <a:endParaRPr lang="en-GB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starter</a:t>
            </a:r>
            <a:endParaRPr lang="en-GB" dirty="0"/>
          </a:p>
        </p:txBody>
      </p:sp>
      <p:sp>
        <p:nvSpPr>
          <p:cNvPr id="4" name="AutoShape 4" descr="Image result for whos scruffy looking gif"/>
          <p:cNvSpPr>
            <a:spLocks noChangeAspect="1" noChangeArrowheads="1"/>
          </p:cNvSpPr>
          <p:nvPr/>
        </p:nvSpPr>
        <p:spPr bwMode="auto">
          <a:xfrm>
            <a:off x="155575" y="-784225"/>
            <a:ext cx="3848100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97888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B050"/>
                </a:solidFill>
              </a:rPr>
              <a:t>All will: Understand a range of operational issues</a:t>
            </a:r>
          </a:p>
          <a:p>
            <a:r>
              <a:rPr lang="en-GB" dirty="0" smtClean="0">
                <a:solidFill>
                  <a:srgbClr val="EF7511"/>
                </a:solidFill>
              </a:rPr>
              <a:t>Most will: Research and share with class</a:t>
            </a:r>
          </a:p>
          <a:p>
            <a:endParaRPr lang="en-GB" dirty="0">
              <a:solidFill>
                <a:srgbClr val="EF7511"/>
              </a:solidFill>
            </a:endParaRPr>
          </a:p>
          <a:p>
            <a:endParaRPr lang="en-GB" dirty="0" smtClean="0">
              <a:solidFill>
                <a:srgbClr val="EF7511"/>
              </a:solidFill>
            </a:endParaRPr>
          </a:p>
          <a:p>
            <a:r>
              <a:rPr lang="en-GB" dirty="0" smtClean="0">
                <a:solidFill>
                  <a:srgbClr val="EF7511"/>
                </a:solidFill>
              </a:rPr>
              <a:t>Can you think of time in the news when data has been hacked? </a:t>
            </a:r>
          </a:p>
          <a:p>
            <a:endParaRPr lang="en-GB" dirty="0">
              <a:solidFill>
                <a:srgbClr val="EF7511"/>
              </a:solidFill>
            </a:endParaRPr>
          </a:p>
          <a:p>
            <a:r>
              <a:rPr lang="en-GB" dirty="0">
                <a:solidFill>
                  <a:srgbClr val="EF7511"/>
                </a:solidFill>
                <a:hlinkClick r:id="rId3"/>
              </a:rPr>
              <a:t>http://</a:t>
            </a:r>
            <a:r>
              <a:rPr lang="en-GB" dirty="0" err="1">
                <a:solidFill>
                  <a:srgbClr val="EF7511"/>
                </a:solidFill>
                <a:hlinkClick r:id="rId3"/>
              </a:rPr>
              <a:t>www.telegraph.co.uk</a:t>
            </a:r>
            <a:r>
              <a:rPr lang="en-GB" dirty="0">
                <a:solidFill>
                  <a:srgbClr val="EF7511"/>
                </a:solidFill>
                <a:hlinkClick r:id="rId3"/>
              </a:rPr>
              <a:t>/news/2016/11/17/three-mobile-cyber-hack--six-million-customers-private-data-at-r/</a:t>
            </a:r>
            <a:endParaRPr lang="en-GB" dirty="0">
              <a:solidFill>
                <a:srgbClr val="EF7511"/>
              </a:solidFill>
            </a:endParaRPr>
          </a:p>
          <a:p>
            <a:endParaRPr lang="en-GB" dirty="0" smtClean="0">
              <a:solidFill>
                <a:srgbClr val="EF7511"/>
              </a:solidFill>
            </a:endParaRPr>
          </a:p>
          <a:p>
            <a:pPr marL="45720" indent="0">
              <a:buNone/>
            </a:pPr>
            <a:endParaRPr lang="en-GB" dirty="0" smtClean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New learning goals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562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Research your given Operational issue &amp; find out:</a:t>
            </a:r>
          </a:p>
          <a:p>
            <a:endParaRPr lang="en-GB" dirty="0"/>
          </a:p>
          <a:p>
            <a:r>
              <a:rPr lang="en-GB" dirty="0" smtClean="0"/>
              <a:t>1. Define the term. </a:t>
            </a:r>
          </a:p>
          <a:p>
            <a:r>
              <a:rPr lang="en-GB" dirty="0" smtClean="0"/>
              <a:t>2. Give an example of when it has happened. </a:t>
            </a:r>
          </a:p>
          <a:p>
            <a:r>
              <a:rPr lang="en-GB" dirty="0" smtClean="0"/>
              <a:t>3. Find out what can be the issue/cost. </a:t>
            </a:r>
          </a:p>
          <a:p>
            <a:endParaRPr lang="en-GB" dirty="0"/>
          </a:p>
          <a:p>
            <a:r>
              <a:rPr lang="en-GB" dirty="0" smtClean="0"/>
              <a:t>When complete, move on to another of the Operational issue slides.</a:t>
            </a:r>
          </a:p>
          <a:p>
            <a:endParaRPr lang="en-GB" dirty="0"/>
          </a:p>
          <a:p>
            <a:r>
              <a:rPr lang="en-GB" dirty="0" smtClean="0"/>
              <a:t>Be prepared to share at least one with the class and take down notes from then on that section. </a:t>
            </a:r>
            <a:endParaRPr lang="en-GB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Main task:</a:t>
            </a:r>
            <a:endParaRPr lang="en-US" dirty="0"/>
          </a:p>
        </p:txBody>
      </p:sp>
      <p:pic>
        <p:nvPicPr>
          <p:cNvPr id="5" name="Picture 4" descr="6a4a49_4e03bc224328475ea2e20dddaf9d0fda-mv2_d_2121_1414_s_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2060848"/>
            <a:ext cx="2116088" cy="141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541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Share what you researched on each:</a:t>
            </a:r>
          </a:p>
          <a:p>
            <a:endParaRPr lang="en-GB" dirty="0"/>
          </a:p>
          <a:p>
            <a:r>
              <a:rPr lang="en-GB" dirty="0" smtClean="0">
                <a:solidFill>
                  <a:srgbClr val="FF0000"/>
                </a:solidFill>
              </a:rPr>
              <a:t>Define, Example, Issue:</a:t>
            </a:r>
          </a:p>
          <a:p>
            <a:endParaRPr lang="en-GB" dirty="0"/>
          </a:p>
          <a:p>
            <a:r>
              <a:rPr lang="en-GB" dirty="0"/>
              <a:t>1) Security of Information</a:t>
            </a:r>
            <a:br>
              <a:rPr lang="en-GB" dirty="0"/>
            </a:br>
            <a:r>
              <a:rPr lang="en-GB" dirty="0"/>
              <a:t>2) Health and Safety</a:t>
            </a:r>
            <a:br>
              <a:rPr lang="en-GB" dirty="0"/>
            </a:br>
            <a:r>
              <a:rPr lang="en-GB" dirty="0"/>
              <a:t>3) Disaster and Recovery planning</a:t>
            </a:r>
            <a:br>
              <a:rPr lang="en-GB" dirty="0"/>
            </a:br>
            <a:r>
              <a:rPr lang="en-GB" dirty="0"/>
              <a:t>4) Organisational Policies</a:t>
            </a:r>
            <a:br>
              <a:rPr lang="en-GB" dirty="0"/>
            </a:br>
            <a:r>
              <a:rPr lang="en-GB" dirty="0"/>
              <a:t>5) Change Drivers</a:t>
            </a:r>
            <a:br>
              <a:rPr lang="en-GB" dirty="0"/>
            </a:br>
            <a:r>
              <a:rPr lang="en-GB" dirty="0"/>
              <a:t>6) Scale of Change </a:t>
            </a:r>
          </a:p>
          <a:p>
            <a:endParaRPr lang="en-GB" dirty="0"/>
          </a:p>
          <a:p>
            <a:r>
              <a:rPr lang="en-GB" dirty="0" smtClean="0">
                <a:solidFill>
                  <a:srgbClr val="FF0000"/>
                </a:solidFill>
              </a:rPr>
              <a:t>Take down notes on these when shared with class to complete your .</a:t>
            </a:r>
            <a:r>
              <a:rPr lang="en-GB" dirty="0" err="1" smtClean="0">
                <a:solidFill>
                  <a:srgbClr val="FF0000"/>
                </a:solidFill>
              </a:rPr>
              <a:t>ppt</a:t>
            </a:r>
            <a:endParaRPr lang="en-GB" dirty="0">
              <a:solidFill>
                <a:srgbClr val="FF0000"/>
              </a:solidFill>
            </a:endParaRP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Sharing is caring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2287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Which of the examples do you think is most serious and why?</a:t>
            </a:r>
          </a:p>
          <a:p>
            <a:endParaRPr lang="en-GB" dirty="0"/>
          </a:p>
          <a:p>
            <a:r>
              <a:rPr lang="en-GB" dirty="0"/>
              <a:t>1) Security of Information</a:t>
            </a:r>
            <a:br>
              <a:rPr lang="en-GB" dirty="0"/>
            </a:br>
            <a:r>
              <a:rPr lang="en-GB" dirty="0"/>
              <a:t>2) Health and Safety</a:t>
            </a:r>
            <a:br>
              <a:rPr lang="en-GB" dirty="0"/>
            </a:br>
            <a:r>
              <a:rPr lang="en-GB" dirty="0"/>
              <a:t>3) Disaster and Recovery planning</a:t>
            </a:r>
            <a:br>
              <a:rPr lang="en-GB" dirty="0"/>
            </a:br>
            <a:r>
              <a:rPr lang="en-GB" dirty="0"/>
              <a:t>4) Organisational Policies</a:t>
            </a:r>
            <a:br>
              <a:rPr lang="en-GB" dirty="0"/>
            </a:br>
            <a:r>
              <a:rPr lang="en-GB" dirty="0"/>
              <a:t>5) Change Drivers</a:t>
            </a:r>
            <a:br>
              <a:rPr lang="en-GB" dirty="0"/>
            </a:br>
            <a:r>
              <a:rPr lang="en-GB" dirty="0"/>
              <a:t>6) Scale of Change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Operational issues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7851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sson Template">
  <a:themeElements>
    <a:clrScheme name="Custom 2">
      <a:dk1>
        <a:sysClr val="windowText" lastClr="000000"/>
      </a:dk1>
      <a:lt1>
        <a:sysClr val="window" lastClr="FFFFFF"/>
      </a:lt1>
      <a:dk2>
        <a:srgbClr val="464646"/>
      </a:dk2>
      <a:lt2>
        <a:srgbClr val="FCFDBF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Lesson Template</Template>
  <TotalTime>508</TotalTime>
  <Words>209</Words>
  <Application>Microsoft Macintosh PowerPoint</Application>
  <PresentationFormat>On-screen Show (4:3)</PresentationFormat>
  <Paragraphs>40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Lesson Template</vt:lpstr>
      <vt:lpstr>starter</vt:lpstr>
      <vt:lpstr>New learning goals</vt:lpstr>
      <vt:lpstr>Main task:</vt:lpstr>
      <vt:lpstr>Sharing is caring</vt:lpstr>
      <vt:lpstr>Operational issues</vt:lpstr>
    </vt:vector>
  </TitlesOfParts>
  <Company>Matravers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title</dc:title>
  <dc:creator>Luke Grayson</dc:creator>
  <cp:lastModifiedBy>GY</cp:lastModifiedBy>
  <cp:revision>65</cp:revision>
  <dcterms:created xsi:type="dcterms:W3CDTF">2013-07-18T11:00:46Z</dcterms:created>
  <dcterms:modified xsi:type="dcterms:W3CDTF">2017-04-03T22:12:03Z</dcterms:modified>
</cp:coreProperties>
</file>