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28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3A4D-84BC-4AC1-8769-4E45E9279692}" type="datetimeFigureOut">
              <a:rPr lang="en-US" smtClean="0"/>
              <a:pPr/>
              <a:t>1/5/2011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51BA-0E31-4482-B21F-1D85F08E96F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3A4D-84BC-4AC1-8769-4E45E9279692}" type="datetimeFigureOut">
              <a:rPr lang="en-US" smtClean="0"/>
              <a:pPr/>
              <a:t>1/5/2011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51BA-0E31-4482-B21F-1D85F08E96F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3A4D-84BC-4AC1-8769-4E45E9279692}" type="datetimeFigureOut">
              <a:rPr lang="en-US" smtClean="0"/>
              <a:pPr/>
              <a:t>1/5/2011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51BA-0E31-4482-B21F-1D85F08E96F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3A4D-84BC-4AC1-8769-4E45E9279692}" type="datetimeFigureOut">
              <a:rPr lang="en-US" smtClean="0"/>
              <a:pPr/>
              <a:t>1/5/2011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51BA-0E31-4482-B21F-1D85F08E96F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3A4D-84BC-4AC1-8769-4E45E9279692}" type="datetimeFigureOut">
              <a:rPr lang="en-US" smtClean="0"/>
              <a:pPr/>
              <a:t>1/5/2011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51BA-0E31-4482-B21F-1D85F08E96F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3A4D-84BC-4AC1-8769-4E45E9279692}" type="datetimeFigureOut">
              <a:rPr lang="en-US" smtClean="0"/>
              <a:pPr/>
              <a:t>1/5/2011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51BA-0E31-4482-B21F-1D85F08E96F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3A4D-84BC-4AC1-8769-4E45E9279692}" type="datetimeFigureOut">
              <a:rPr lang="en-US" smtClean="0"/>
              <a:pPr/>
              <a:t>1/5/2011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51BA-0E31-4482-B21F-1D85F08E96F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3A4D-84BC-4AC1-8769-4E45E9279692}" type="datetimeFigureOut">
              <a:rPr lang="en-US" smtClean="0"/>
              <a:pPr/>
              <a:t>1/5/2011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51BA-0E31-4482-B21F-1D85F08E96F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3A4D-84BC-4AC1-8769-4E45E9279692}" type="datetimeFigureOut">
              <a:rPr lang="en-US" smtClean="0"/>
              <a:pPr/>
              <a:t>1/5/2011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51BA-0E31-4482-B21F-1D85F08E96F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3A4D-84BC-4AC1-8769-4E45E9279692}" type="datetimeFigureOut">
              <a:rPr lang="en-US" smtClean="0"/>
              <a:pPr/>
              <a:t>1/5/2011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51BA-0E31-4482-B21F-1D85F08E96F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3A4D-84BC-4AC1-8769-4E45E9279692}" type="datetimeFigureOut">
              <a:rPr lang="en-US" smtClean="0"/>
              <a:pPr/>
              <a:t>1/5/2011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51BA-0E31-4482-B21F-1D85F08E96F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843A4D-84BC-4AC1-8769-4E45E9279692}" type="datetimeFigureOut">
              <a:rPr lang="en-US" smtClean="0"/>
              <a:pPr/>
              <a:t>1/5/2011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A51BA-0E31-4482-B21F-1D85F08E96F8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00034" y="2071678"/>
            <a:ext cx="821537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The monthly </a:t>
            </a:r>
            <a:r>
              <a:rPr lang="en-US" sz="2400" b="1" dirty="0" smtClean="0">
                <a:latin typeface="Comic Sans MS" pitchFamily="66" charset="0"/>
              </a:rPr>
              <a:t>‘Literacy Focus’ </a:t>
            </a:r>
            <a:r>
              <a:rPr lang="en-US" sz="2400" dirty="0" smtClean="0">
                <a:latin typeface="Comic Sans MS" pitchFamily="66" charset="0"/>
              </a:rPr>
              <a:t>will remind you about some of the confusing things in English that we sometimes get a bit wrong!</a:t>
            </a:r>
          </a:p>
          <a:p>
            <a:endParaRPr lang="en-US" sz="2400" dirty="0">
              <a:latin typeface="Comic Sans MS" pitchFamily="66" charset="0"/>
            </a:endParaRPr>
          </a:p>
          <a:p>
            <a:r>
              <a:rPr lang="en-US" sz="2400" dirty="0" smtClean="0">
                <a:latin typeface="Comic Sans MS" pitchFamily="66" charset="0"/>
              </a:rPr>
              <a:t>It is really important that you take care to write in correct English when doing work in </a:t>
            </a:r>
            <a:r>
              <a:rPr lang="en-US" sz="2400" u="sng" dirty="0" smtClean="0">
                <a:latin typeface="Comic Sans MS" pitchFamily="66" charset="0"/>
              </a:rPr>
              <a:t>EVERY</a:t>
            </a:r>
            <a:r>
              <a:rPr lang="en-US" sz="2400" dirty="0" smtClean="0">
                <a:latin typeface="Comic Sans MS" pitchFamily="66" charset="0"/>
              </a:rPr>
              <a:t> subject – not just English! This will help you in your </a:t>
            </a:r>
            <a:r>
              <a:rPr lang="en-US" sz="2400" b="1" dirty="0" smtClean="0">
                <a:latin typeface="Comic Sans MS" pitchFamily="66" charset="0"/>
              </a:rPr>
              <a:t>exams</a:t>
            </a:r>
            <a:r>
              <a:rPr lang="en-US" sz="2400" dirty="0" smtClean="0">
                <a:latin typeface="Comic Sans MS" pitchFamily="66" charset="0"/>
              </a:rPr>
              <a:t> and when you want to get a </a:t>
            </a:r>
            <a:r>
              <a:rPr lang="en-US" sz="2400" b="1" dirty="0" smtClean="0">
                <a:latin typeface="Comic Sans MS" pitchFamily="66" charset="0"/>
              </a:rPr>
              <a:t>job</a:t>
            </a:r>
            <a:r>
              <a:rPr lang="en-US" sz="2400" dirty="0" smtClean="0">
                <a:latin typeface="Comic Sans MS" pitchFamily="66" charset="0"/>
              </a:rPr>
              <a:t> in the future.</a:t>
            </a:r>
            <a:endParaRPr lang="en-GB" sz="2400" dirty="0">
              <a:latin typeface="Comic Sans MS" pitchFamily="66" charset="0"/>
            </a:endParaRPr>
          </a:p>
          <a:p>
            <a:endParaRPr lang="en-US" sz="2400" dirty="0" smtClean="0">
              <a:latin typeface="Comic Sans MS" pitchFamily="66" charset="0"/>
            </a:endParaRPr>
          </a:p>
          <a:p>
            <a:r>
              <a:rPr lang="en-US" sz="2400" dirty="0" smtClean="0">
                <a:latin typeface="Comic Sans MS" pitchFamily="66" charset="0"/>
              </a:rPr>
              <a:t>Each month there will be a new focus, so take time to consider this in your work.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71670" y="1214422"/>
            <a:ext cx="48317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Comic Sans MS" pitchFamily="66" charset="0"/>
              </a:rPr>
              <a:t>Why bother with this?!</a:t>
            </a:r>
            <a:endParaRPr lang="en-GB" sz="3200" b="1" dirty="0">
              <a:latin typeface="Comic Sans MS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39088" y="285728"/>
            <a:ext cx="829586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solidFill>
                  <a:srgbClr val="7030A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Bradley Hand ITC" pitchFamily="66" charset="0"/>
              </a:rPr>
              <a:t>Literacy Focus of the Month</a:t>
            </a:r>
            <a:endParaRPr lang="en-US" sz="5400" b="1" cap="none" spc="0" dirty="0">
              <a:ln w="11430"/>
              <a:solidFill>
                <a:srgbClr val="7030A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Bradley Hand ITC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2000240"/>
            <a:ext cx="8429652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i="1" dirty="0" smtClean="0">
                <a:latin typeface="Comic Sans MS" pitchFamily="66" charset="0"/>
              </a:rPr>
              <a:t>Apostrophes for ‘it’s’ – or not!</a:t>
            </a:r>
            <a:endParaRPr lang="en-GB" sz="2600" dirty="0">
              <a:latin typeface="Comic Sans MS" pitchFamily="66" charset="0"/>
            </a:endParaRPr>
          </a:p>
          <a:p>
            <a:r>
              <a:rPr lang="en-US" sz="2600" dirty="0">
                <a:latin typeface="Comic Sans MS" pitchFamily="66" charset="0"/>
              </a:rPr>
              <a:t> </a:t>
            </a:r>
            <a:r>
              <a:rPr lang="en-US" sz="2600" b="1" i="1" dirty="0" smtClean="0">
                <a:latin typeface="Comic Sans MS" pitchFamily="66" charset="0"/>
              </a:rPr>
              <a:t>1. When speaking, we often shorten ‘it is’ to ‘it’s, or ‘there has been’ to ‘there’s been’</a:t>
            </a:r>
            <a:endParaRPr lang="en-US" sz="2600" b="1" i="1" dirty="0" smtClean="0">
              <a:latin typeface="Comic Sans MS" pitchFamily="66" charset="0"/>
            </a:endParaRPr>
          </a:p>
          <a:p>
            <a:r>
              <a:rPr lang="en-US" sz="2600" b="1" i="1" dirty="0" smtClean="0">
                <a:latin typeface="Comic Sans MS" pitchFamily="66" charset="0"/>
              </a:rPr>
              <a:t>Eg: </a:t>
            </a:r>
            <a:r>
              <a:rPr lang="en-US" sz="2600" b="1" i="1" dirty="0" smtClean="0">
                <a:latin typeface="Comic Sans MS" pitchFamily="66" charset="0"/>
              </a:rPr>
              <a:t>‘’It’s a long time to the next holiday’’ </a:t>
            </a:r>
            <a:r>
              <a:rPr lang="en-US" sz="2600" b="1" dirty="0" smtClean="0">
                <a:latin typeface="Comic Sans MS" pitchFamily="66" charset="0"/>
              </a:rPr>
              <a:t>or</a:t>
            </a:r>
            <a:r>
              <a:rPr lang="en-US" sz="2600" b="1" i="1" dirty="0" smtClean="0">
                <a:latin typeface="Comic Sans MS" pitchFamily="66" charset="0"/>
              </a:rPr>
              <a:t> </a:t>
            </a:r>
            <a:r>
              <a:rPr lang="en-US" sz="2600" b="1" i="1" dirty="0" smtClean="0">
                <a:latin typeface="Comic Sans MS" pitchFamily="66" charset="0"/>
              </a:rPr>
              <a:t>‘’He’s only bought enough sweets for himself!”. </a:t>
            </a:r>
            <a:endParaRPr lang="en-US" sz="2600" b="1" i="1" dirty="0" smtClean="0">
              <a:latin typeface="Comic Sans MS" pitchFamily="66" charset="0"/>
            </a:endParaRPr>
          </a:p>
          <a:p>
            <a:r>
              <a:rPr lang="en-US" sz="2600" b="1" dirty="0" smtClean="0">
                <a:latin typeface="Comic Sans MS" pitchFamily="66" charset="0"/>
              </a:rPr>
              <a:t>2. </a:t>
            </a:r>
            <a:r>
              <a:rPr lang="en-US" sz="2600" b="1" dirty="0" smtClean="0">
                <a:latin typeface="Comic Sans MS" pitchFamily="66" charset="0"/>
              </a:rPr>
              <a:t>‘its’ is used to show possession, </a:t>
            </a:r>
          </a:p>
          <a:p>
            <a:r>
              <a:rPr lang="en-US" sz="2600" b="1" i="1" dirty="0" smtClean="0">
                <a:latin typeface="Comic Sans MS" pitchFamily="66" charset="0"/>
              </a:rPr>
              <a:t>Eg:</a:t>
            </a:r>
            <a:r>
              <a:rPr lang="en-US" sz="2600" b="1" dirty="0" smtClean="0">
                <a:latin typeface="Comic Sans MS" pitchFamily="66" charset="0"/>
              </a:rPr>
              <a:t> </a:t>
            </a:r>
            <a:r>
              <a:rPr lang="en-US" sz="2600" b="1" i="1" dirty="0">
                <a:latin typeface="Comic Sans MS" pitchFamily="66" charset="0"/>
              </a:rPr>
              <a:t>‘Its tail was stripy.’ </a:t>
            </a:r>
            <a:r>
              <a:rPr lang="en-US" sz="2600" b="1" dirty="0" smtClean="0">
                <a:latin typeface="Comic Sans MS" pitchFamily="66" charset="0"/>
              </a:rPr>
              <a:t>or ‘</a:t>
            </a:r>
            <a:r>
              <a:rPr lang="en-US" sz="2600" b="1" i="1" dirty="0" smtClean="0">
                <a:latin typeface="Comic Sans MS" pitchFamily="66" charset="0"/>
              </a:rPr>
              <a:t>The computer’s dead. Its hard-drive has failed.’</a:t>
            </a:r>
            <a:endParaRPr lang="en-US" sz="2600" b="1" i="1" dirty="0">
              <a:latin typeface="Comic Sans MS" pitchFamily="66" charset="0"/>
            </a:endParaRPr>
          </a:p>
          <a:p>
            <a:r>
              <a:rPr lang="en-US" sz="2600" i="1" dirty="0" smtClean="0">
                <a:latin typeface="Comic Sans MS" pitchFamily="66" charset="0"/>
              </a:rPr>
              <a:t>To </a:t>
            </a:r>
            <a:r>
              <a:rPr lang="en-US" sz="2600" i="1" dirty="0" smtClean="0">
                <a:latin typeface="Comic Sans MS" pitchFamily="66" charset="0"/>
              </a:rPr>
              <a:t>remember: </a:t>
            </a:r>
            <a:r>
              <a:rPr lang="en-US" sz="2600" i="1" dirty="0" smtClean="0">
                <a:latin typeface="Comic Sans MS" pitchFamily="66" charset="0"/>
              </a:rPr>
              <a:t>If you can change ‘it’s’ to ‘it is’ or ‘it </a:t>
            </a:r>
            <a:r>
              <a:rPr lang="en-US" sz="2600" i="1" dirty="0" err="1" smtClean="0">
                <a:latin typeface="Comic Sans MS" pitchFamily="66" charset="0"/>
              </a:rPr>
              <a:t>has’,then</a:t>
            </a:r>
            <a:r>
              <a:rPr lang="en-US" sz="2600" i="1" dirty="0" smtClean="0">
                <a:latin typeface="Comic Sans MS" pitchFamily="66" charset="0"/>
              </a:rPr>
              <a:t> it needs an apostrophe!</a:t>
            </a:r>
            <a:endParaRPr lang="en-US" sz="2600" i="1" dirty="0" smtClean="0">
              <a:latin typeface="Comic Sans M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4282" y="214290"/>
            <a:ext cx="864399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latin typeface="Comic Sans MS" pitchFamily="66" charset="0"/>
              </a:rPr>
              <a:t>This is a common error, but you must take care not to make this mistake!</a:t>
            </a:r>
            <a:endParaRPr lang="en-GB" sz="3200" i="1" dirty="0">
              <a:latin typeface="Comic Sans MS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65068" y="1285860"/>
            <a:ext cx="696216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4000" b="1" dirty="0" smtClean="0">
                <a:ln w="11430"/>
                <a:solidFill>
                  <a:srgbClr val="7030A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Bradley Hand ITC" pitchFamily="66" charset="0"/>
              </a:rPr>
              <a:t>Literacy Focus of the Month - </a:t>
            </a:r>
            <a:r>
              <a:rPr lang="en-US" sz="4000" b="1" dirty="0" smtClean="0">
                <a:ln w="11430"/>
                <a:solidFill>
                  <a:srgbClr val="7030A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Bradley Hand ITC" pitchFamily="66" charset="0"/>
              </a:rPr>
              <a:t>5</a:t>
            </a:r>
            <a:endParaRPr lang="en-US" sz="4000" b="1" dirty="0">
              <a:ln w="11430"/>
              <a:solidFill>
                <a:srgbClr val="7030A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Bradley Hand ITC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28596" y="285729"/>
            <a:ext cx="835824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 smtClean="0">
                <a:latin typeface="Comic Sans MS" pitchFamily="66" charset="0"/>
              </a:rPr>
              <a:t>The difference between </a:t>
            </a:r>
            <a:r>
              <a:rPr lang="en-US" sz="2800" b="1" i="1" dirty="0" smtClean="0">
                <a:latin typeface="Comic Sans MS" pitchFamily="66" charset="0"/>
              </a:rPr>
              <a:t>‘its and it’s’</a:t>
            </a:r>
            <a:endParaRPr lang="en-GB" sz="2800" dirty="0" smtClean="0">
              <a:latin typeface="Comic Sans MS" pitchFamily="66" charset="0"/>
            </a:endParaRP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500034" y="1357298"/>
            <a:ext cx="821537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Test yourself – </a:t>
            </a:r>
            <a:r>
              <a:rPr lang="en-US" sz="3200" dirty="0" smtClean="0"/>
              <a:t>It’s, its</a:t>
            </a:r>
            <a:endParaRPr lang="en-US" sz="3200" dirty="0" smtClean="0"/>
          </a:p>
          <a:p>
            <a:endParaRPr lang="en-US" sz="2800" dirty="0" smtClean="0"/>
          </a:p>
          <a:p>
            <a:pPr marL="457200" indent="-457200">
              <a:buAutoNum type="arabicPeriod"/>
            </a:pPr>
            <a:r>
              <a:rPr lang="en-US" sz="2800" dirty="0" smtClean="0"/>
              <a:t>The Ashes are coming home. ___ all over!</a:t>
            </a:r>
            <a:endParaRPr lang="en-US" sz="2800" dirty="0" smtClean="0"/>
          </a:p>
          <a:p>
            <a:pPr marL="457200" indent="-457200">
              <a:buAutoNum type="arabicPeriod"/>
            </a:pPr>
            <a:r>
              <a:rPr lang="en-US" sz="2800" dirty="0" smtClean="0"/>
              <a:t>“I need to sort out my car; ___ exhaust has exploded.”</a:t>
            </a:r>
            <a:endParaRPr lang="en-US" sz="2800" dirty="0" smtClean="0"/>
          </a:p>
          <a:p>
            <a:pPr marL="457200" indent="-457200">
              <a:buAutoNum type="arabicPeriod"/>
            </a:pPr>
            <a:r>
              <a:rPr lang="en-US" sz="2800" dirty="0" smtClean="0"/>
              <a:t>“___ times like this when I wish I was on a beach.”</a:t>
            </a:r>
            <a:endParaRPr lang="en-US" sz="2800" dirty="0" smtClean="0"/>
          </a:p>
          <a:p>
            <a:pPr marL="457200" indent="-457200">
              <a:buAutoNum type="arabicPeriod"/>
            </a:pPr>
            <a:r>
              <a:rPr lang="en-US" sz="2800" dirty="0" smtClean="0"/>
              <a:t>Although the club is well supported, ___ transfers have been appalling.</a:t>
            </a:r>
            <a:endParaRPr lang="en-US" sz="2800" dirty="0" smtClean="0"/>
          </a:p>
          <a:p>
            <a:pPr marL="457200" indent="-457200">
              <a:buAutoNum type="arabicPeriod"/>
            </a:pPr>
            <a:r>
              <a:rPr lang="en-US" sz="2800" dirty="0" smtClean="0"/>
              <a:t>___ been too long since we caught up!</a:t>
            </a:r>
            <a:endParaRPr lang="en-US" sz="2800" dirty="0" smtClean="0"/>
          </a:p>
          <a:p>
            <a:pPr marL="457200" indent="-457200">
              <a:buAutoNum type="arabicPeriod"/>
            </a:pPr>
            <a:r>
              <a:rPr lang="en-US" sz="2800" dirty="0" smtClean="0"/>
              <a:t>“____ a shame my hair is a mess; ___ just not going straight!”</a:t>
            </a:r>
            <a:endParaRPr lang="en-US" sz="28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22866" y="1357298"/>
            <a:ext cx="821537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Test yourself – answers!</a:t>
            </a:r>
          </a:p>
          <a:p>
            <a:endParaRPr lang="en-US" sz="2800" dirty="0"/>
          </a:p>
          <a:p>
            <a:pPr marL="457200" indent="-457200">
              <a:buAutoNum type="arabicPeriod"/>
            </a:pPr>
            <a:r>
              <a:rPr lang="en-US" sz="2800" dirty="0"/>
              <a:t>The Ashes are coming home. </a:t>
            </a:r>
            <a:r>
              <a:rPr lang="en-US" sz="2800" dirty="0" smtClean="0">
                <a:solidFill>
                  <a:srgbClr val="FF0000"/>
                </a:solidFill>
              </a:rPr>
              <a:t>It’s</a:t>
            </a:r>
            <a:r>
              <a:rPr lang="en-US" sz="2800" dirty="0" smtClean="0"/>
              <a:t> </a:t>
            </a:r>
            <a:r>
              <a:rPr lang="en-US" sz="2800" dirty="0"/>
              <a:t>all over!</a:t>
            </a:r>
          </a:p>
          <a:p>
            <a:pPr marL="457200" indent="-457200">
              <a:buAutoNum type="arabicPeriod"/>
            </a:pPr>
            <a:r>
              <a:rPr lang="en-US" sz="2800" dirty="0"/>
              <a:t>“I need to sort out my car; </a:t>
            </a:r>
            <a:r>
              <a:rPr lang="en-US" sz="2800" dirty="0" smtClean="0">
                <a:solidFill>
                  <a:srgbClr val="FF0000"/>
                </a:solidFill>
              </a:rPr>
              <a:t>its</a:t>
            </a:r>
            <a:r>
              <a:rPr lang="en-US" sz="2800" dirty="0" smtClean="0"/>
              <a:t> </a:t>
            </a:r>
            <a:r>
              <a:rPr lang="en-US" sz="2800" dirty="0"/>
              <a:t>exhaust has exploded.”</a:t>
            </a:r>
          </a:p>
          <a:p>
            <a:pPr marL="457200" indent="-457200">
              <a:buAutoNum type="arabicPeriod"/>
            </a:pPr>
            <a:r>
              <a:rPr lang="en-US" sz="2800" dirty="0" smtClean="0"/>
              <a:t>“</a:t>
            </a:r>
            <a:r>
              <a:rPr lang="en-US" sz="2800" dirty="0" smtClean="0">
                <a:solidFill>
                  <a:srgbClr val="FF0000"/>
                </a:solidFill>
              </a:rPr>
              <a:t>It’s</a:t>
            </a:r>
            <a:r>
              <a:rPr lang="en-US" sz="2800" dirty="0" smtClean="0"/>
              <a:t> </a:t>
            </a:r>
            <a:r>
              <a:rPr lang="en-US" sz="2800" dirty="0"/>
              <a:t>times like this when I wish I was on a beach.”</a:t>
            </a:r>
          </a:p>
          <a:p>
            <a:pPr marL="457200" indent="-457200">
              <a:buAutoNum type="arabicPeriod"/>
            </a:pPr>
            <a:r>
              <a:rPr lang="en-US" sz="2800" dirty="0"/>
              <a:t>Although the club is well supported, </a:t>
            </a:r>
            <a:r>
              <a:rPr lang="en-US" sz="2800" dirty="0" smtClean="0">
                <a:solidFill>
                  <a:srgbClr val="FF0000"/>
                </a:solidFill>
              </a:rPr>
              <a:t>its </a:t>
            </a:r>
            <a:r>
              <a:rPr lang="en-US" sz="2800" dirty="0"/>
              <a:t>transfers have been appalling.</a:t>
            </a:r>
          </a:p>
          <a:p>
            <a:pPr marL="457200" indent="-457200">
              <a:buAutoNum type="arabicPeriod"/>
            </a:pPr>
            <a:r>
              <a:rPr lang="en-US" sz="2800" dirty="0" smtClean="0">
                <a:solidFill>
                  <a:srgbClr val="FF0000"/>
                </a:solidFill>
              </a:rPr>
              <a:t>It’s</a:t>
            </a:r>
            <a:r>
              <a:rPr lang="en-US" sz="2800" dirty="0" smtClean="0"/>
              <a:t> </a:t>
            </a:r>
            <a:r>
              <a:rPr lang="en-US" sz="2800" dirty="0"/>
              <a:t>been too long since we caught up!</a:t>
            </a:r>
          </a:p>
          <a:p>
            <a:pPr marL="457200" indent="-457200">
              <a:buAutoNum type="arabicPeriod"/>
            </a:pPr>
            <a:r>
              <a:rPr lang="en-US" sz="2800" dirty="0" smtClean="0"/>
              <a:t>“</a:t>
            </a:r>
            <a:r>
              <a:rPr lang="en-US" sz="2800" dirty="0" smtClean="0">
                <a:solidFill>
                  <a:srgbClr val="FF0000"/>
                </a:solidFill>
              </a:rPr>
              <a:t>It’s</a:t>
            </a:r>
            <a:r>
              <a:rPr lang="en-US" sz="2800" dirty="0" smtClean="0"/>
              <a:t> </a:t>
            </a:r>
            <a:r>
              <a:rPr lang="en-US" sz="2800" dirty="0"/>
              <a:t>a shame my hair is a mess; </a:t>
            </a:r>
            <a:r>
              <a:rPr lang="en-US" sz="2800" dirty="0" smtClean="0">
                <a:solidFill>
                  <a:srgbClr val="FF0000"/>
                </a:solidFill>
              </a:rPr>
              <a:t>its</a:t>
            </a:r>
            <a:r>
              <a:rPr lang="en-US" sz="2800" dirty="0" smtClean="0"/>
              <a:t> </a:t>
            </a:r>
            <a:r>
              <a:rPr lang="en-US" sz="2800" dirty="0"/>
              <a:t>just not going straight!”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28596" y="285729"/>
            <a:ext cx="835824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>
                <a:latin typeface="Comic Sans MS" pitchFamily="66" charset="0"/>
              </a:rPr>
              <a:t>The difference between </a:t>
            </a:r>
            <a:r>
              <a:rPr lang="en-US" sz="2800" b="1" i="1" dirty="0" smtClean="0">
                <a:latin typeface="Comic Sans MS" pitchFamily="66" charset="0"/>
              </a:rPr>
              <a:t>‘it’s and its’</a:t>
            </a:r>
            <a:endParaRPr lang="en-GB" sz="2800" dirty="0">
              <a:latin typeface="Comic Sans MS" pitchFamily="66" charset="0"/>
            </a:endParaRPr>
          </a:p>
          <a:p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586</TotalTime>
  <Words>307</Words>
  <Application>Microsoft Office PowerPoint</Application>
  <PresentationFormat>On-screen Show (4:3)</PresentationFormat>
  <Paragraphs>33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Kingdown Community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ws</dc:creator>
  <cp:lastModifiedBy>kn</cp:lastModifiedBy>
  <cp:revision>27</cp:revision>
  <dcterms:created xsi:type="dcterms:W3CDTF">2010-02-24T15:38:35Z</dcterms:created>
  <dcterms:modified xsi:type="dcterms:W3CDTF">2011-01-05T13:10:14Z</dcterms:modified>
</cp:coreProperties>
</file>