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2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3A4D-84BC-4AC1-8769-4E45E9279692}" type="datetimeFigureOut">
              <a:rPr lang="en-US" smtClean="0"/>
              <a:pPr/>
              <a:t>8/31/2010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51BA-0E31-4482-B21F-1D85F08E96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071678"/>
            <a:ext cx="821537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The monthly </a:t>
            </a:r>
            <a:r>
              <a:rPr lang="en-US" sz="2400" b="1" dirty="0" smtClean="0">
                <a:latin typeface="Comic Sans MS" pitchFamily="66" charset="0"/>
              </a:rPr>
              <a:t>‘Literacy Focus’ </a:t>
            </a:r>
            <a:r>
              <a:rPr lang="en-US" sz="2400" dirty="0" smtClean="0">
                <a:latin typeface="Comic Sans MS" pitchFamily="66" charset="0"/>
              </a:rPr>
              <a:t>will remind you about some of the confusing things in English that we sometimes get a bit wrong!</a:t>
            </a:r>
          </a:p>
          <a:p>
            <a:endParaRPr lang="en-US" sz="2400" dirty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It is really important that you take care to write in correct English when doing work in </a:t>
            </a:r>
            <a:r>
              <a:rPr lang="en-US" sz="2400" u="sng" dirty="0" smtClean="0">
                <a:latin typeface="Comic Sans MS" pitchFamily="66" charset="0"/>
              </a:rPr>
              <a:t>EVERY</a:t>
            </a:r>
            <a:r>
              <a:rPr lang="en-US" sz="2400" dirty="0" smtClean="0">
                <a:latin typeface="Comic Sans MS" pitchFamily="66" charset="0"/>
              </a:rPr>
              <a:t> subject – not just English! This will help you in your </a:t>
            </a:r>
            <a:r>
              <a:rPr lang="en-US" sz="2400" b="1" dirty="0" smtClean="0">
                <a:latin typeface="Comic Sans MS" pitchFamily="66" charset="0"/>
              </a:rPr>
              <a:t>exams</a:t>
            </a:r>
            <a:r>
              <a:rPr lang="en-US" sz="2400" dirty="0" smtClean="0">
                <a:latin typeface="Comic Sans MS" pitchFamily="66" charset="0"/>
              </a:rPr>
              <a:t> and when you want to get a </a:t>
            </a:r>
            <a:r>
              <a:rPr lang="en-US" sz="2400" b="1" dirty="0" smtClean="0">
                <a:latin typeface="Comic Sans MS" pitchFamily="66" charset="0"/>
              </a:rPr>
              <a:t>job</a:t>
            </a:r>
            <a:r>
              <a:rPr lang="en-US" sz="2400" dirty="0" smtClean="0">
                <a:latin typeface="Comic Sans MS" pitchFamily="66" charset="0"/>
              </a:rPr>
              <a:t> in the future.</a:t>
            </a:r>
            <a:endParaRPr lang="en-GB" sz="2400" dirty="0">
              <a:latin typeface="Comic Sans MS" pitchFamily="66" charset="0"/>
            </a:endParaRPr>
          </a:p>
          <a:p>
            <a:endParaRPr lang="en-US" sz="2400" dirty="0" smtClean="0">
              <a:latin typeface="Comic Sans MS" pitchFamily="66" charset="0"/>
            </a:endParaRPr>
          </a:p>
          <a:p>
            <a:r>
              <a:rPr lang="en-US" sz="2400" dirty="0" smtClean="0">
                <a:latin typeface="Comic Sans MS" pitchFamily="66" charset="0"/>
              </a:rPr>
              <a:t>Each month there will be a new focus, so take time to consider this in your work.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71670" y="1214422"/>
            <a:ext cx="4831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Comic Sans MS" pitchFamily="66" charset="0"/>
              </a:rPr>
              <a:t>Why bother with this?!</a:t>
            </a:r>
            <a:endParaRPr lang="en-GB" sz="3200" b="1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9088" y="285728"/>
            <a:ext cx="82958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000240"/>
            <a:ext cx="842965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i="1" dirty="0" smtClean="0">
                <a:latin typeface="Comic Sans MS" pitchFamily="66" charset="0"/>
              </a:rPr>
              <a:t>The difference between </a:t>
            </a:r>
            <a:r>
              <a:rPr lang="en-US" sz="2600" b="1" i="1" dirty="0" smtClean="0">
                <a:latin typeface="Comic Sans MS" pitchFamily="66" charset="0"/>
              </a:rPr>
              <a:t>‘</a:t>
            </a:r>
            <a:r>
              <a:rPr lang="en-GB" sz="2600" b="1" i="1" dirty="0" smtClean="0">
                <a:latin typeface="Comic Sans MS" pitchFamily="66" charset="0"/>
              </a:rPr>
              <a:t>which’ and ‘witch’</a:t>
            </a:r>
            <a:endParaRPr lang="en-GB" sz="2600" dirty="0">
              <a:latin typeface="Comic Sans MS" pitchFamily="66" charset="0"/>
            </a:endParaRPr>
          </a:p>
          <a:p>
            <a:r>
              <a:rPr lang="en-US" sz="2600" dirty="0">
                <a:latin typeface="Comic Sans MS" pitchFamily="66" charset="0"/>
              </a:rPr>
              <a:t> </a:t>
            </a:r>
            <a:endParaRPr lang="en-GB" sz="2600" dirty="0">
              <a:latin typeface="Comic Sans MS" pitchFamily="66" charset="0"/>
            </a:endParaRPr>
          </a:p>
          <a:p>
            <a:pPr marL="514350" indent="-514350">
              <a:buAutoNum type="arabicPeriod"/>
            </a:pPr>
            <a:r>
              <a:rPr lang="en-US" sz="2600" b="1" dirty="0" smtClean="0">
                <a:latin typeface="Comic Sans MS" pitchFamily="66" charset="0"/>
              </a:rPr>
              <a:t>‘which’ is a relative pronoun* used in complex sentences, or a question indicating choice</a:t>
            </a:r>
          </a:p>
          <a:p>
            <a:r>
              <a:rPr lang="en-US" sz="2600" b="1" i="1" dirty="0" err="1" smtClean="0">
                <a:latin typeface="Comic Sans MS" pitchFamily="66" charset="0"/>
              </a:rPr>
              <a:t>Eg</a:t>
            </a:r>
            <a:r>
              <a:rPr lang="en-US" sz="2600" b="1" i="1" dirty="0" smtClean="0">
                <a:latin typeface="Comic Sans MS" pitchFamily="66" charset="0"/>
              </a:rPr>
              <a:t>: The coins, which are made of bronze, were found in a cornfield. </a:t>
            </a:r>
            <a:r>
              <a:rPr lang="en-US" sz="2600" b="1" dirty="0" smtClean="0">
                <a:latin typeface="Comic Sans MS" pitchFamily="66" charset="0"/>
              </a:rPr>
              <a:t>Or </a:t>
            </a:r>
            <a:r>
              <a:rPr lang="en-US" sz="2600" b="1" i="1" dirty="0" smtClean="0">
                <a:latin typeface="Comic Sans MS" pitchFamily="66" charset="0"/>
              </a:rPr>
              <a:t>‘Which tie shall I wear today?’ </a:t>
            </a:r>
            <a:endParaRPr lang="en-US" sz="2600" b="1" i="1" dirty="0" smtClean="0">
              <a:latin typeface="Comic Sans MS" pitchFamily="66" charset="0"/>
            </a:endParaRPr>
          </a:p>
          <a:p>
            <a:r>
              <a:rPr lang="en-US" sz="2600" b="1" dirty="0" smtClean="0">
                <a:latin typeface="Comic Sans MS" pitchFamily="66" charset="0"/>
              </a:rPr>
              <a:t>2. </a:t>
            </a:r>
            <a:r>
              <a:rPr lang="en-US" sz="2600" b="1" dirty="0" smtClean="0">
                <a:latin typeface="Comic Sans MS" pitchFamily="66" charset="0"/>
              </a:rPr>
              <a:t>Witch – this is an evil woman who wears a pointy hat and rides a broomstick! </a:t>
            </a:r>
          </a:p>
          <a:p>
            <a:r>
              <a:rPr lang="en-US" sz="2600" b="1" i="1" dirty="0" err="1" smtClean="0">
                <a:latin typeface="Comic Sans MS" pitchFamily="66" charset="0"/>
              </a:rPr>
              <a:t>Eg</a:t>
            </a:r>
            <a:r>
              <a:rPr lang="en-US" sz="2600" b="1" i="1" dirty="0" smtClean="0">
                <a:latin typeface="Comic Sans MS" pitchFamily="66" charset="0"/>
              </a:rPr>
              <a:t>: The witch opened her toothless mouth and cackled gleefully</a:t>
            </a:r>
            <a:r>
              <a:rPr lang="en-US" sz="2600" b="1" dirty="0" smtClean="0">
                <a:latin typeface="Comic Sans MS" pitchFamily="66" charset="0"/>
              </a:rPr>
              <a:t> </a:t>
            </a:r>
            <a:endParaRPr lang="en-GB" sz="2600" b="1" i="1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214290"/>
            <a:ext cx="86439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omic Sans MS" pitchFamily="66" charset="0"/>
              </a:rPr>
              <a:t>This is a common error, but you must take care not to make this mistake!</a:t>
            </a:r>
            <a:endParaRPr lang="en-GB" sz="3200" i="1" dirty="0"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1135" y="1285860"/>
            <a:ext cx="689002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Literacy Focus of the Month - </a:t>
            </a:r>
            <a:r>
              <a:rPr lang="en-US" sz="4000" b="1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radley Hand ITC" pitchFamily="66" charset="0"/>
              </a:rPr>
              <a:t>2</a:t>
            </a:r>
            <a:endParaRPr lang="en-US" sz="4000" b="1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‘</a:t>
            </a:r>
            <a:r>
              <a:rPr lang="en-US" sz="2800" b="1" i="1" dirty="0" smtClean="0">
                <a:latin typeface="Comic Sans MS" pitchFamily="66" charset="0"/>
              </a:rPr>
              <a:t>which’ </a:t>
            </a:r>
            <a:r>
              <a:rPr lang="en-US" sz="2800" b="1" i="1" dirty="0" smtClean="0">
                <a:latin typeface="Comic Sans MS" pitchFamily="66" charset="0"/>
              </a:rPr>
              <a:t>and ‘</a:t>
            </a:r>
            <a:r>
              <a:rPr lang="en-US" sz="2800" b="1" i="1" dirty="0" smtClean="0">
                <a:latin typeface="Comic Sans MS" pitchFamily="66" charset="0"/>
              </a:rPr>
              <a:t>witch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Test yourself – ‘</a:t>
            </a:r>
            <a:r>
              <a:rPr lang="en-US" sz="3200" dirty="0" smtClean="0"/>
              <a:t>which’ </a:t>
            </a:r>
            <a:r>
              <a:rPr lang="en-US" sz="3200" dirty="0" smtClean="0"/>
              <a:t>or ‘</a:t>
            </a:r>
            <a:r>
              <a:rPr lang="en-US" sz="3200" dirty="0" smtClean="0"/>
              <a:t>witch’?</a:t>
            </a:r>
            <a:endParaRPr lang="en-US" sz="3200" dirty="0" smtClean="0"/>
          </a:p>
          <a:p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The car, ___________ was red, broke down.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______ Brown was the most important of the ______</a:t>
            </a:r>
            <a:r>
              <a:rPr lang="en-US" sz="3200" dirty="0" err="1" smtClean="0"/>
              <a:t>es</a:t>
            </a:r>
            <a:r>
              <a:rPr lang="en-US" sz="3200" dirty="0" smtClean="0"/>
              <a:t>.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‘_______ England team will turn up next week?’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Dave had a parrot ________ could sing the Welsh national anthem.</a:t>
            </a:r>
            <a:endParaRPr lang="en-US" sz="3200" dirty="0" smtClean="0"/>
          </a:p>
          <a:p>
            <a:pPr marL="457200" indent="-457200">
              <a:buAutoNum type="arabicPeriod"/>
            </a:pPr>
            <a:r>
              <a:rPr lang="en-US" sz="3200" dirty="0" smtClean="0"/>
              <a:t>‘________ ________ has been be_______</a:t>
            </a:r>
            <a:r>
              <a:rPr lang="en-US" sz="3200" dirty="0" err="1" smtClean="0"/>
              <a:t>ing</a:t>
            </a:r>
            <a:r>
              <a:rPr lang="en-US" sz="3200" dirty="0" smtClean="0"/>
              <a:t> me?!’</a:t>
            </a:r>
            <a:endParaRPr lang="en-US" sz="32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96" y="285729"/>
            <a:ext cx="835824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latin typeface="Comic Sans MS" pitchFamily="66" charset="0"/>
              </a:rPr>
              <a:t>The difference between </a:t>
            </a:r>
            <a:r>
              <a:rPr lang="en-US" sz="2800" b="1" i="1" smtClean="0">
                <a:latin typeface="Comic Sans MS" pitchFamily="66" charset="0"/>
              </a:rPr>
              <a:t>‘</a:t>
            </a:r>
            <a:r>
              <a:rPr lang="en-US" sz="2800" b="1" i="1" smtClean="0">
                <a:latin typeface="Comic Sans MS" pitchFamily="66" charset="0"/>
              </a:rPr>
              <a:t>which’ </a:t>
            </a:r>
            <a:r>
              <a:rPr lang="en-US" sz="2800" b="1" i="1" dirty="0" smtClean="0">
                <a:latin typeface="Comic Sans MS" pitchFamily="66" charset="0"/>
              </a:rPr>
              <a:t>and </a:t>
            </a:r>
            <a:r>
              <a:rPr lang="en-US" sz="2800" b="1" i="1" smtClean="0">
                <a:latin typeface="Comic Sans MS" pitchFamily="66" charset="0"/>
              </a:rPr>
              <a:t>‘</a:t>
            </a:r>
            <a:r>
              <a:rPr lang="en-US" sz="2800" b="1" i="1" smtClean="0">
                <a:latin typeface="Comic Sans MS" pitchFamily="66" charset="0"/>
              </a:rPr>
              <a:t>witch’</a:t>
            </a:r>
            <a:endParaRPr lang="en-GB" sz="2800" dirty="0" smtClean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1357298"/>
            <a:ext cx="821537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yourself – answers!</a:t>
            </a:r>
          </a:p>
          <a:p>
            <a:endParaRPr lang="en-US" sz="2800" dirty="0" smtClean="0"/>
          </a:p>
          <a:p>
            <a:r>
              <a:rPr lang="en-US" sz="2800" dirty="0"/>
              <a:t>Test yourself – ‘which’ or ‘witch’?</a:t>
            </a:r>
          </a:p>
          <a:p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/>
              <a:t>The car, </a:t>
            </a:r>
            <a:r>
              <a:rPr lang="en-US" sz="2800" dirty="0" smtClean="0">
                <a:solidFill>
                  <a:srgbClr val="FF0000"/>
                </a:solidFill>
              </a:rPr>
              <a:t>which</a:t>
            </a:r>
            <a:r>
              <a:rPr lang="en-US" sz="2800" dirty="0" smtClean="0"/>
              <a:t> </a:t>
            </a:r>
            <a:r>
              <a:rPr lang="en-US" sz="2800" dirty="0"/>
              <a:t>was red, broke down.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Witch</a:t>
            </a:r>
            <a:r>
              <a:rPr lang="en-US" sz="2800" dirty="0" smtClean="0"/>
              <a:t> Brown </a:t>
            </a:r>
            <a:r>
              <a:rPr lang="en-US" sz="2800" dirty="0"/>
              <a:t>was the most important of the </a:t>
            </a:r>
            <a:r>
              <a:rPr lang="en-US" sz="2800" dirty="0" smtClean="0">
                <a:solidFill>
                  <a:srgbClr val="FF0000"/>
                </a:solidFill>
              </a:rPr>
              <a:t>witch</a:t>
            </a:r>
            <a:r>
              <a:rPr lang="en-US" sz="2800" dirty="0" smtClean="0"/>
              <a:t>es</a:t>
            </a:r>
            <a:r>
              <a:rPr lang="en-US" sz="2800" dirty="0"/>
              <a:t>.</a:t>
            </a:r>
          </a:p>
          <a:p>
            <a:pPr marL="457200" indent="-457200"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Which</a:t>
            </a:r>
            <a:r>
              <a:rPr lang="en-US" sz="2800" dirty="0" smtClean="0"/>
              <a:t> </a:t>
            </a:r>
            <a:r>
              <a:rPr lang="en-US" sz="2800" dirty="0"/>
              <a:t>England team will turn up next week?’</a:t>
            </a:r>
          </a:p>
          <a:p>
            <a:pPr marL="457200" indent="-457200">
              <a:buAutoNum type="arabicPeriod"/>
            </a:pPr>
            <a:r>
              <a:rPr lang="en-US" sz="2800" dirty="0"/>
              <a:t>Dave had a </a:t>
            </a:r>
            <a:r>
              <a:rPr lang="en-US" sz="2800" dirty="0" smtClean="0"/>
              <a:t>wooden leg </a:t>
            </a:r>
            <a:r>
              <a:rPr lang="en-US" sz="2800" dirty="0" smtClean="0">
                <a:solidFill>
                  <a:srgbClr val="FF0000"/>
                </a:solidFill>
              </a:rPr>
              <a:t>which</a:t>
            </a:r>
            <a:r>
              <a:rPr lang="en-US" sz="2800" dirty="0" smtClean="0"/>
              <a:t> was completely hollow.</a:t>
            </a:r>
            <a:endParaRPr lang="en-US" sz="2800" dirty="0"/>
          </a:p>
          <a:p>
            <a:pPr marL="457200" indent="-457200">
              <a:buAutoNum type="arabicPeriod"/>
            </a:pPr>
            <a:r>
              <a:rPr lang="en-US" sz="2800" dirty="0" smtClean="0"/>
              <a:t>‘</a:t>
            </a:r>
            <a:r>
              <a:rPr lang="en-US" sz="2800" dirty="0" smtClean="0">
                <a:solidFill>
                  <a:srgbClr val="FF0000"/>
                </a:solidFill>
              </a:rPr>
              <a:t>Which witch </a:t>
            </a:r>
            <a:r>
              <a:rPr lang="en-US" sz="2800" dirty="0" smtClean="0"/>
              <a:t>has </a:t>
            </a:r>
            <a:r>
              <a:rPr lang="en-US" sz="2800" dirty="0"/>
              <a:t>been </a:t>
            </a:r>
            <a:r>
              <a:rPr lang="en-US" sz="2800" dirty="0" smtClean="0"/>
              <a:t>be</a:t>
            </a:r>
            <a:r>
              <a:rPr lang="en-US" sz="2800" dirty="0" smtClean="0">
                <a:solidFill>
                  <a:srgbClr val="FF0000"/>
                </a:solidFill>
              </a:rPr>
              <a:t>witch</a:t>
            </a:r>
            <a:r>
              <a:rPr lang="en-US" sz="2800" dirty="0" smtClean="0"/>
              <a:t>ing </a:t>
            </a:r>
            <a:r>
              <a:rPr lang="en-US" sz="2800" dirty="0"/>
              <a:t>me?!’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273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Kingdown Community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ws</dc:creator>
  <cp:lastModifiedBy>administrator</cp:lastModifiedBy>
  <cp:revision>16</cp:revision>
  <dcterms:created xsi:type="dcterms:W3CDTF">2010-02-24T15:38:35Z</dcterms:created>
  <dcterms:modified xsi:type="dcterms:W3CDTF">2010-08-31T16:10:05Z</dcterms:modified>
</cp:coreProperties>
</file>