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C1C6-8E7B-461D-9D4A-B0B84B4E2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49E0E-CF54-476A-A0F9-BAE14FB5F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9646-4564-4B51-BD10-698B2B20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5C8EA-57DE-4E3A-8750-B0405DA2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C7AA4-A81A-4D5B-A17B-842F5857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1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DB2A-D3FF-4BCA-BCD5-CCD745C9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070A5-591B-4C43-8108-C4D3536FA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BF164-8B4D-4388-99A8-2BC5BA16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A42AD-9338-4F3B-85EC-26F58006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CB2D3-B636-47AF-B190-355EE964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2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32FEE-0A7A-4102-AE67-FDABB1F8C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D96CD-CFB2-4AF4-896D-601E9A542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8346C-AEFA-40EA-83FA-5D4D7A43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5852A-E074-4128-8C60-85AB9119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C00A9-3508-4D85-AEF1-E39E9718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6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530E-1B8B-4534-BF1C-3A8474F1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2142-8A7F-41BB-9DA6-BC0FE001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431F-B4F3-4272-89A6-C5E91818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2D817-771F-411A-962F-967D87C8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ED955-E1CC-4B89-B2E7-3BDEF449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AF09-BFC5-4562-B005-8E0ADF9C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395A1-4C5E-4487-8377-B0A078A24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E56B-F7DF-469D-B36C-A958893C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10A16-59BF-4A4A-A4BE-CCBC8A61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287BF-7507-490D-BA81-04149646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40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E18F-A9E5-41E1-9ADB-11267517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E393-30F8-4799-8543-4CA2DE182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8DCDA-29E1-4CB1-8963-313FD12A2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DEAD-314C-42B7-B4DD-6947FCEEC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4A2F7-BD84-4A63-AEA1-3D1FFF7D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A6527-2421-47F4-BF5A-99382E83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96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1C4C2-547F-4AC7-88FD-4E76165B4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C497-22AD-40F9-96AC-30A1F0EA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7ED00-18AA-4AD4-BED4-17E2C9D28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40AF27-3324-4FB6-AA60-F36A57E9A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D8C14-3C86-44B0-8D86-70FFAE8AB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2C5AF-9FC9-449A-A176-B92C9802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E6E38D-6837-4B13-B0DC-86587BA5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4DAB0-2550-4740-AAD3-D061D655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9100-6005-4E1D-8263-65AF2F8A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D57DF-97E4-44F7-BD55-1BD32F3A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67290-1717-471C-95C1-F56FB42E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84689-3DF9-4EE4-ADFF-95C7B06D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4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048A6-9581-4FA4-AC05-CF1D975A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B8874-8DA5-47F9-A0AE-3FEBA396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E3C96-9B66-4484-842F-6EBC3094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9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C1B5-BE1C-418F-8733-90B69BB6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4D4E-6270-4914-A43A-9F085931F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1B853-2701-4A6A-93AF-F052C476E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80D89-7D6D-4981-B319-BC35B22A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2AC00-AD1C-46F8-98C8-F2A2E481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43F3D-02D8-43D5-A0EA-92346AE2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0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AF49-BC7B-4EF7-9521-17BEB920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DBE9C-6C5D-4080-A204-76E51DA3B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2F4E3-3041-47C1-B848-11171AE00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4DCB1-097E-4CAB-AE31-7F1294B3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7AFD6-9463-442C-A712-15B7527A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EF726-9B78-45C4-8172-033148C8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1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3C3D4-47E5-4670-9797-697CDB530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EB6E4-24DC-480A-A832-5854CF72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13ACC-EE32-47BC-B98E-C85187C13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A3184-6A48-4C28-8352-E3619E8A2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3396-BCCE-42D6-8A6A-EAFA000FF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2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rrow: Down 35">
            <a:extLst>
              <a:ext uri="{FF2B5EF4-FFF2-40B4-BE49-F238E27FC236}">
                <a16:creationId xmlns:a16="http://schemas.microsoft.com/office/drawing/2014/main" id="{46F8712D-DF07-4B93-B1DD-9D4D0392C99A}"/>
              </a:ext>
            </a:extLst>
          </p:cNvPr>
          <p:cNvSpPr/>
          <p:nvPr/>
        </p:nvSpPr>
        <p:spPr>
          <a:xfrm>
            <a:off x="2679469" y="531271"/>
            <a:ext cx="1623982" cy="289913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Term 1&amp;2: Introduction to Kingdown (Internet Safety) and Word Story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6DA81A66-F305-44C8-848C-71A3745D94FD}"/>
              </a:ext>
            </a:extLst>
          </p:cNvPr>
          <p:cNvSpPr/>
          <p:nvPr/>
        </p:nvSpPr>
        <p:spPr>
          <a:xfrm>
            <a:off x="5993940" y="583816"/>
            <a:ext cx="1936193" cy="285969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Term 3&amp;4: Scratch Programming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A233583-29E0-47F3-BAA9-87AF34103A2E}"/>
              </a:ext>
            </a:extLst>
          </p:cNvPr>
          <p:cNvSpPr/>
          <p:nvPr/>
        </p:nvSpPr>
        <p:spPr>
          <a:xfrm>
            <a:off x="1942294" y="3481128"/>
            <a:ext cx="3098331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Understand a range of ways to use technology safely, respectfully, responsibly and securely, including protecting their online identity and privacy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6791CC6-26A9-4B0A-B77D-A9BA4AE8F883}"/>
              </a:ext>
            </a:extLst>
          </p:cNvPr>
          <p:cNvSpPr/>
          <p:nvPr/>
        </p:nvSpPr>
        <p:spPr>
          <a:xfrm>
            <a:off x="3649030" y="5900214"/>
            <a:ext cx="1150294" cy="66899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Scratch programming assessment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B85CB54-3E9B-490A-B3EF-1DD2B2258755}"/>
              </a:ext>
            </a:extLst>
          </p:cNvPr>
          <p:cNvSpPr/>
          <p:nvPr/>
        </p:nvSpPr>
        <p:spPr>
          <a:xfrm>
            <a:off x="5505037" y="3473684"/>
            <a:ext cx="2913998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Understand simple </a:t>
            </a:r>
            <a:r>
              <a:rPr lang="en-US" sz="1600">
                <a:solidFill>
                  <a:sysClr val="windowText" lastClr="000000"/>
                </a:solidFill>
              </a:rPr>
              <a:t>Boolean logic</a:t>
            </a:r>
          </a:p>
          <a:p>
            <a:pPr algn="ctr"/>
            <a:r>
              <a:rPr lang="en-US" sz="1600">
                <a:solidFill>
                  <a:sysClr val="windowText" lastClr="000000"/>
                </a:solidFill>
              </a:rPr>
              <a:t>[</a:t>
            </a:r>
            <a:r>
              <a:rPr lang="en-US" sz="1600" dirty="0">
                <a:solidFill>
                  <a:sysClr val="windowText" lastClr="000000"/>
                </a:solidFill>
              </a:rPr>
              <a:t>for example, AND, OR and NOT]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603D4E8-CABD-4E3E-92A0-779ED04F54BF}"/>
              </a:ext>
            </a:extLst>
          </p:cNvPr>
          <p:cNvSpPr/>
          <p:nvPr/>
        </p:nvSpPr>
        <p:spPr>
          <a:xfrm>
            <a:off x="8819620" y="3443515"/>
            <a:ext cx="3170533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Undertake creative projects that involve selecting, using, and combining multiple application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CC331D8A-876A-4657-9504-EECC88D3CD8C}"/>
              </a:ext>
            </a:extLst>
          </p:cNvPr>
          <p:cNvSpPr/>
          <p:nvPr/>
        </p:nvSpPr>
        <p:spPr>
          <a:xfrm>
            <a:off x="9504891" y="646277"/>
            <a:ext cx="1781102" cy="279723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Term 5&amp;6: 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Monsters and Heroes Desktop Publishing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126DAB3C-5888-4805-B9FA-6D8BF01AB8C2}"/>
              </a:ext>
            </a:extLst>
          </p:cNvPr>
          <p:cNvSpPr/>
          <p:nvPr/>
        </p:nvSpPr>
        <p:spPr>
          <a:xfrm>
            <a:off x="2368041" y="4497858"/>
            <a:ext cx="2104685" cy="99408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RPE</a:t>
            </a:r>
            <a:r>
              <a:rPr lang="en-GB" b="1" dirty="0">
                <a:solidFill>
                  <a:schemeClr val="tx1"/>
                </a:solidFill>
              </a:rPr>
              <a:t>: Keywords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AFB2151E-7042-4367-9157-989DA96CCD2F}"/>
              </a:ext>
            </a:extLst>
          </p:cNvPr>
          <p:cNvSpPr/>
          <p:nvPr/>
        </p:nvSpPr>
        <p:spPr>
          <a:xfrm>
            <a:off x="5734838" y="5927826"/>
            <a:ext cx="1714078" cy="729092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EOY Assessment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35EF53B-9E74-47A0-947F-B09F7902DA99}"/>
              </a:ext>
            </a:extLst>
          </p:cNvPr>
          <p:cNvCxnSpPr>
            <a:cxnSpLocks/>
            <a:stCxn id="51" idx="3"/>
            <a:endCxn id="53" idx="1"/>
          </p:cNvCxnSpPr>
          <p:nvPr/>
        </p:nvCxnSpPr>
        <p:spPr>
          <a:xfrm flipV="1">
            <a:off x="8419035" y="4067900"/>
            <a:ext cx="400585" cy="30169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05AD398-B5C0-4C9B-ABE5-F3BB7C2CCA2B}"/>
              </a:ext>
            </a:extLst>
          </p:cNvPr>
          <p:cNvCxnSpPr>
            <a:cxnSpLocks/>
            <a:stCxn id="47" idx="3"/>
            <a:endCxn id="51" idx="1"/>
          </p:cNvCxnSpPr>
          <p:nvPr/>
        </p:nvCxnSpPr>
        <p:spPr>
          <a:xfrm flipV="1">
            <a:off x="5040625" y="4098069"/>
            <a:ext cx="464412" cy="7444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718F9D06-35FE-4FD5-AA99-9B24B801D87C}"/>
              </a:ext>
            </a:extLst>
          </p:cNvPr>
          <p:cNvSpPr/>
          <p:nvPr/>
        </p:nvSpPr>
        <p:spPr>
          <a:xfrm>
            <a:off x="8762868" y="4994790"/>
            <a:ext cx="3420634" cy="856788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Independent Study Homework Project &amp; </a:t>
            </a:r>
            <a:r>
              <a:rPr lang="en-GB" b="1" dirty="0" err="1">
                <a:solidFill>
                  <a:schemeClr val="tx1"/>
                </a:solidFill>
              </a:rPr>
              <a:t>RPE</a:t>
            </a:r>
            <a:r>
              <a:rPr lang="en-GB" b="1" dirty="0">
                <a:solidFill>
                  <a:schemeClr val="tx1"/>
                </a:solidFill>
              </a:rPr>
              <a:t> Year key terms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B3A138F9-F577-48DD-98C0-F2CF931A06C6}"/>
              </a:ext>
            </a:extLst>
          </p:cNvPr>
          <p:cNvSpPr/>
          <p:nvPr/>
        </p:nvSpPr>
        <p:spPr>
          <a:xfrm>
            <a:off x="1253935" y="5786941"/>
            <a:ext cx="1429603" cy="895541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1. Baseline Socrative assessment</a:t>
            </a:r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F60364-B344-4E00-9B9E-A94B4B7C3585}"/>
              </a:ext>
            </a:extLst>
          </p:cNvPr>
          <p:cNvSpPr/>
          <p:nvPr/>
        </p:nvSpPr>
        <p:spPr>
          <a:xfrm>
            <a:off x="2683538" y="5794376"/>
            <a:ext cx="1021912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DC1</a:t>
            </a:r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DA75552D-987D-419A-B68F-6E012102C440}"/>
              </a:ext>
            </a:extLst>
          </p:cNvPr>
          <p:cNvSpPr/>
          <p:nvPr/>
        </p:nvSpPr>
        <p:spPr>
          <a:xfrm>
            <a:off x="4785713" y="5810471"/>
            <a:ext cx="1137048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DC2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D3842648-6B4F-434C-A438-2622A8284D61}"/>
              </a:ext>
            </a:extLst>
          </p:cNvPr>
          <p:cNvSpPr/>
          <p:nvPr/>
        </p:nvSpPr>
        <p:spPr>
          <a:xfrm>
            <a:off x="7404138" y="5808361"/>
            <a:ext cx="1453458" cy="976623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DC3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A73344D-A1AE-4D4E-9F83-189A9497B415}"/>
              </a:ext>
            </a:extLst>
          </p:cNvPr>
          <p:cNvSpPr/>
          <p:nvPr/>
        </p:nvSpPr>
        <p:spPr>
          <a:xfrm>
            <a:off x="8893358" y="5889588"/>
            <a:ext cx="1197151" cy="835172"/>
          </a:xfrm>
          <a:prstGeom prst="roundRect">
            <a:avLst/>
          </a:prstGeom>
          <a:solidFill>
            <a:srgbClr val="FF33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End of Year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5656F81C-4372-4F37-AD5F-9B71CA89D568}"/>
              </a:ext>
            </a:extLst>
          </p:cNvPr>
          <p:cNvSpPr/>
          <p:nvPr/>
        </p:nvSpPr>
        <p:spPr>
          <a:xfrm>
            <a:off x="1622927" y="70329"/>
            <a:ext cx="10208793" cy="4425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ASSESSMENT OBJECTIVES: Analyse Problems, Design, Write, Debug. Think Creatively &amp; logically.</a:t>
            </a:r>
          </a:p>
        </p:txBody>
      </p:sp>
      <p:sp>
        <p:nvSpPr>
          <p:cNvPr id="80" name="Callout: Right Arrow 79">
            <a:extLst>
              <a:ext uri="{FF2B5EF4-FFF2-40B4-BE49-F238E27FC236}">
                <a16:creationId xmlns:a16="http://schemas.microsoft.com/office/drawing/2014/main" id="{5FE239EE-BC4B-4FC5-BD1C-AB93C01857DD}"/>
              </a:ext>
            </a:extLst>
          </p:cNvPr>
          <p:cNvSpPr/>
          <p:nvPr/>
        </p:nvSpPr>
        <p:spPr>
          <a:xfrm>
            <a:off x="128109" y="108122"/>
            <a:ext cx="1752620" cy="5212454"/>
          </a:xfrm>
          <a:prstGeom prst="rightArrowCallou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Skills Preparation: Understand how to use a range of applications such as email, desktop publishing, word, PowerPoint &amp; excel. 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3CE33C3E-3CDB-4517-B6E4-C28F496D53F5}"/>
              </a:ext>
            </a:extLst>
          </p:cNvPr>
          <p:cNvSpPr/>
          <p:nvPr/>
        </p:nvSpPr>
        <p:spPr>
          <a:xfrm>
            <a:off x="10726029" y="4476510"/>
            <a:ext cx="1606197" cy="417688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Project submitted for assessment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DC91A14-476E-4D7C-80EB-F01826AF2D39}"/>
              </a:ext>
            </a:extLst>
          </p:cNvPr>
          <p:cNvSpPr/>
          <p:nvPr/>
        </p:nvSpPr>
        <p:spPr>
          <a:xfrm>
            <a:off x="4451665" y="4585332"/>
            <a:ext cx="696521" cy="628176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DC1 &amp; Unit 1 test</a:t>
            </a:r>
          </a:p>
        </p:txBody>
      </p:sp>
    </p:spTree>
    <p:extLst>
      <p:ext uri="{BB962C8B-B14F-4D97-AF65-F5344CB8AC3E}">
        <p14:creationId xmlns:p14="http://schemas.microsoft.com/office/powerpoint/2010/main" val="371514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37107F-5826-4E76-AFD0-B41485B12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40" t="8965" r="28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14E28AD-052D-42B1-B913-2155273985ED}"/>
              </a:ext>
            </a:extLst>
          </p:cNvPr>
          <p:cNvSpPr/>
          <p:nvPr/>
        </p:nvSpPr>
        <p:spPr>
          <a:xfrm>
            <a:off x="972892" y="5365217"/>
            <a:ext cx="11202955" cy="36000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Undertake creative projects that involve selecting, using, and combining multiple application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8D848D-504A-4810-B60D-7D35B1C3E364}"/>
              </a:ext>
            </a:extLst>
          </p:cNvPr>
          <p:cNvSpPr/>
          <p:nvPr/>
        </p:nvSpPr>
        <p:spPr>
          <a:xfrm>
            <a:off x="1524000" y="4986917"/>
            <a:ext cx="10651847" cy="36000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Understand how instructions are stored and executed within a computer system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5213A4-3BA8-4396-B5F6-F069F3B802C2}"/>
              </a:ext>
            </a:extLst>
          </p:cNvPr>
          <p:cNvSpPr/>
          <p:nvPr/>
        </p:nvSpPr>
        <p:spPr>
          <a:xfrm>
            <a:off x="2115672" y="4606166"/>
            <a:ext cx="10060176" cy="36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Understand the hardware and software components that make up computer systems.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5037B5-8ABB-41F0-A1C9-D49F91AAFA70}"/>
              </a:ext>
            </a:extLst>
          </p:cNvPr>
          <p:cNvSpPr/>
          <p:nvPr/>
        </p:nvSpPr>
        <p:spPr>
          <a:xfrm>
            <a:off x="2608730" y="4225415"/>
            <a:ext cx="9567118" cy="360000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>
                <a:solidFill>
                  <a:sysClr val="windowText" lastClr="000000"/>
                </a:solidFill>
              </a:rPr>
              <a:t>Understand simple Boolean logic</a:t>
            </a:r>
            <a:endParaRPr lang="en-GB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E1F524-4C8B-43FF-812E-0A3A13D9F541}"/>
              </a:ext>
            </a:extLst>
          </p:cNvPr>
          <p:cNvSpPr/>
          <p:nvPr/>
        </p:nvSpPr>
        <p:spPr>
          <a:xfrm>
            <a:off x="3173506" y="3846960"/>
            <a:ext cx="9002341" cy="36000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Use programming languages to solve a variety of computational problems.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3D8A1A-78DF-4A48-B6EC-FEB9BBCCB957}"/>
              </a:ext>
            </a:extLst>
          </p:cNvPr>
          <p:cNvSpPr/>
          <p:nvPr/>
        </p:nvSpPr>
        <p:spPr>
          <a:xfrm>
            <a:off x="3818965" y="3461084"/>
            <a:ext cx="8356882" cy="36000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Understand several key algorithms that reflect computational thinking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CD6C84-7833-4C72-8DF5-87B50D11E6D4}"/>
              </a:ext>
            </a:extLst>
          </p:cNvPr>
          <p:cNvSpPr/>
          <p:nvPr/>
        </p:nvSpPr>
        <p:spPr>
          <a:xfrm>
            <a:off x="4536141" y="3078919"/>
            <a:ext cx="7655859" cy="36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Design, use and evaluate computational abstractions</a:t>
            </a:r>
            <a:endParaRPr lang="en-GB" b="1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AAB31-6FB0-464C-B8AB-006484E128B2}"/>
              </a:ext>
            </a:extLst>
          </p:cNvPr>
          <p:cNvSpPr txBox="1"/>
          <p:nvPr/>
        </p:nvSpPr>
        <p:spPr>
          <a:xfrm>
            <a:off x="309417" y="163950"/>
            <a:ext cx="6141493" cy="5847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Steps to Computer Science Success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F78506B-AD63-4E96-BE1D-A5B8220E8CDD}"/>
              </a:ext>
            </a:extLst>
          </p:cNvPr>
          <p:cNvSpPr/>
          <p:nvPr/>
        </p:nvSpPr>
        <p:spPr>
          <a:xfrm>
            <a:off x="528918" y="5745106"/>
            <a:ext cx="11655006" cy="360000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Create, reuse, revise and repurpose digital artefacts for a given audience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2F5127-6552-4937-A094-264466B97568}"/>
              </a:ext>
            </a:extLst>
          </p:cNvPr>
          <p:cNvSpPr/>
          <p:nvPr/>
        </p:nvSpPr>
        <p:spPr>
          <a:xfrm>
            <a:off x="0" y="6123561"/>
            <a:ext cx="12175847" cy="72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Understand a range of ways to use technology safely, respectfully, responsibly and securely, including protecting their online identity and privacy; </a:t>
            </a:r>
            <a:r>
              <a:rPr lang="en-US" dirty="0" err="1">
                <a:solidFill>
                  <a:schemeClr val="tx1"/>
                </a:solidFill>
              </a:rPr>
              <a:t>recognise</a:t>
            </a:r>
            <a:r>
              <a:rPr lang="en-US" dirty="0">
                <a:solidFill>
                  <a:schemeClr val="tx1"/>
                </a:solidFill>
              </a:rPr>
              <a:t> inappropriate content, contact and conduct, and know how to report concerns</a:t>
            </a:r>
          </a:p>
        </p:txBody>
      </p:sp>
    </p:spTree>
    <p:extLst>
      <p:ext uri="{BB962C8B-B14F-4D97-AF65-F5344CB8AC3E}">
        <p14:creationId xmlns:p14="http://schemas.microsoft.com/office/powerpoint/2010/main" val="45077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276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Grayson</dc:creator>
  <cp:lastModifiedBy>Chloe Busby</cp:lastModifiedBy>
  <cp:revision>12</cp:revision>
  <dcterms:created xsi:type="dcterms:W3CDTF">2022-03-10T09:55:44Z</dcterms:created>
  <dcterms:modified xsi:type="dcterms:W3CDTF">2022-09-02T13:37:09Z</dcterms:modified>
</cp:coreProperties>
</file>