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puter.howstuffworks.com/question525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2JyaW9X34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yI1PHMcPJ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ZmGGAbHqa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AiN7oJaI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Rack001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sfpex.com/image/cache/data/pd/NIC-1G-2T-500x5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q=http://www.conrad.com/ce/en/product/973846/Netgear-GS105E-200PES-Port-Network-Switch-1000Mbits&amp;sa=U&amp;ei=abp8U4rAIo3Z0QX6kIAg&amp;ved=0CD4Q9QEwCA&amp;usg=AFQjCNGgqgUaNDOm1NZmcRGySWSVllcRkQ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0" Type="http://schemas.openxmlformats.org/officeDocument/2006/relationships/hyperlink" Target="http://www.aflglobal.com/productlist/Product-Lines/Fiber-Optic-Cable/Non-Armored_Loose_Tube_Cable_-_Single_Jacket/img/Single-Jacket-No-Armor.aspx?maxsidesize=800" TargetMode="External"/><Relationship Id="rId4" Type="http://schemas.openxmlformats.org/officeDocument/2006/relationships/hyperlink" Target="http://www.broadbandbuyer.co.uk/images/products/V7/V7-CAT-Blue.JPG" TargetMode="External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2P-network.svg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Business IT Systems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75" y="4414058"/>
            <a:ext cx="3657884" cy="19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56040" y="1916833"/>
            <a:ext cx="3960440" cy="42093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When two devices want to communicate across a LAN one device will send a message to the other.</a:t>
            </a:r>
          </a:p>
          <a:p>
            <a:r>
              <a:rPr lang="en-GB" dirty="0" smtClean="0"/>
              <a:t>This message is broken into smaller chucks called “Packets”</a:t>
            </a:r>
          </a:p>
          <a:p>
            <a:r>
              <a:rPr lang="en-GB" dirty="0">
                <a:hlinkClick r:id="rId2"/>
              </a:rPr>
              <a:t>http://computer.howstuffworks.com/question525.</a:t>
            </a:r>
            <a:r>
              <a:rPr lang="en-GB" dirty="0" smtClean="0">
                <a:hlinkClick r:id="rId2"/>
              </a:rPr>
              <a:t>htm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Packets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276872"/>
            <a:ext cx="459384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2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3712" y="338328"/>
            <a:ext cx="6707088" cy="1252728"/>
          </a:xfrm>
        </p:spPr>
        <p:txBody>
          <a:bodyPr/>
          <a:lstStyle/>
          <a:p>
            <a:r>
              <a:rPr lang="en-GB" dirty="0" smtClean="0"/>
              <a:t>Luggage and Packets</a:t>
            </a:r>
            <a:endParaRPr lang="en-GB" dirty="0"/>
          </a:p>
        </p:txBody>
      </p:sp>
      <p:sp>
        <p:nvSpPr>
          <p:cNvPr id="5" name="AutoShape 2" descr="http://www.clker.com/cliparts/1/0/3/5/12456878491407156791Minduka_Bag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02" y="332657"/>
            <a:ext cx="1820841" cy="172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984376" y="2492896"/>
            <a:ext cx="4759697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The destination device will see all of the traffic on the LAN but will only pick up the packets with its own MAC address on it</a:t>
            </a:r>
          </a:p>
          <a:p>
            <a:r>
              <a:rPr lang="en-GB" dirty="0" smtClean="0"/>
              <a:t>It’s a bit like getting your luggage back after a flight, you watch it going around, but you’re the only one that pick its up</a:t>
            </a:r>
            <a:endParaRPr lang="en-GB" dirty="0"/>
          </a:p>
        </p:txBody>
      </p:sp>
      <p:pic>
        <p:nvPicPr>
          <p:cNvPr id="1029" name="Picture 5" descr="http://cbs1037litefm.files.wordpress.com/2012/08/98137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2996952"/>
            <a:ext cx="34563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5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3712" y="338328"/>
            <a:ext cx="6707088" cy="1252728"/>
          </a:xfrm>
        </p:spPr>
        <p:txBody>
          <a:bodyPr/>
          <a:lstStyle/>
          <a:p>
            <a:r>
              <a:rPr lang="en-GB" dirty="0" smtClean="0"/>
              <a:t>Luggage and Packets</a:t>
            </a:r>
            <a:endParaRPr lang="en-GB" dirty="0"/>
          </a:p>
        </p:txBody>
      </p:sp>
      <p:sp>
        <p:nvSpPr>
          <p:cNvPr id="5" name="AutoShape 2" descr="http://www.clker.com/cliparts/1/0/3/5/12456878491407156791Minduka_Bag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02" y="332657"/>
            <a:ext cx="1820841" cy="172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919536" y="5085184"/>
            <a:ext cx="8316242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Packet headers contain destination MAC address</a:t>
            </a:r>
            <a:endParaRPr lang="en-GB" dirty="0"/>
          </a:p>
        </p:txBody>
      </p:sp>
      <p:pic>
        <p:nvPicPr>
          <p:cNvPr id="2050" name="Picture 2" descr="http://adeptsystems.com/wp-content/uploads/852-packet-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583169"/>
            <a:ext cx="622801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9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Protocols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IP: Internet Protocol</a:t>
            </a:r>
          </a:p>
          <a:p>
            <a:r>
              <a:rPr lang="en-US" dirty="0" smtClean="0"/>
              <a:t>TCP: Transmission control Protocol</a:t>
            </a:r>
          </a:p>
          <a:p>
            <a:r>
              <a:rPr lang="en-US" dirty="0" smtClean="0"/>
              <a:t>UDP: User Datagram Protocol</a:t>
            </a:r>
          </a:p>
          <a:p>
            <a:r>
              <a:rPr lang="en-US" dirty="0" smtClean="0"/>
              <a:t>SMTP: Simple Mail Transfer Protocol</a:t>
            </a:r>
          </a:p>
          <a:p>
            <a:r>
              <a:rPr lang="en-US" dirty="0" smtClean="0"/>
              <a:t>FTP: File Transfer Protocol</a:t>
            </a:r>
          </a:p>
          <a:p>
            <a:r>
              <a:rPr lang="en-US" dirty="0" smtClean="0"/>
              <a:t>HTTP: Hyper text transmission protocol</a:t>
            </a:r>
          </a:p>
          <a:p>
            <a:r>
              <a:rPr lang="en-US" dirty="0" smtClean="0"/>
              <a:t>SNMP: Simple network management protocol</a:t>
            </a:r>
          </a:p>
          <a:p>
            <a:r>
              <a:rPr lang="en-US" dirty="0" smtClean="0"/>
              <a:t>ICMP:</a:t>
            </a:r>
            <a:r>
              <a:rPr lang="en-US" dirty="0"/>
              <a:t> </a:t>
            </a:r>
            <a:r>
              <a:rPr lang="en-US" dirty="0" smtClean="0"/>
              <a:t>Internet control message protocol</a:t>
            </a:r>
          </a:p>
          <a:p>
            <a:r>
              <a:rPr lang="en-US" dirty="0" smtClean="0"/>
              <a:t>POP: Post office protocol 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58" y="1595584"/>
            <a:ext cx="5992574" cy="25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Layers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4809" y="2170619"/>
            <a:ext cx="7915039" cy="35993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Link layer</a:t>
            </a:r>
          </a:p>
          <a:p>
            <a:pPr marL="0" indent="0">
              <a:buNone/>
            </a:pPr>
            <a:r>
              <a:rPr lang="en-US" dirty="0" smtClean="0"/>
              <a:t>Lowest level &amp; deals with hardware, navigating through the myriad of routers/servers &amp; machinery to get to the destination.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Internet layer</a:t>
            </a:r>
          </a:p>
          <a:p>
            <a:pPr marL="0" indent="0">
              <a:buNone/>
            </a:pPr>
            <a:r>
              <a:rPr lang="en-US" dirty="0" smtClean="0"/>
              <a:t>Focuses on </a:t>
            </a:r>
            <a:r>
              <a:rPr lang="en-US" dirty="0" err="1" smtClean="0"/>
              <a:t>targetting</a:t>
            </a:r>
            <a:r>
              <a:rPr lang="en-US" dirty="0" smtClean="0"/>
              <a:t> the IP address.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Transport layer</a:t>
            </a:r>
          </a:p>
          <a:p>
            <a:pPr marL="0" indent="0">
              <a:buNone/>
            </a:pPr>
            <a:r>
              <a:rPr lang="en-US" dirty="0" smtClean="0"/>
              <a:t>Establishes a communication between hosts and moves the package (data) towards its destination.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51" y="2123308"/>
            <a:ext cx="3761786" cy="36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layer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6278" y="2110724"/>
            <a:ext cx="6445839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ysClr val="windowText" lastClr="000000"/>
                </a:solidFill>
              </a:rPr>
              <a:t>The Application Layer: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ysClr val="windowText" lastClr="000000"/>
                </a:solidFill>
              </a:rPr>
              <a:t>The highest layer, contains other protocols including HTTP, HTTPS &amp; SMTP.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ysClr val="windowText" lastClr="000000"/>
                </a:solidFill>
              </a:rPr>
              <a:t>HTTP (Hyper text transfer protocol) sends out a request to the client to establish permission to transfer data.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ysClr val="windowText" lastClr="000000"/>
                </a:solidFill>
              </a:rPr>
              <a:t>HTTPS (Secure) ensures a secure connection. Used in </a:t>
            </a:r>
            <a:r>
              <a:rPr lang="en-US" dirty="0" err="1" smtClean="0">
                <a:solidFill>
                  <a:sysClr val="windowText" lastClr="000000"/>
                </a:solidFill>
              </a:rPr>
              <a:t>eCommerce</a:t>
            </a:r>
            <a:r>
              <a:rPr lang="en-US" dirty="0" smtClean="0">
                <a:solidFill>
                  <a:sysClr val="windowText" lastClr="000000"/>
                </a:solidFill>
              </a:rPr>
              <a:t>/banking/for private data.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ysClr val="windowText" lastClr="000000"/>
                </a:solidFill>
              </a:rPr>
              <a:t>Other protocol: POP &amp; IMAP for </a:t>
            </a:r>
            <a:r>
              <a:rPr lang="en-US" dirty="0" err="1" smtClean="0">
                <a:solidFill>
                  <a:sysClr val="windowText" lastClr="000000"/>
                </a:solidFill>
              </a:rPr>
              <a:t>eMail</a:t>
            </a:r>
            <a:r>
              <a:rPr lang="en-US" dirty="0" smtClean="0">
                <a:solidFill>
                  <a:sysClr val="windowText" lastClr="000000"/>
                </a:solidFill>
              </a:rPr>
              <a:t> for client level access.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76" y="2581802"/>
            <a:ext cx="52387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servers used for?</a:t>
            </a:r>
            <a:endParaRPr lang="en-GB" dirty="0"/>
          </a:p>
        </p:txBody>
      </p:sp>
      <p:pic>
        <p:nvPicPr>
          <p:cNvPr id="4" name="Picture 3" descr="facebook-server-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69" y="2229268"/>
            <a:ext cx="6892203" cy="4312848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71753" y="2276872"/>
            <a:ext cx="4225186" cy="41044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File transfer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Databases</a:t>
            </a:r>
          </a:p>
          <a:p>
            <a:r>
              <a:rPr lang="en-US" dirty="0" smtClean="0"/>
              <a:t>Webpages</a:t>
            </a:r>
          </a:p>
          <a:p>
            <a:r>
              <a:rPr lang="en-US" dirty="0" smtClean="0"/>
              <a:t>Creating webpages</a:t>
            </a:r>
            <a:br>
              <a:rPr lang="en-US" dirty="0" smtClean="0"/>
            </a:br>
            <a:r>
              <a:rPr lang="en-US" dirty="0" smtClean="0"/>
              <a:t>specifically for users</a:t>
            </a:r>
            <a:br>
              <a:rPr lang="en-US" dirty="0" smtClean="0"/>
            </a:br>
            <a:r>
              <a:rPr lang="en-US" dirty="0" smtClean="0"/>
              <a:t>(Facebook)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45060" y="125856"/>
            <a:ext cx="541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www.youtube.com/watch?v=ByI1PHMcPJQ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>
          <a:xfrm>
            <a:off x="5988618" y="247563"/>
            <a:ext cx="5972439" cy="4515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722738"/>
            <a:ext cx="5808934" cy="4150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5791" y="5788029"/>
            <a:ext cx="558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www.youtube.com/watch?v=XZmGGAbHqa0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18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Hypervisior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22874" y="2045927"/>
            <a:ext cx="5354719" cy="4155367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Software written for a particular processor which manages different Operating systems or copies of the same operating system on a single computer. It manages resources such as the processor, memory and devices so that each OS receives resources it needs and does not clash with other OS’s. </a:t>
            </a:r>
            <a:br>
              <a:rPr lang="en-US" dirty="0" smtClean="0"/>
            </a:br>
            <a:r>
              <a:rPr lang="en-US" dirty="0" smtClean="0"/>
              <a:t>(Virtualization)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21" y="900593"/>
            <a:ext cx="6217438" cy="4045480"/>
          </a:xfrm>
          <a:prstGeom prst="rect">
            <a:avLst/>
          </a:prstGeom>
        </p:spPr>
      </p:pic>
      <p:pic>
        <p:nvPicPr>
          <p:cNvPr id="6" name="Picture 5" descr="RunMultipleOSes-F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37" y="4795201"/>
            <a:ext cx="4136628" cy="19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08 at 22.42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2176" r="10781"/>
          <a:stretch/>
        </p:blipFill>
        <p:spPr>
          <a:xfrm>
            <a:off x="241069" y="207817"/>
            <a:ext cx="4962698" cy="6282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613" t="17984" r="33925" b="6747"/>
          <a:stretch/>
        </p:blipFill>
        <p:spPr>
          <a:xfrm>
            <a:off x="5843846" y="207817"/>
            <a:ext cx="4688379" cy="63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onceptdraw.com/How-To-Guide/picture/Mobile-TV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4" y="326722"/>
            <a:ext cx="997856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4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virtualisation?</a:t>
            </a:r>
            <a:endParaRPr lang="en-GB" dirty="0"/>
          </a:p>
        </p:txBody>
      </p:sp>
      <p:pic>
        <p:nvPicPr>
          <p:cNvPr id="4" name="Picture 3" descr="29bits-amazon-superJumb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03" y="1834166"/>
            <a:ext cx="7244715" cy="4828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0198" y="201876"/>
            <a:ext cx="5350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www.youtube.com/watch?v=V9AiN7oJaIM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61" y="1060514"/>
            <a:ext cx="9144000" cy="46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to write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78931"/>
            <a:ext cx="9613861" cy="4088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Virtualization is to create a simulated, or virtual network, computer or server using computer software. For example, </a:t>
            </a:r>
            <a:r>
              <a:rPr lang="en-US" dirty="0" err="1"/>
              <a:t>VM</a:t>
            </a:r>
            <a:r>
              <a:rPr lang="en-US" dirty="0"/>
              <a:t>-Ware.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allows a single physical </a:t>
            </a:r>
            <a:r>
              <a:rPr lang="en-US" dirty="0" smtClean="0"/>
              <a:t>server </a:t>
            </a:r>
            <a:r>
              <a:rPr lang="en-US" dirty="0"/>
              <a:t>to run several applications, each appearing to have its own server.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Storage virtualization is similar:</a:t>
            </a:r>
          </a:p>
          <a:p>
            <a:pPr marL="0" indent="0">
              <a:buNone/>
            </a:pPr>
            <a:r>
              <a:rPr lang="en-US" dirty="0"/>
              <a:t>Block level allows a storage area network (SAN) to use a range of storages arrays as if they were one.</a:t>
            </a:r>
          </a:p>
          <a:p>
            <a:pPr marL="0" indent="0">
              <a:buNone/>
            </a:pPr>
            <a:r>
              <a:rPr lang="en-US" dirty="0" smtClean="0"/>
              <a:t>File-Level</a:t>
            </a:r>
            <a:r>
              <a:rPr lang="en-US" dirty="0"/>
              <a:t>, allows network attached storage (NAS) and removes the link between the data items and physical locations. On a particular file server.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01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0" y="2636912"/>
            <a:ext cx="3384376" cy="5040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Network Interface Card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7888" y="338328"/>
            <a:ext cx="5122912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The Hardware behind the network</a:t>
            </a:r>
            <a:endParaRPr lang="en-US" dirty="0"/>
          </a:p>
        </p:txBody>
      </p:sp>
      <p:pic>
        <p:nvPicPr>
          <p:cNvPr id="10242" name="Picture 2" descr="NIC-1G-2T">
            <a:hlinkClick r:id="rId2" tooltip="NIC-1G-2T Dual Port Copper Gigabit Ethernet Server Adapter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32657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lue 2m CAT6 U/UTP Ethernet Cable/Patch Lead, RJ45 Snagless Molded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5836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7752184" y="2285256"/>
            <a:ext cx="21518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Ethernet Cable</a:t>
            </a:r>
            <a:endParaRPr lang="en-US" dirty="0"/>
          </a:p>
        </p:txBody>
      </p:sp>
      <p:pic>
        <p:nvPicPr>
          <p:cNvPr id="10246" name="Picture 6" descr="http://t3.gstatic.com/images?q=tbn:ANd9GcSCscZKfqoNf1_4t7N0GBvMGeuUBMkFQjQSIaeYD0Ow2qFnH_nt0-W8UcRMD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07" y="3212976"/>
            <a:ext cx="2270988" cy="22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83832" y="4096443"/>
            <a:ext cx="115212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Switch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8" name="Picture 8" descr="http://upload.wikimedia.org/wikipedia/commons/thumb/f/f5/Rack001.jpg/220px-Rack00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60" y="349885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312024" y="3744787"/>
            <a:ext cx="115212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Server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50" name="Picture 10" descr="Single-Jacket-No-Armor">
            <a:hlinkClick r:id="rId10" tooltip="Single-Jacket-No-Armor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4839073"/>
            <a:ext cx="1824794" cy="18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2115970" y="5504336"/>
            <a:ext cx="268388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Backbone Cabling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49" y="2141258"/>
            <a:ext cx="8407893" cy="410445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Hub</a:t>
            </a:r>
            <a:r>
              <a:rPr lang="en-GB" sz="2800" dirty="0"/>
              <a:t>: Connects computes with </a:t>
            </a:r>
            <a:r>
              <a:rPr lang="en-GB" sz="2800" dirty="0" err="1"/>
              <a:t>ethernet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r>
              <a:rPr lang="en-GB" sz="2800" dirty="0"/>
              <a:t>Router: Allows </a:t>
            </a:r>
            <a:r>
              <a:rPr lang="en-GB" sz="2800" dirty="0" err="1"/>
              <a:t>comms</a:t>
            </a:r>
            <a:r>
              <a:rPr lang="en-GB" sz="2800" dirty="0"/>
              <a:t> between LAN &amp; Internet.</a:t>
            </a:r>
          </a:p>
          <a:p>
            <a:pPr marL="0" indent="0">
              <a:buNone/>
            </a:pPr>
            <a:r>
              <a:rPr lang="en-GB" sz="2800" dirty="0"/>
              <a:t>Switch: Similar to hub but more efficient.</a:t>
            </a:r>
          </a:p>
          <a:p>
            <a:pPr marL="0" indent="0">
              <a:buNone/>
            </a:pPr>
            <a:r>
              <a:rPr lang="en-GB" sz="2800" dirty="0"/>
              <a:t>WAP: Any device connecting without cables. </a:t>
            </a:r>
          </a:p>
          <a:p>
            <a:pPr marL="0" indent="0">
              <a:buNone/>
            </a:pPr>
            <a:r>
              <a:rPr lang="en-GB" sz="2800" dirty="0"/>
              <a:t>NIC: Network card. </a:t>
            </a:r>
          </a:p>
          <a:p>
            <a:pPr marL="0" indent="0">
              <a:buNone/>
            </a:pPr>
            <a:r>
              <a:rPr lang="en-GB" sz="2800" dirty="0"/>
              <a:t>CLIENT: User computer</a:t>
            </a:r>
          </a:p>
          <a:p>
            <a:pPr marL="0" indent="0">
              <a:buNone/>
            </a:pPr>
            <a:r>
              <a:rPr lang="en-GB" sz="2800" dirty="0"/>
              <a:t>SERVER: File server computer</a:t>
            </a:r>
          </a:p>
          <a:p>
            <a:endParaRPr lang="en-US" dirty="0"/>
          </a:p>
        </p:txBody>
      </p:sp>
      <p:pic>
        <p:nvPicPr>
          <p:cNvPr id="6" name="Picture 7" descr="[1077] AW P19.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/>
          <a:stretch>
            <a:fillRect/>
          </a:stretch>
        </p:blipFill>
        <p:spPr bwMode="auto">
          <a:xfrm>
            <a:off x="7818579" y="264490"/>
            <a:ext cx="4148048" cy="20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ridgit.com/postpic/2011/09/metropolitan-area-network-diagram_656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113131"/>
            <a:ext cx="10997738" cy="65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0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tprivateer.com/images/lanw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72" y="352090"/>
            <a:ext cx="8568299" cy="60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5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3552" y="1628801"/>
            <a:ext cx="8280920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What is a peer to peer system?</a:t>
            </a:r>
          </a:p>
          <a:p>
            <a:r>
              <a:rPr lang="en-GB" dirty="0" smtClean="0"/>
              <a:t>What is a client to server system?</a:t>
            </a:r>
          </a:p>
          <a:p>
            <a:r>
              <a:rPr lang="en-GB" dirty="0" smtClean="0"/>
              <a:t>Which one do you think the school has?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to Peer and Client to Server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3374170"/>
            <a:ext cx="3981014" cy="322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5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3552" y="1628802"/>
            <a:ext cx="8280920" cy="9361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Where do you think your user profile is stored? On the server or on your PC’s?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to Peer and Client to Server</a:t>
            </a:r>
            <a:endParaRPr lang="en-GB" dirty="0"/>
          </a:p>
        </p:txBody>
      </p:sp>
      <p:pic>
        <p:nvPicPr>
          <p:cNvPr id="3074" name="Picture 2" descr="Client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708920"/>
            <a:ext cx="387431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3/3f/P2P-network.svg/200px-P2P-network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2342016"/>
            <a:ext cx="4363267" cy="45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to Peer and Client to Server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79576" y="1988840"/>
          <a:ext cx="7776864" cy="35944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Peer to Peer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Client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to Server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All computers have equal status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Specialised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roles: Computer tend to be a client or a server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Easy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to set up and maintain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Needs a network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manager to run the network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No centralised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management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Centralised security and management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Backup each computer separately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Backup done from central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server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No dependency on a server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Dependent on central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server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5601" y="2060850"/>
            <a:ext cx="7408333" cy="18001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For computers to be able to speak to each other, they need to have rules</a:t>
            </a:r>
          </a:p>
          <a:p>
            <a:r>
              <a:rPr lang="en-GB" dirty="0" smtClean="0"/>
              <a:t>Hello, Hello, How are you, I’m fine thank you</a:t>
            </a:r>
          </a:p>
          <a:p>
            <a:r>
              <a:rPr lang="en-GB" dirty="0" smtClean="0"/>
              <a:t>These rules are called protocols.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664107"/>
            <a:ext cx="5554960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Communication of Devices</a:t>
            </a:r>
            <a:endParaRPr lang="en-GB" dirty="0"/>
          </a:p>
        </p:txBody>
      </p:sp>
      <p:sp>
        <p:nvSpPr>
          <p:cNvPr id="4" name="AutoShape 2" descr="data:image/jpeg;base64,/9j/4AAQSkZJRgABAQAAAQABAAD/2wCEAAkGBxQTEhQUExEUFBUXFxgUFBcVGBUVFxgYFBQaGhoUGRUYHSggGBslGxgXITIhJSkrLi4uGB8zODMsNygtLiwBCgoKDg0OGxAQGy8mICQtLCw0LiwsLCwsLCwsLCwsLC8sLCwsLCwvLCwsLCwsLCwsLCwsLCwsLCwsLCwsLCwsLP/AABEIAOMA3gMBEQACEQEDEQH/xAAcAAEAAgIDAQAAAAAAAAAAAAAABgcEBQIDCAH/xABIEAABAwICBgUICAUDAQkAAAABAAIDBBESIQUGMUFRYQcTcYGRIiMyQlJiobEUcoKSosHR8ENjssLhJFOTMwgVFjRzdIOz8f/EABsBAQACAwEBAAAAAAAAAAAAAAAEBQIDBgEH/8QANxEAAgEDAQUFCAEDBAMAAAAAAAECAwQRMQUSIUFREyJhcbEygZGhwdHh8EIUM/EjUmJyBjRE/9oADAMBAAIRAxEAPwC8UAQBAEAQBAEAQHF7wASSABmScgO9D1JvgiJ6Y6RqGC4EpndwhGMffuG+BWidzTjzyWdDY91V4uO6v+XD5a/Ih2kulyZ2UFPHGOMhMh7bNwgfFRpXj5ItqX/j9Nf3Jt+XD7kbrNfNISbapzb7o2sZ4Fov8Vplc1HzLCGyrOnx3F723+DVVGl6l3p1FQfrSSn5la+1k+fzJFOjb/wjH3JfQw3TOO1zj2kn5rFts3qEVojkyre3ZI9vY5w+RXqk+RjONNLM0seODNp9YqtliysqB2SvI8CbFZKrNc2af6W2qLO5FryXqjd0PSPpCPbM2UcJGNPxbhPxWxXVRcyLU2NaT0jjyf3yiT6L6XhkKilI4uhdf8D7f1LfG8X8kVtb/wAeetKfx+6+xNtC630dVYRTtxn1H+Q+/ANdbF3XUmFaE9GU9xs+4ocZx4dVxXyN6tpCCAIAgCAIAgCAIAgCAIAgCAIDhLIGgucQ1oFySQAAN5J2BM4PUm3hFe6zdKcUd2UjRM/Z1jriIHlvf3WHNRKl3GPCPEvrTYVSferPdXTn+P3gVjpvWGpqzeeZzxuZ6MY7GDLv281BnVlPVnR29nRt1/pxx48/iataySEB3Pm6pgIHlu2X3DisFHtJY5I5vat45T7OL4L5v8GGNJSb3YhvDgCFu7CHJYKmFacJb0XxBqBYkC3L/PBNx5wdDS2tF27nP2lwx1fL89PgYj3XzK2pY0OerVp1pb1R5fp5H2OTCb7t/wCqOO8jfY3btqif8Xqvr5r8GwUc7NPOgQHwhASjV/XyspbASdbGP4ct3C3uu9JuXO3JSKdxOJW3Wyrevxxh9V9Vp+6lq6r6+01ZZl+pmP8ADeRmfcfsd2ZHkp1K4jPhzOZvNlV7bve1HqvquXp4krW8rAgCAIAgCAIAgCAIAgCA0etGtMFCzFK67z6Ebc3u7tzfeOXfktVSrGmuJMs7GrdSxBcOb5L96FJ6063VFc7zjsMYPkxMJDBwLvbdzPcAq2rWlU10Oxs9n0bVd1ZfV6+7p+6mgWknBAEByjbcgLxvCyaLmt2NKU+nryMOvmxPJ3DIdgW6lHdjg4mTyzHWwxCAIAUBlUT7ttvGX6LVUWHnqdZsiv2tuk9Y8Pt8jIWsswgCAICean9JEtPaOpxTQ7A45ysHIn0xyOfPcpdG6ceEtCkvtjU62Z0e7Lpyf2Lh0bpCOeNssLw9jtjm/IjaDyOYVhGSkso5OrSnSm4TWGjKWRrCAIAgCAIAgCAICH6967som9XHZ9Q4ZN3MB2Pfb4N38go9euqawtS12dsyV096XCHXr4L7lH11bJNI6SV7nvcbuc43PZyHADIKslJyeWdnTpQpRUILCR0LEzCAIABu3nIfogMquoZadodLE+PE0lmMYSQDa+E5gXttCylTllJrU5/a15TnFU6ck+OXj5GhxLec9kYkwMjEmBkYkwMjEmBk2uqWiX1dV1EbmNe9jnNxkgOMeZaCAc8OI/ZWfZOosLUsNnX8bWcnNPdfTqjbaZ1Yq6XOane1vtjy2ffbcDvstE6M4ao6a3vrev8A25LPTR/BmoWolhAEAQG61X1mnoZMcRuwnzkZ9B4/J3Bw+IyW2lVlTfAh3ljSuobs9eT5r8eBfOrunoayESwu5OafSY72XD93VrTqKayjibq1qW1Tcmvs/I2izIwQBAEAQBAEBEOkDXJtFHgjs6oePIG0MGzrHD5DeRyKj16yprC1LTZmzndT3pewtfHwX1KLqJ3Pc573FznEuc5xuSTtJKq223lnawjGEVGKwkda8MggCAmmqvRzUVVny3p4Tndw844e6w7AeJ8CpVK1lLi+CKe92zRod2Hel8l7/ovii19X9U6WjHmYhj3yP8qQ/aPo9jbDkp8KUIaI5i6v69y/9SXDouC+H34lM9M2kusr5GA5RtZEO4Yz8X27lFrd6r5GqHCJX2JY4PcjEmBkYkwMjEmBkYkwMm01U0l9Hr6Sa9gydgcfckOB/wCBzlto8GYy4o9XEKWaSH6x9HNJU3cxv0eU+tGBhJ96PYe0WPNR6ltCenAtrTbFehwk96PR6+5/5Kl1m1UqKJ3nWXYTZsrLlh5E+qeR7rqBUoyp6nUWm0KN0u4+PR6/k0a0k0IAgNrq3p+WimEsR5PYfRe32T+R3LZTqOm8oi3drTuae5P3Poz0Bq/pqKrgbNEbtORB9JrhtY4biP0Owq2hNTWUcNc207eo6c9fXxNksyOEAQBAEBptbNYGUVO6Z+bvRjZsL3nY3s3k8AVrq1FCOWS7K0lc1VBe99EeedI1755XyyuxPecTj8gOAAsANwCqJScnlndUqUaUFCCwkY11ibBdAd1HTPle2ONhe9xs1rRck/vevYxcnhGE5xpxcpPCRc2pPR3HTYZagNlnyIG2OM8gfSd7x2buJsqNsocZanJ7Q2vOvmFLhH5v8eHxJ4pRShAeTNZ9I9fUyy3uJJJJB2PeS34WCgLi2yQ+CSNViWWDEYkwBiTAGJMAYkwDrqM2kLKPBnjPXOrOkPpFHTT75YY5D2uYCR43Us1GzQHXUQNe0se0Oa4Wc1wBBB3EHavGk+DMoycWpReGio9eejgxYp6MF0YzfDmXM5sO1zeW0c90Cta470DqNn7ZVTFOvwfXk/Po/kVvdQi/F0AugJHqPrS6hnDszC+zZm8tzwPab8Rcb8t9Cq6cvAr9oWMbqnj+S0f08megaedr2texwc1wDmuGYIIuCD2K1TzxRxEouLcZLijsXpiEAQHxzgASTYDMk7uaDU896/aymuqS5p8zHdkI5b39riL9gaNyqa9Xfl4Hc7Ns1bUcP2nxf293rkjS0FgEB3UdK+V7Y42l73nC1o2kn97dy9jFyeEYTqRpxcpPCRfOompjKGPE6z6h484/c0f7bODee0nM7gLWjRVNeJxe0doyupYXCC0X1fj6fHMqLhxC3lafMY4hAazWqt6miqZRtZDI5v1sBw/Gyxk8Js9iss8rzUTibtscrbc/iq+NWK1JEot8TodRyD1Hdwv8lmqsHzMd19DrMLh6rvArLej1PMM+dWeB8CvcoYOQgcdjHeBXm9HqMM7G0Uh/hu7xb5rF1YLmZbkuhz/7tfbOw7Tf5LHt4chuM9FdDc+LRULCcRidJET2PLmjua5oU6nPfjk0zWHgmpKzMT5jHEID6HDigKt6S9QxZ1XSszzdNE0beMjBx4jft23vCuLfPeidHsramMUaz8n9H9CqFXnTBAEBanQ9rPmaKV3F1OT4ui+bh9rkp9pV/gzm9uWX/wBEPJ/R/R+4tZTjmggCAgPS7rB1FMKdhtJPcO4iIel970ezEot1U3Y4XMuti2na1u0lpH15fDX4FJqsOvCAICyNHam1tPo81FKP9ZIWktybI2nIN2Rl2TZScJN7Gwwix22NKg4wzzZyO1doKtU7OPsr5v7Ll8SvK7ScxeWVEs4kHpMndIHjtbIbqPONVa5K5OPIxHLUZHyyA+Feo8MiBa5GaM2NaGbDIatbMjndYg4leoHQ9bEYmHOt0DBmvkkO4m3IqVFtI1Mx3ZrM8OOAcAmWD43LZl8F7lg3WrlXpCSQMoZKp7wdkT34R9fPA0fWyW6CmYSwSfXnVp1J1DpHxmWWMOmYywDZQBjc1oAswm9rAC97WFgI1zSUHlczq9j3k69JxnrHn1/KIsopcBAdtLUOje2RjsL2ODmkbi03BXsW08oxnCM4uMtHwPSOrWmG1dNFO3LG3yh7Lxk5vcQe6yuac9+KkcBdW7t6sqb5enI2izI4JQHnDXTTX0usllvdl8EX/psyae/N3a4qorz35tne2Ft/T0Iw56vzf20NItJMCAmvRbq19KqetkbeGAhxvsdJtYzmBbERyAO1SrWlvSy9EU+2LzsKW5H2pfJc/svwXqrM44w9JaLgqG4J4Ipm8JGNePBwyQETr+ijRsly2F8JO+GWRo7mElg8Fg6cXqjJSaNBpDoaha0uj0hNGBvmZFKB24Qy60VadKEXKXBLmZxlJvCK91n1afRxPl+kMmYwj+GY3EOcG3tjIGZVTb3tG4rdlBPjnD8l0JdSjOnDfbIg3TQ9kqzdr4kXtTtZp6293if0WLszLtjtGsfvHwH6LD+h8D3tzl/4kPtnwH6Lz+hXQducTrD758B+i9Vkug7fxOp+nL+s74rNWmORj2p0O0q3mfFZ/wBOzztEbDQUL6p7mRAAtbjJde1gQLC2/P4FR7mULeKlPm8GylF1HiJPNW+i41bcQ0jGxw9Nghc5zfGQXHP/APFtt5Uq8cxZjUUqbwyV0nQlTC3W1dS/iGdVGDy9Fxt3qUqUUat9ki0b0YaMhz+iNkPGZz5h915LfgtiikY5Zka2ayQaMgDWMZ1hB6mFgDR9YhvosHx2Dlqq1VTXiTrCxndTxpFav95lEaT0jJUSulmeXvcbkn4ADcBuCqpScnlna0aMKMFCCwkYqxNoQBAWX0L6bwSyUrjlIOtj+u0eUBzLQD9gqdZ1OO6c9t623oKsuXB+XL5+pb6nnLkY6R9LfR9HzOBs946lmdjeTIkHiG4j3LTXluwZP2ZQ7a5inouL935PPd1Unbi6ADPIC53Ab+SYPD0fqXoMUdJFFYY7Y5Txkfm7PfbJo5NCuKUNyKRwt9c/1FeU+Wi8lp9zeLYRAgPjnAAkmwGZPYvJSUVl6BLPAgusWmjK7C02YNg/uPP5Lito7Qd3PEfYWnj4sura3VJZepC9bocdFUj+U533Bi/Ja9ny3bmm/H14Gdws0peRX/RXqrT6Sqn088kkZ6oyRmMsF3Nc0FpxNN/JJOXAruiiLArP+z6294tIEDcHwhx+814+SAh2tvRPPQs6x9TA+MZkhs5cBcAuc1kbg1oLgLk70BCtNaLfTTOhkLC5uE3Y7E0h7A9pa7eC1wQFiUnQVpF1sUtKwb7ve49wayx8UBtKjoK6mJ80+kAGxtL3hkO5oufLdIA3tIsEBAtPaIo46Vz4pJDUMqjTuHWRzQPY1jiZYpGxtLhfBnuxcwgN10Rw+VUP4BjR3lxPyC57b8u7CPm/QsdnrjJk9c58EgnhOF7czwI33G8HeFUWd1KnJYf70JlWkpLiWfq7pplXCJG5HY9u9ruHMbweC7G3rxrQ3kU1Sm4SwzX6662x0EVzZ8zgeqjvt953Bo+OwLKrVVNeJKsbGd1PC4RWr/eZQWlNJyVErpZnl73G5J+AA3AbgqqcnJ5Z2dGjClBQgsJGLdYm0XQC6AXQGZobSRp54pm7Y3tfYbwD5Te9tx3rKnLdkmaa9JVacqb5rB6chlDmhzTcOAcDxBFwVdHANNPDKn6cdI3fT04OwOmcO04WfJ/ioN5LSJ0ewaXCdT3fV/Qq1QToggJX0ZaJ+kaQiuLtivO77BGH8Zb4FSLaG9PyK3atfsraWNXw+OvyPQStDiwgCAjWtuk8I6pp5v8Ayb+fgub25ev/ANeD8X5dPr8CxsqOf9R+4hjjdc6WR1zxB7XNOxzS0/aFllCW7JSXI8aysFDaL0hLSVDJonFksTrtPAjIgjeDmCN4JX0NNNZRzpfurvTnRyMH0uOSnlA8rC0yRk8WkeUOwjK+07V6DQdJPSRoqsiDWwT1D23wHE6njs4tJa8g4nNu1pw4fVFi3agKZrKl0j3PdtcbngOAA3ADIDcAEBdeo3TdHHCyGvjkLmNDBNHZ2INFgZGEgg2AzF78AgJNpPps0Y2MlnWzuItgEZbe42OL7ADx7EBQGs+njVzF4higjFxFBC1rI42k3yDQLuO0utcngAAAJ/0V0+Gke8+vKbdjWgfPEuU27PNdR6L1Laxjim34kzVITTWRafdo2YvYA4PaR1ZNgeBPDC7O/C43q+2ZcTT3l7zGNg7l7uiXMhWldJSVErpZnl73HM8ODQNwG4KdObk8s6CjRhRgoQWEjDWJtCA+gXyGZ2BDw5Sxlri1wLXNJa4EWIINiCDsIK9axwCaaytDgvD0ID0H0YaQ67R0FznGDCf/AIzZv4MKtreW9TRxW1aXZ3UvHj8fzkqjpSrOs0lPnkzBG37LAT+JzlCuXmozotkwULWPjl/P7ETUfBZZCYGS3ug6gtFUTn1ntiHYxuI+JePuqfaRwmzmtvVczhT6LPx/wWephz4QHVVThjHPOxov/haq9aNGnKpLRLJlCDnJRXMrTSNSXvJJuSbntK+fynKrJ1Jat5OgjFRSSMW6HougKP1wpOqrahu7GXjsk8sf1Ludn1O0toS8MfDgUVxHdqyXiaZTDSEAQBAEAQF46nUvVUVO22eAPPbIcf8AcuH2jU7S5m/HHw4F7bR3aUUZGmNLNgbc5uPoN48zwC1W1tKtLw6kyjRdWWOXUgVXUukcXvN3H92HALoIU4wjux0LqEIwjuxOlZYMshMDJ9ATAyi5ejbUHqMNTVN89tjjP8L3nD2/6e3ZYULfd70tTltp7T7XNKk+7zfX8epB+lOg6rSMtshIGzD7Qs78TXHvUe5jioW+yKu/ax8Mr99zIio+CyyEwMludBtZeOqi9lzJB9tpaf6G+Kn2b4NHNbeh3oT8Gvh/krXWSbHV1LvanlPd1jrfBRKntsu7WO7Qgv8AivQ1qwN4QF/9FVNg0ZBlYvL3n7UjrH7oCtLdYpo47a0966l4YXyJctxXBAYOmaN0sRa02NweRtu5f4UDaVrO5oOnB4evnjkb7eoqc95lb1kDmOIcCDfeuLcXFuMlhrkXcZKSyjoxJg9GJMArHpVo7TxSjY9mE9sZ/Rw8F0+w6uaUodH6/wCCrv4YmpdSDq8IAQBAEAQGTo2kMsscY9d7WdmI2v3LXWqKnTlN8k2ZQjvSUepduldKMp2DebWY3jbjwAXE0LeVeXhzZ09Cg6jwtCC1VS6Rxe83cf3YDcFewhGEd2OhbwgoLdidKzMggPoQFx9G2oPU4aqqb53bFGf4XvuH+5y9Xt2WFChu96WpzG09p9pmlSfd5vr+PUslSikKh6c6a0tLJvcyRh+w5pH9ZUG8XFM6TYUu7OPin8c/YrBQy+CAn/QzV4KyUE+S6Ak9rZGW+DipVo8SZT7ahvUIv/l9H9iCVEmJ7ne05zvEkqM3l5LeKxFI614ehAektSGW0fSD+RGfFgP5q2pewjh755uan/Z+pu1sIoQBAUxNp10tXK4+VHI9xA4NaLNI54Q1cffxVacqi1z8i4oZglEypWWzGYOw/veqxPJJOu69PMkZ6Q6HraNxA8qIiQdmx3wN/sq02RV7O4SekuH2I13Dep56FRrrioCAIAgCAkOpTgyczOF+racA4vcMIueABJ7goG0U50uzXPXyLLZlrKtVzyXM3dVUukcXvNyf3YDcFBhCMI7sdDroQUFuxOlZmQQH1AXF0a6g9ThqqpnndsUZ/h8HuHt8B6vbsn0KG73panM7T2l2maVJ8Ob6/j18iylLKMICtOnGP/T0zuErh96Mn+1RLv2UXmwn/qzXh9SnVAOmCA2WgasxSFwJHkEZc3NP5LOm8M0XEFOGH1Ne5tiRwNvBYG9PKOKAID0pqYb0FH/7eL4RhW9L2F5HDXv/ALFT/s/U3KzIwQGs1lquqpZ33sRG4A+84WHxIWm4nuUpS8DOmszSKV0ZHeWw4G1+5clWeKeS2jqb+KN7Miwlp2gZ94tsKgNxlxT4m5ZRxmjtzB2H8jwKRlk9OiaMOa5rhdrgWuHEEWI8FsjJxaktUeNJrDKO0rRGGaSJ21jiO0bj3ix713NCqqtOM1zRRzg4ScWYi2mAQBAZej6Eyu4NG0/l2rVVqqmibZWU7meFwS1f7zJRBCGNDWiwH7uqyUnJ5Z2NGjClBQgsJHNYmwIAgJ10VUEZrozKwOOFxiB9V7RiD7cQA63Dbt2Z2tSLrbv7koNqXrlBwpvhzfX8evkXmrc5wIAgK36cHf6anH86/hG79VFu/ZRd7C/vS8vqimlXnThAZWjosTiBwJ+IWUVk11ZYjk5aZiwVE7fZlkb4SEJUWJMxoSzSi/BehhrE25CDJ6H6NqjHo2lPBhZ/xvcz+1WtB5po4zaUd26mvHPx4kmW0ghARjpGmw0Th7T2N8HYv7VB2jLFB+ODfbrvlVaO9M9n5hc1W9n3llHU3kc2IAE2fsadl/dJ48CoLjjitDcmcHzu2EnsOfzRRjqj068SywCAdJmi82VDR/Lkt+F3zHguh2LccHRfmvr++ZX3tPSaIEr4rwgMvR9CZXWGQG08P8rVVqqmssmWdnO5nhac3+8yUQQhjQ1osB+7qsnNyeWdhRpQowUILgjmsTbkIMhBk31BofDG6SQeVhJa0+rltPPlu+VfVuszUIac2VV7d7ycIaG71LmwVlOf5gb9/wAj+5braW7Xi/H1KWoswZei6QrQgCAqnp0qP/KR85XnuDAPmVDvHwSOg2FHjOXkvUqhQTochBkl/RfowVFW9jhcCBzvCSMfmt9vFSk0Vu1azp0U11XozXdIVL1WkqpvGTrP+Vof83FeV1ibNuz579tB+GPhwI8tJMCAu3oTrsdFJETnFKbfVkAcPxY1Y2rzDBy+2qe7XUuq9P1FhqSU4QEN6UXf6aMcZh8I3qs2r/aXn9GSbX2n5Fa6O9M9n5hc/W9ksI6mxIUY2AT5hshsTkx52H3Hnjwdv3pufyj719V9UFLHBnJ4INjkQvE88UZmNX0jZo3xvza8WP5EcwbHuWylVlSmpx1RjOKlFxZTGk6F0Er4njNpt2jc4ciM12lGrGrBTjoyknBwk4sUFEZHWGQG08P8pVqqmssk2dnO5nhac3+8ySwQhjQ1osB+7qslJyeWdfRowowUILgjsWJtCAL0Em0DobDaSQeVta07vePPlu7dlZdXWe5D3srLq6z3IfE3NZ/03/VPyUGn7a8ytlozC1fdaogPCWM+DwrKl/dj5o0P2X5F/LqCrCAICi+maux14YDlFE1pHBzyXn4Fir7p5ng6rY1Pdt97q/Th9yBqKWwQFp9BVLd9VLbY2OMH6xc4j8LfFTbRasoduT4Qj5v0MDptoMFXFLulit9qJ2f4XM8Fjdx7yZt2JUzRlDo/X/BXaiFyEBP+hjSnV1roScp2ED68d3D8ONSrWWJY6lRtmjv0FNfxfyf6i8VYHLBAQzpSH+mjP84f/W9Vm1f7S8/oyTa+0/IrXR58s9n5hc/VXdLCOpsMSjYNhxkAcCCLg7Qso5i8o8ayYzaox2ZLd0exkm1zPdPtD9jgtrpqp3ocHzXJ/v71MVJx4PQzCMgQQQdjhmD2H8lp8HqbVxInr1ouOVrH4g2QGwyuXMvmO697929W2zLidNuOMx9H+TF2LuZLHDGr8P3Q0cEIY0NaLAfu6nTm5PLL6jRhRgoQXA7FgbQgC9BJNBaHtaSQZ7WNO73iOPLd27K26uc9yHvZWXV1nuQ97N/iVdgrzqrHebf9U/JZ01315mMtGYWgBeeEcZYx+MKxpf3Y+aND9ll/rqCrCA4veACSbAC5J3Ab0CWTzDrBpL6TUzT/AO5I5wvubezR3NACqKkt6TZ3VvS7KlGHRf5NesDcEBevQ3QdXo/Gds0j39zbMH9BPerK2jiBym2Km9cbvRJfX6nzpk0X1tD1oHlQPD+JwO8l3zafspcxzDPQbHrblxuv+Sx9Si1WnVhAZGjq10MscrPSje17e1pvY8js71lGW68mFWmqkHB6NYPT2jK5k8Mc0ZuyRoe3scL2PMbFbxeVk4WpTdObhLVcDKXpgRXpJhxURPsyMd4kt/uUDaUc0G+jRvtn3yqaQ+X3H5hc7UXdLKOpnYlowZjEmAcXgEWIuCiynlB4ZqaqodS5tddrvUOYNuI/uGamQgrjhJac/wB9DKhbznPEdOZHqqpdI4uccz4AcByVhCChHdRfwgoR3YnUsjMIAgJDoTRNrSSDPa1p3e8efLd8oFzcfwh72Vl1d57kPeze4lX4K4Yl7gHTVu8h3YVlTXeR5LQ5anw46ynH81rvuHF+SsbeO9WivEjTeIMvZdKVoQEM6V9N/R6F7AfOT+Zb9Ujzjvu3Ha4LRcT3YeZZbKt+1rpvSPH7fMoJVh1wQHKKIucGtF3OIa0DeXGwHivUsvB45KKy9EeodC0Ap4IoW7I2NZfjhaAT3nPvVvFbqSOErVHUqSm+byd1dSNljfE8XY9rmOHJwsfgV61lYMYTcJKS1XE8waUoHQTSQv8ASjeWHnhOThyIse9VM47smjuKVVVIKa5oxVgbMhBktnoW1jydRSOzF5IL8Dm+Mdh8rvdwU61qcN1nP7ZtuKrx8n9H9C11MKE1WtVL1lJOy1z1ZcBzZ5QHiAtF1Dfoyj4Gyk8TTKQhPljvXLyXdLRamXiWnBkMSYBjV9c2JtzmfVHE/pzWylRdR4Ruo0ZVZYRFqmoc9xc43J8AOA5K1hBQWEXdOCpx3YnUsjPIQZCDJvND6MtaSQZ7WtO73jz5KFcV/wCMStu7vPch72bvEoOCtGJMAYkwDqqneQ7sWUF3keS0N70XUuOsDt0bHv7yMA/qPgrbZ8M1s9ERK7xDBcKvSCEB546RtY/ptY4sN4YrxxcCAfKk+0fgGqsr1N+R1+zrb+no8dXxf29xFloJ+QgyTTom0L9IrmvIuyAda7hj2RjtxXd9hSbaG9PPQrdq3HZ0HFay4e7n9veX4rE5MICn+mzV/C9lYxuT7RTW9oDyHntaMN/dbxUK6p/yR0OxrnKdF8uK+v3+JVqhl4EB30NY+GRksbi17HBzSNxHzHLesoycXlGE4RnFxloz0jqjrCyupmzMsHejKzex42t7N4O8EK0pzU45Rx11bSt6jg/d4o3JCzIxQumaLqKmSL2HkD6pzae9pBXL3FPclKBawlvJM68aiYNpj1taI23OZ3DeSttOi5vCN1GjKrLCIzUzue4ucbn4AcByVnCCgsIuqdOMI7sTqWRmEAQG40bRBoEkth7IdlbmefJRK1Vy7kCsu7texF+bN02UEXBBHEKC4tcGV6PuNeYAxpgDGmAdVU/yT3fNZwXePJaFj9Emj8MMsxH/AFHBjfqx7SPtOI+yr/Z1PEHLqV1xLikT1WJHK66XNbeoi+iRO89K3zhHqRnaOTnZjsueCjXFXdW6tS32VZ9pPtZaL5v8FJKvOmCAID0J0Y6v/RKJuMWlm87JxFx5LO5tsuJKs6MN2JyO0bntqzxouCJctxACAwtNaMZUwSQSC7JGlp4g7nDmDYjmFjKKksM2UasqU1OOqPM+mtGSU08kEos+N1jwI2hw5EWI7VVyhuvDO0o1Y1YKcdGYSxwbQmAb7UzWeSgqBI27mOs2aP228R7w2g9o2ErbSqODyRLy1jcU9168meidE6SjqYmTQvD2PFwR8QRuIORCsoyUllHI1aUqcnCaw0V90r6KwyRVLRk60cn1hm094uPshVO0qPFVF5G+2n/Er+rrBG2527hxVXTpObwiyo0ZVZYRHaicvcXOOfyHAKxjBRWEXlOnGnHdidaywbAmALpgGVoOz5CbXawbd2K+znZarrMILq/Qqbm+3m6dP3v6L6nXroXHq/YzvwvzWezd3vdSmuc8DL1RLhCb7MXk34W+V1p2huupw6GVvnd4m8xqBg3jGmAMaYBxLHPLWNF3Oc1rRxc4gAeK2Uo5kkjyTwssvrQujxTwRQt2MaG34n1nd5ue9dRTgoRUVyKuUt55NPrzrdHQQ3ydM8EQx8T7buDB8dixq1FBEqys5XE8clq/3meeK2sfNI+SV5e95LnOO0k/IctyrW23lnXQhGEVGKwkdK8wZhMAmPRfqz9Mqg97bwQkPffY53qR88xc8hbeFvoU96WeRW7Suuxpbq9qX62egVYnKBAEAQEB6V9UfpUP0iFt54QbgC5kjGZbzcMyO8bwo9elvLK1LTZl52M9yXsv5P8AdSilAOnyEGQgySTUrW+XR8l2+XE4+diJyPvN9l9t+/Yd1ttKq4PwId5ZwuY8eDWj/eRautOt1DNo18nWYxIMMbBbrRKMwC0+iWmxJOVuNxeTWlCdN55lBSsa/b7jWMc+WCip5i83cc/gOQVfGKisI6inTjTjuxOtZGeQgyEGTZ6OovWeOwH5lRa1X+MSturv+EPezZssMgAOwWUZtvUrcYDrHI2I5heLK0B9DkAxpgDGmAMaYBLejGmbJW3cL9XG6RvJ12tB8HuU7Z0U6uXyRHuXiBM9d9eIaBuHKSoI8iMHZwfIfVby2ndvIuKtVQ8zyzsZ3DzpHr9ihNLaUlqZXTTPL3u2ncBuaBuA4KvlJyeWdTSpRpQUILCMNYmzIQZMrRej5KiVkMTcUjzhaPiSeAAuSeAK9jFyeEYVKqpwc5aI9JaraBjoqZkEeds3utYvefSefkOAAG5WcIKCwjjrm4lXqOcv8I26zNAQBAEAQFNdK2o5ic6sp2+bdnOweo47ZAPZO/gc9hyhV6OO8jodmX28lSqPjyfXwKxUUuQgCAIAgCAIDYUNJ6zh2D8yo9Wp/GJWXd3/AAh72d+kq7qmF1rnYBzK10KPaT3SqnPdWTG0PpbrsQIsRnlsIW25tuyw0YU6m8fdMaV6kCwu48dlhvXltb9q3nRHtSpundovSHWsxWsQbEc1hXo9lLB7Ce8smZiWnBmMSYB8dIBmTYIot6GUYuTwjno3WyWl6w09g97cHWEXLRe5LQcr5DM+CnW+9Sy+bJ9PZqlh1fh9yPzSue4ue4uc43c5xLnEnaSTmSs286lokksI4IehAco2FxDWgucSA0AEkkmwAA2knciWQ2kssvzo21LFDF1koBqZB5W/q27erB47LneRyVjRpbiy9TltoXvby3Y+yvn4/Ymq3FcEAQBAEAQHx7QQQQCDkQcwQdxCApLpI6PjTF1TStJg9KRgzMXEjjH/AE9myDWoY70To9n7R7TFOp7XJ9fz6lc4lGLcYkAxIBiQDEgO6me0G7r8uHesJqTXAj3Maso4pmyZUNOxwUZwkuRTToVIe1FnVX0wlYWk23g8CFnSqOnLeNE47ywY+itHCG5xXJyvsyWyvXdXCwY06e4ctK0AmAzsRsO3buXlCs6TfDgKlPeOzR9KImYb3zuTsuVjWqOrLJlThhYR2vq2j1vDP5LBU5PkSoWtWWkfjwMaTSPsjvP6LYqPUmU9nr+b+BiyTF20krcopaE+nThTWIrBwxL0zGJAMSA5wsL3BrWlznEBrWgkknYABtK9SyeNpLLLx6N9QBSAVFQA6pI8luREII2A7C+207tg3kzqNHd4vU5vaG0HWe5T9n1/BYCkFUEAQBAEAQBAEAKAqrXzouD8U9C0NdmXwZBp5x7mn3dnC2wxatvnjEu7Lam73K2nX7lQzROY4te1zXNNnNcC1wI3EHMFQ2sal9GSkso4IehAEAQBD0+hxGwkdi8wYuMXqjl1rvad4lebq6GHYUv9q+CPnWu9p3iU3V0Co01/FfBHEm+1ZGxJLQIAgCAIAgNhoPQk9XKIoIy9287GtHtPdsaP2LrKMHJ4RqrV4UY702XvqNqHDQDG60tQR5UhGTb7Wxg7Bz2nkMlPp0lDzOZvL+dw8aR6fcl62kAIAgCAIAgCAIAgCAICOa2amU1e3zrcMoFmyssHi2wHc5vI87W2rXOnGepLtryrbvuvh05FMa09H1XR3dg66EfxIwTYcXs2s7cxzUOdCUToLfaNKtw0fR/QiS0k7J9QZCDIQZCDIQZCDIQZCDIQZCDJyhic5wa1pc4mzWtBJJ4ADMok3oeOaSyyxtVOieaaz6smCPb1YsZXDnuj77nkFJhbt8ZFTc7WhHhS4vry/JcGh9Dw0sYigibGwcNpPtOcc3HmVLjFRWEUNWrOrLem8szlkawgCAIAgCAIAgCAIAgCAIAgIprF0fUVXdzouqkP8SGzCTxc22F3aRfmtU6MZE2hf1qXBPK6MrnTXRDVR3NPIyobuB81J2WJwn7wUeVs1oWtLa1KXCax819yFaT0HU09+vp5Y7b3NOHuf6J7itEoSjqiwp16dT2JJmuusTafUAQBAEB8QG+0VqdXVFuqpJbH1njq29uJ9r911sjSm+RGqXlCn7Ul7uPoTrQfQ242NXUADeyAXP8AyPGX3T2rfG2/3Mrq22FpTj739vyWRoHVmloxangaw7C70nnte65PZeykxhGOhU1rmrWffeTbrI0BAEAQBAEAQBAEAQBAEAQBAEAQBAEAIQGortV6OY3kpIHE7XdW0O+8BdYuEXqjfC5rQ9mT+JEtYdQdHsaXMpsJsTlJNbwx2WmdKC5E6hfV5PDl8l9iotIUbGvIa2wB4k/MqK4ouIVJNcWbTVbQ8M0obIzEOGJ4+RCyhFM1V684xbTLb0T0faODQ76I0n3nyvHg5xClRpQ6FNUv7hvG96EkoNDU8H/Rp4ovqMY0+IC2qKWiIk6tSftSb82Zy9NYQBAEAQBAEAQBAEAQH//Z"/>
          <p:cNvSpPr>
            <a:spLocks noChangeAspect="1" noChangeArrowheads="1"/>
          </p:cNvSpPr>
          <p:nvPr/>
        </p:nvSpPr>
        <p:spPr bwMode="auto">
          <a:xfrm>
            <a:off x="15240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QUExEUFBUXFxgUFBcVGBUVFxgYFBQaGhoUGRUYHSggGBslGxgXITIhJSkrLi4uGB8zODMsNygtLiwBCgoKDg0OGxAQGy8mICQtLCw0LiwsLCwsLCwsLCwsLC8sLCwsLCwvLCwsLCwsLCwsLCwsLCwsLCwsLCwsLCwsLP/AABEIAOMA3gMBEQACEQEDEQH/xAAcAAEAAgIDAQAAAAAAAAAAAAAABgcEBQIDCAH/xABIEAABAwICBgUICAUDAQkAAAABAAIDBBESIQUGMUFRYQcTcYGRIiMyQlJiobEUcoKSosHR8ENjssLhJFOTMwgVFjRzdIOz8f/EABsBAQACAwEBAAAAAAAAAAAAAAAEBQIDBgEH/8QANxEAAgEDAQUFCAEDBAMAAAAAAAECAwQRMQUSIUFREyJhcbEygZGhwdHh8EIUM/EjUmJyBjRE/9oADAMBAAIRAxEAPwC8UAQBAEAQBAEAQHF7wASSABmScgO9D1JvgiJ6Y6RqGC4EpndwhGMffuG+BWidzTjzyWdDY91V4uO6v+XD5a/Ih2kulyZ2UFPHGOMhMh7bNwgfFRpXj5ItqX/j9Nf3Jt+XD7kbrNfNISbapzb7o2sZ4Fov8Vplc1HzLCGyrOnx3F723+DVVGl6l3p1FQfrSSn5la+1k+fzJFOjb/wjH3JfQw3TOO1zj2kn5rFts3qEVojkyre3ZI9vY5w+RXqk+RjONNLM0seODNp9YqtliysqB2SvI8CbFZKrNc2af6W2qLO5FryXqjd0PSPpCPbM2UcJGNPxbhPxWxXVRcyLU2NaT0jjyf3yiT6L6XhkKilI4uhdf8D7f1LfG8X8kVtb/wAeetKfx+6+xNtC630dVYRTtxn1H+Q+/ANdbF3XUmFaE9GU9xs+4ocZx4dVxXyN6tpCCAIAgCAIAgCAIAgCAIAgCAIDhLIGgucQ1oFySQAAN5J2BM4PUm3hFe6zdKcUd2UjRM/Z1jriIHlvf3WHNRKl3GPCPEvrTYVSferPdXTn+P3gVjpvWGpqzeeZzxuZ6MY7GDLv281BnVlPVnR29nRt1/pxx48/iataySEB3Pm6pgIHlu2X3DisFHtJY5I5vat45T7OL4L5v8GGNJSb3YhvDgCFu7CHJYKmFacJb0XxBqBYkC3L/PBNx5wdDS2tF27nP2lwx1fL89PgYj3XzK2pY0OerVp1pb1R5fp5H2OTCb7t/wCqOO8jfY3btqif8Xqvr5r8GwUc7NPOgQHwhASjV/XyspbASdbGP4ct3C3uu9JuXO3JSKdxOJW3Wyrevxxh9V9Vp+6lq6r6+01ZZl+pmP8ADeRmfcfsd2ZHkp1K4jPhzOZvNlV7bve1HqvquXp4krW8rAgCAIAgCAIAgCAIAgCA0etGtMFCzFK67z6Ebc3u7tzfeOXfktVSrGmuJMs7GrdSxBcOb5L96FJ6063VFc7zjsMYPkxMJDBwLvbdzPcAq2rWlU10Oxs9n0bVd1ZfV6+7p+6mgWknBAEByjbcgLxvCyaLmt2NKU+nryMOvmxPJ3DIdgW6lHdjg4mTyzHWwxCAIAUBlUT7ttvGX6LVUWHnqdZsiv2tuk9Y8Pt8jIWsswgCAICean9JEtPaOpxTQ7A45ysHIn0xyOfPcpdG6ceEtCkvtjU62Z0e7Lpyf2Lh0bpCOeNssLw9jtjm/IjaDyOYVhGSkso5OrSnSm4TWGjKWRrCAIAgCAIAgCAICH6967som9XHZ9Q4ZN3MB2Pfb4N38go9euqawtS12dsyV096XCHXr4L7lH11bJNI6SV7nvcbuc43PZyHADIKslJyeWdnTpQpRUILCR0LEzCAIABu3nIfogMquoZadodLE+PE0lmMYSQDa+E5gXttCylTllJrU5/a15TnFU6ck+OXj5GhxLec9kYkwMjEmBkYkwMjEmBk2uqWiX1dV1EbmNe9jnNxkgOMeZaCAc8OI/ZWfZOosLUsNnX8bWcnNPdfTqjbaZ1Yq6XOane1vtjy2ffbcDvstE6M4ao6a3vrev8A25LPTR/BmoWolhAEAQG61X1mnoZMcRuwnzkZ9B4/J3Bw+IyW2lVlTfAh3ljSuobs9eT5r8eBfOrunoayESwu5OafSY72XD93VrTqKayjibq1qW1Tcmvs/I2izIwQBAEAQBAEBEOkDXJtFHgjs6oePIG0MGzrHD5DeRyKj16yprC1LTZmzndT3pewtfHwX1KLqJ3Pc573FznEuc5xuSTtJKq223lnawjGEVGKwkda8MggCAmmqvRzUVVny3p4Tndw844e6w7AeJ8CpVK1lLi+CKe92zRod2Hel8l7/ovii19X9U6WjHmYhj3yP8qQ/aPo9jbDkp8KUIaI5i6v69y/9SXDouC+H34lM9M2kusr5GA5RtZEO4Yz8X27lFrd6r5GqHCJX2JY4PcjEmBkYkwMjEmBkYkwMm01U0l9Hr6Sa9gydgcfckOB/wCBzlto8GYy4o9XEKWaSH6x9HNJU3cxv0eU+tGBhJ96PYe0WPNR6ltCenAtrTbFehwk96PR6+5/5Kl1m1UqKJ3nWXYTZsrLlh5E+qeR7rqBUoyp6nUWm0KN0u4+PR6/k0a0k0IAgNrq3p+WimEsR5PYfRe32T+R3LZTqOm8oi3drTuae5P3Poz0Bq/pqKrgbNEbtORB9JrhtY4biP0Owq2hNTWUcNc207eo6c9fXxNksyOEAQBAEBptbNYGUVO6Z+bvRjZsL3nY3s3k8AVrq1FCOWS7K0lc1VBe99EeedI1755XyyuxPecTj8gOAAsANwCqJScnlndUqUaUFCCwkY11ibBdAd1HTPle2ONhe9xs1rRck/vevYxcnhGE5xpxcpPCRc2pPR3HTYZagNlnyIG2OM8gfSd7x2buJsqNsocZanJ7Q2vOvmFLhH5v8eHxJ4pRShAeTNZ9I9fUyy3uJJJJB2PeS34WCgLi2yQ+CSNViWWDEYkwBiTAGJMAYkwDrqM2kLKPBnjPXOrOkPpFHTT75YY5D2uYCR43Us1GzQHXUQNe0se0Oa4Wc1wBBB3EHavGk+DMoycWpReGio9eejgxYp6MF0YzfDmXM5sO1zeW0c90Cta470DqNn7ZVTFOvwfXk/Po/kVvdQi/F0AugJHqPrS6hnDszC+zZm8tzwPab8Rcb8t9Cq6cvAr9oWMbqnj+S0f08megaedr2texwc1wDmuGYIIuCD2K1TzxRxEouLcZLijsXpiEAQHxzgASTYDMk7uaDU896/aymuqS5p8zHdkI5b39riL9gaNyqa9Xfl4Hc7Ns1bUcP2nxf293rkjS0FgEB3UdK+V7Y42l73nC1o2kn97dy9jFyeEYTqRpxcpPCRfOompjKGPE6z6h484/c0f7bODee0nM7gLWjRVNeJxe0doyupYXCC0X1fj6fHMqLhxC3lafMY4hAazWqt6miqZRtZDI5v1sBw/Gyxk8Js9iss8rzUTibtscrbc/iq+NWK1JEot8TodRyD1Hdwv8lmqsHzMd19DrMLh6rvArLej1PMM+dWeB8CvcoYOQgcdjHeBXm9HqMM7G0Uh/hu7xb5rF1YLmZbkuhz/7tfbOw7Tf5LHt4chuM9FdDc+LRULCcRidJET2PLmjua5oU6nPfjk0zWHgmpKzMT5jHEID6HDigKt6S9QxZ1XSszzdNE0beMjBx4jft23vCuLfPeidHsramMUaz8n9H9CqFXnTBAEBanQ9rPmaKV3F1OT4ui+bh9rkp9pV/gzm9uWX/wBEPJ/R/R+4tZTjmggCAgPS7rB1FMKdhtJPcO4iIel970ezEot1U3Y4XMuti2na1u0lpH15fDX4FJqsOvCAICyNHam1tPo81FKP9ZIWktybI2nIN2Rl2TZScJN7Gwwix22NKg4wzzZyO1doKtU7OPsr5v7Ll8SvK7ScxeWVEs4kHpMndIHjtbIbqPONVa5K5OPIxHLUZHyyA+Feo8MiBa5GaM2NaGbDIatbMjndYg4leoHQ9bEYmHOt0DBmvkkO4m3IqVFtI1Mx3ZrM8OOAcAmWD43LZl8F7lg3WrlXpCSQMoZKp7wdkT34R9fPA0fWyW6CmYSwSfXnVp1J1DpHxmWWMOmYywDZQBjc1oAswm9rAC97WFgI1zSUHlczq9j3k69JxnrHn1/KIsopcBAdtLUOje2RjsL2ODmkbi03BXsW08oxnCM4uMtHwPSOrWmG1dNFO3LG3yh7Lxk5vcQe6yuac9+KkcBdW7t6sqb5enI2izI4JQHnDXTTX0usllvdl8EX/psyae/N3a4qorz35tne2Ft/T0Iw56vzf20NItJMCAmvRbq19KqetkbeGAhxvsdJtYzmBbERyAO1SrWlvSy9EU+2LzsKW5H2pfJc/svwXqrM44w9JaLgqG4J4Ipm8JGNePBwyQETr+ijRsly2F8JO+GWRo7mElg8Fg6cXqjJSaNBpDoaha0uj0hNGBvmZFKB24Qy60VadKEXKXBLmZxlJvCK91n1afRxPl+kMmYwj+GY3EOcG3tjIGZVTb3tG4rdlBPjnD8l0JdSjOnDfbIg3TQ9kqzdr4kXtTtZp6293if0WLszLtjtGsfvHwH6LD+h8D3tzl/4kPtnwH6Lz+hXQducTrD758B+i9Vkug7fxOp+nL+s74rNWmORj2p0O0q3mfFZ/wBOzztEbDQUL6p7mRAAtbjJde1gQLC2/P4FR7mULeKlPm8GylF1HiJPNW+i41bcQ0jGxw9Nghc5zfGQXHP/APFtt5Uq8cxZjUUqbwyV0nQlTC3W1dS/iGdVGDy9Fxt3qUqUUat9ki0b0YaMhz+iNkPGZz5h915LfgtiikY5Zka2ayQaMgDWMZ1hB6mFgDR9YhvosHx2Dlqq1VTXiTrCxndTxpFav95lEaT0jJUSulmeXvcbkn4ADcBuCqpScnlna0aMKMFCCwkYqxNoQBAWX0L6bwSyUrjlIOtj+u0eUBzLQD9gqdZ1OO6c9t623oKsuXB+XL5+pb6nnLkY6R9LfR9HzOBs946lmdjeTIkHiG4j3LTXluwZP2ZQ7a5inouL935PPd1Unbi6ADPIC53Ab+SYPD0fqXoMUdJFFYY7Y5Txkfm7PfbJo5NCuKUNyKRwt9c/1FeU+Wi8lp9zeLYRAgPjnAAkmwGZPYvJSUVl6BLPAgusWmjK7C02YNg/uPP5Lito7Qd3PEfYWnj4sura3VJZepC9bocdFUj+U533Bi/Ja9ny3bmm/H14Gdws0peRX/RXqrT6Sqn088kkZ6oyRmMsF3Nc0FpxNN/JJOXAruiiLArP+z6294tIEDcHwhx+814+SAh2tvRPPQs6x9TA+MZkhs5cBcAuc1kbg1oLgLk70BCtNaLfTTOhkLC5uE3Y7E0h7A9pa7eC1wQFiUnQVpF1sUtKwb7ve49wayx8UBtKjoK6mJ80+kAGxtL3hkO5oufLdIA3tIsEBAtPaIo46Vz4pJDUMqjTuHWRzQPY1jiZYpGxtLhfBnuxcwgN10Rw+VUP4BjR3lxPyC57b8u7CPm/QsdnrjJk9c58EgnhOF7czwI33G8HeFUWd1KnJYf70JlWkpLiWfq7pplXCJG5HY9u9ruHMbweC7G3rxrQ3kU1Sm4SwzX6662x0EVzZ8zgeqjvt953Bo+OwLKrVVNeJKsbGd1PC4RWr/eZQWlNJyVErpZnl73G5J+AA3AbgqqcnJ5Z2dGjClBQgsJGLdYm0XQC6AXQGZobSRp54pm7Y3tfYbwD5Te9tx3rKnLdkmaa9JVacqb5rB6chlDmhzTcOAcDxBFwVdHANNPDKn6cdI3fT04OwOmcO04WfJ/ioN5LSJ0ewaXCdT3fV/Qq1QToggJX0ZaJ+kaQiuLtivO77BGH8Zb4FSLaG9PyK3atfsraWNXw+OvyPQStDiwgCAjWtuk8I6pp5v8Ayb+fgub25ev/ANeD8X5dPr8CxsqOf9R+4hjjdc6WR1zxB7XNOxzS0/aFllCW7JSXI8aysFDaL0hLSVDJonFksTrtPAjIgjeDmCN4JX0NNNZRzpfurvTnRyMH0uOSnlA8rC0yRk8WkeUOwjK+07V6DQdJPSRoqsiDWwT1D23wHE6njs4tJa8g4nNu1pw4fVFi3agKZrKl0j3PdtcbngOAA3ADIDcAEBdeo3TdHHCyGvjkLmNDBNHZ2INFgZGEgg2AzF78AgJNpPps0Y2MlnWzuItgEZbe42OL7ADx7EBQGs+njVzF4higjFxFBC1rI42k3yDQLuO0utcngAAAJ/0V0+Gke8+vKbdjWgfPEuU27PNdR6L1Laxjim34kzVITTWRafdo2YvYA4PaR1ZNgeBPDC7O/C43q+2ZcTT3l7zGNg7l7uiXMhWldJSVErpZnl73HM8ODQNwG4KdObk8s6CjRhRgoQWEjDWJtCA+gXyGZ2BDw5Sxlri1wLXNJa4EWIINiCDsIK9axwCaaytDgvD0ID0H0YaQ67R0FznGDCf/AIzZv4MKtreW9TRxW1aXZ3UvHj8fzkqjpSrOs0lPnkzBG37LAT+JzlCuXmozotkwULWPjl/P7ETUfBZZCYGS3ug6gtFUTn1ntiHYxuI+JePuqfaRwmzmtvVczhT6LPx/wWephz4QHVVThjHPOxov/haq9aNGnKpLRLJlCDnJRXMrTSNSXvJJuSbntK+fynKrJ1Jat5OgjFRSSMW6HougKP1wpOqrahu7GXjsk8sf1Ludn1O0toS8MfDgUVxHdqyXiaZTDSEAQBAEAQF46nUvVUVO22eAPPbIcf8AcuH2jU7S5m/HHw4F7bR3aUUZGmNLNgbc5uPoN48zwC1W1tKtLw6kyjRdWWOXUgVXUukcXvN3H92HALoIU4wjux0LqEIwjuxOlZYMshMDJ9ATAyi5ejbUHqMNTVN89tjjP8L3nD2/6e3ZYULfd70tTltp7T7XNKk+7zfX8epB+lOg6rSMtshIGzD7Qs78TXHvUe5jioW+yKu/ax8Mr99zIio+CyyEwMludBtZeOqi9lzJB9tpaf6G+Kn2b4NHNbeh3oT8Gvh/krXWSbHV1LvanlPd1jrfBRKntsu7WO7Qgv8AivQ1qwN4QF/9FVNg0ZBlYvL3n7UjrH7oCtLdYpo47a0966l4YXyJctxXBAYOmaN0sRa02NweRtu5f4UDaVrO5oOnB4evnjkb7eoqc95lb1kDmOIcCDfeuLcXFuMlhrkXcZKSyjoxJg9GJMArHpVo7TxSjY9mE9sZ/Rw8F0+w6uaUodH6/wCCrv4YmpdSDq8IAQBAEAQGTo2kMsscY9d7WdmI2v3LXWqKnTlN8k2ZQjvSUepduldKMp2DebWY3jbjwAXE0LeVeXhzZ09Cg6jwtCC1VS6Rxe83cf3YDcFewhGEd2OhbwgoLdidKzMggPoQFx9G2oPU4aqqb53bFGf4XvuH+5y9Xt2WFChu96WpzG09p9pmlSfd5vr+PUslSikKh6c6a0tLJvcyRh+w5pH9ZUG8XFM6TYUu7OPin8c/YrBQy+CAn/QzV4KyUE+S6Ak9rZGW+DipVo8SZT7ahvUIv/l9H9iCVEmJ7ne05zvEkqM3l5LeKxFI614ehAektSGW0fSD+RGfFgP5q2pewjh755uan/Z+pu1sIoQBAUxNp10tXK4+VHI9xA4NaLNI54Q1cffxVacqi1z8i4oZglEypWWzGYOw/veqxPJJOu69PMkZ6Q6HraNxA8qIiQdmx3wN/sq02RV7O4SekuH2I13Dep56FRrrioCAIAgCAkOpTgyczOF+racA4vcMIueABJ7goG0U50uzXPXyLLZlrKtVzyXM3dVUukcXvNyf3YDcFBhCMI7sdDroQUFuxOlZmQQH1AXF0a6g9ThqqpnndsUZ/h8HuHt8B6vbsn0KG73panM7T2l2maVJ8Ob6/j18iylLKMICtOnGP/T0zuErh96Mn+1RLv2UXmwn/qzXh9SnVAOmCA2WgasxSFwJHkEZc3NP5LOm8M0XEFOGH1Ne5tiRwNvBYG9PKOKAID0pqYb0FH/7eL4RhW9L2F5HDXv/ALFT/s/U3KzIwQGs1lquqpZ33sRG4A+84WHxIWm4nuUpS8DOmszSKV0ZHeWw4G1+5clWeKeS2jqb+KN7Miwlp2gZ94tsKgNxlxT4m5ZRxmjtzB2H8jwKRlk9OiaMOa5rhdrgWuHEEWI8FsjJxaktUeNJrDKO0rRGGaSJ21jiO0bj3ix713NCqqtOM1zRRzg4ScWYi2mAQBAZej6Eyu4NG0/l2rVVqqmibZWU7meFwS1f7zJRBCGNDWiwH7uqyUnJ5Z2NGjClBQgsJHNYmwIAgJ10VUEZrozKwOOFxiB9V7RiD7cQA63Dbt2Z2tSLrbv7koNqXrlBwpvhzfX8evkXmrc5wIAgK36cHf6anH86/hG79VFu/ZRd7C/vS8vqimlXnThAZWjosTiBwJ+IWUVk11ZYjk5aZiwVE7fZlkb4SEJUWJMxoSzSi/BehhrE25CDJ6H6NqjHo2lPBhZ/xvcz+1WtB5po4zaUd26mvHPx4kmW0ghARjpGmw0Th7T2N8HYv7VB2jLFB+ODfbrvlVaO9M9n5hc1W9n3llHU3kc2IAE2fsadl/dJ48CoLjjitDcmcHzu2EnsOfzRRjqj068SywCAdJmi82VDR/Lkt+F3zHguh2LccHRfmvr++ZX3tPSaIEr4rwgMvR9CZXWGQG08P8rVVqqmssmWdnO5nhac3+8yUQQhjQ1osB+7qsnNyeWdhRpQowUILgjmsTbkIMhBk31BofDG6SQeVhJa0+rltPPlu+VfVuszUIac2VV7d7ycIaG71LmwVlOf5gb9/wAj+5braW7Xi/H1KWoswZei6QrQgCAqnp0qP/KR85XnuDAPmVDvHwSOg2FHjOXkvUqhQTochBkl/RfowVFW9jhcCBzvCSMfmt9vFSk0Vu1azp0U11XozXdIVL1WkqpvGTrP+Vof83FeV1ibNuz579tB+GPhwI8tJMCAu3oTrsdFJETnFKbfVkAcPxY1Y2rzDBy+2qe7XUuq9P1FhqSU4QEN6UXf6aMcZh8I3qs2r/aXn9GSbX2n5Fa6O9M9n5hc/W9ksI6mxIUY2AT5hshsTkx52H3Hnjwdv3pufyj719V9UFLHBnJ4INjkQvE88UZmNX0jZo3xvza8WP5EcwbHuWylVlSmpx1RjOKlFxZTGk6F0Er4njNpt2jc4ciM12lGrGrBTjoyknBwk4sUFEZHWGQG08P8pVqqmssk2dnO5nhac3+8ySwQhjQ1osB+7qslJyeWdfRowowUILgjsWJtCAL0Em0DobDaSQeVta07vePPlu7dlZdXWe5D3srLq6z3IfE3NZ/03/VPyUGn7a8ytlozC1fdaogPCWM+DwrKl/dj5o0P2X5F/LqCrCAICi+maux14YDlFE1pHBzyXn4Fir7p5ng6rY1Pdt97q/Th9yBqKWwQFp9BVLd9VLbY2OMH6xc4j8LfFTbRasoduT4Qj5v0MDptoMFXFLulit9qJ2f4XM8Fjdx7yZt2JUzRlDo/X/BXaiFyEBP+hjSnV1roScp2ED68d3D8ONSrWWJY6lRtmjv0FNfxfyf6i8VYHLBAQzpSH+mjP84f/W9Vm1f7S8/oyTa+0/IrXR58s9n5hc/VXdLCOpsMSjYNhxkAcCCLg7Qso5i8o8ayYzaox2ZLd0exkm1zPdPtD9jgtrpqp3ocHzXJ/v71MVJx4PQzCMgQQQdjhmD2H8lp8HqbVxInr1ouOVrH4g2QGwyuXMvmO697929W2zLidNuOMx9H+TF2LuZLHDGr8P3Q0cEIY0NaLAfu6nTm5PLL6jRhRgoQXA7FgbQgC9BJNBaHtaSQZ7WNO73iOPLd27K26uc9yHvZWXV1nuQ97N/iVdgrzqrHebf9U/JZ01315mMtGYWgBeeEcZYx+MKxpf3Y+aND9ll/rqCrCA4veACSbAC5J3Ab0CWTzDrBpL6TUzT/AO5I5wvubezR3NACqKkt6TZ3VvS7KlGHRf5NesDcEBevQ3QdXo/Gds0j39zbMH9BPerK2jiBym2Km9cbvRJfX6nzpk0X1tD1oHlQPD+JwO8l3zafspcxzDPQbHrblxuv+Sx9Si1WnVhAZGjq10MscrPSje17e1pvY8js71lGW68mFWmqkHB6NYPT2jK5k8Mc0ZuyRoe3scL2PMbFbxeVk4WpTdObhLVcDKXpgRXpJhxURPsyMd4kt/uUDaUc0G+jRvtn3yqaQ+X3H5hc7UXdLKOpnYlowZjEmAcXgEWIuCiynlB4ZqaqodS5tddrvUOYNuI/uGamQgrjhJac/wB9DKhbznPEdOZHqqpdI4uccz4AcByVhCChHdRfwgoR3YnUsjMIAgJDoTRNrSSDPa1p3e8efLd8oFzcfwh72Vl1d57kPeze4lX4K4Yl7gHTVu8h3YVlTXeR5LQ5anw46ynH81rvuHF+SsbeO9WivEjTeIMvZdKVoQEM6V9N/R6F7AfOT+Zb9Ujzjvu3Ha4LRcT3YeZZbKt+1rpvSPH7fMoJVh1wQHKKIucGtF3OIa0DeXGwHivUsvB45KKy9EeodC0Ap4IoW7I2NZfjhaAT3nPvVvFbqSOErVHUqSm+byd1dSNljfE8XY9rmOHJwsfgV61lYMYTcJKS1XE8waUoHQTSQv8ASjeWHnhOThyIse9VM47smjuKVVVIKa5oxVgbMhBktnoW1jydRSOzF5IL8Dm+Mdh8rvdwU61qcN1nP7ZtuKrx8n9H9C11MKE1WtVL1lJOy1z1ZcBzZ5QHiAtF1Dfoyj4Gyk8TTKQhPljvXLyXdLRamXiWnBkMSYBjV9c2JtzmfVHE/pzWylRdR4Ruo0ZVZYRFqmoc9xc43J8AOA5K1hBQWEXdOCpx3YnUsjPIQZCDJvND6MtaSQZ7WtO73jz5KFcV/wCMStu7vPch72bvEoOCtGJMAYkwDqqneQ7sWUF3keS0N70XUuOsDt0bHv7yMA/qPgrbZ8M1s9ERK7xDBcKvSCEB546RtY/ptY4sN4YrxxcCAfKk+0fgGqsr1N+R1+zrb+no8dXxf29xFloJ+QgyTTom0L9IrmvIuyAda7hj2RjtxXd9hSbaG9PPQrdq3HZ0HFay4e7n9veX4rE5MICn+mzV/C9lYxuT7RTW9oDyHntaMN/dbxUK6p/yR0OxrnKdF8uK+v3+JVqhl4EB30NY+GRksbi17HBzSNxHzHLesoycXlGE4RnFxloz0jqjrCyupmzMsHejKzex42t7N4O8EK0pzU45Rx11bSt6jg/d4o3JCzIxQumaLqKmSL2HkD6pzae9pBXL3FPclKBawlvJM68aiYNpj1taI23OZ3DeSttOi5vCN1GjKrLCIzUzue4ucbn4AcByVnCCgsIuqdOMI7sTqWRmEAQG40bRBoEkth7IdlbmefJRK1Vy7kCsu7texF+bN02UEXBBHEKC4tcGV6PuNeYAxpgDGmAdVU/yT3fNZwXePJaFj9Emj8MMsxH/AFHBjfqx7SPtOI+yr/Z1PEHLqV1xLikT1WJHK66XNbeoi+iRO89K3zhHqRnaOTnZjsueCjXFXdW6tS32VZ9pPtZaL5v8FJKvOmCAID0J0Y6v/RKJuMWlm87JxFx5LO5tsuJKs6MN2JyO0bntqzxouCJctxACAwtNaMZUwSQSC7JGlp4g7nDmDYjmFjKKksM2UasqU1OOqPM+mtGSU08kEos+N1jwI2hw5EWI7VVyhuvDO0o1Y1YKcdGYSxwbQmAb7UzWeSgqBI27mOs2aP228R7w2g9o2ErbSqODyRLy1jcU9168meidE6SjqYmTQvD2PFwR8QRuIORCsoyUllHI1aUqcnCaw0V90r6KwyRVLRk60cn1hm094uPshVO0qPFVF5G+2n/Er+rrBG2527hxVXTpObwiyo0ZVZYRHaicvcXOOfyHAKxjBRWEXlOnGnHdidaywbAmALpgGVoOz5CbXawbd2K+znZarrMILq/Qqbm+3m6dP3v6L6nXroXHq/YzvwvzWezd3vdSmuc8DL1RLhCb7MXk34W+V1p2huupw6GVvnd4m8xqBg3jGmAMaYBxLHPLWNF3Oc1rRxc4gAeK2Uo5kkjyTwssvrQujxTwRQt2MaG34n1nd5ue9dRTgoRUVyKuUt55NPrzrdHQQ3ydM8EQx8T7buDB8dixq1FBEqys5XE8clq/3meeK2sfNI+SV5e95LnOO0k/IctyrW23lnXQhGEVGKwkdK8wZhMAmPRfqz9Mqg97bwQkPffY53qR88xc8hbeFvoU96WeRW7Suuxpbq9qX62egVYnKBAEAQEB6V9UfpUP0iFt54QbgC5kjGZbzcMyO8bwo9elvLK1LTZl52M9yXsv5P8AdSilAOnyEGQgySTUrW+XR8l2+XE4+diJyPvN9l9t+/Yd1ttKq4PwId5ZwuY8eDWj/eRautOt1DNo18nWYxIMMbBbrRKMwC0+iWmxJOVuNxeTWlCdN55lBSsa/b7jWMc+WCip5i83cc/gOQVfGKisI6inTjTjuxOtZGeQgyEGTZ6OovWeOwH5lRa1X+MSturv+EPezZssMgAOwWUZtvUrcYDrHI2I5heLK0B9DkAxpgDGmAMaYBLejGmbJW3cL9XG6RvJ12tB8HuU7Z0U6uXyRHuXiBM9d9eIaBuHKSoI8iMHZwfIfVby2ndvIuKtVQ8zyzsZ3DzpHr9ihNLaUlqZXTTPL3u2ncBuaBuA4KvlJyeWdTSpRpQUILCMNYmzIQZMrRej5KiVkMTcUjzhaPiSeAAuSeAK9jFyeEYVKqpwc5aI9JaraBjoqZkEeds3utYvefSefkOAAG5WcIKCwjjrm4lXqOcv8I26zNAQBAEAQFNdK2o5ic6sp2+bdnOweo47ZAPZO/gc9hyhV6OO8jodmX28lSqPjyfXwKxUUuQgCAIAgCAIDYUNJ6zh2D8yo9Wp/GJWXd3/AAh72d+kq7qmF1rnYBzK10KPaT3SqnPdWTG0PpbrsQIsRnlsIW25tuyw0YU6m8fdMaV6kCwu48dlhvXltb9q3nRHtSpundovSHWsxWsQbEc1hXo9lLB7Ce8smZiWnBmMSYB8dIBmTYIot6GUYuTwjno3WyWl6w09g97cHWEXLRe5LQcr5DM+CnW+9Sy+bJ9PZqlh1fh9yPzSue4ue4uc43c5xLnEnaSTmSs286lokksI4IehAco2FxDWgucSA0AEkkmwAA2knciWQ2kssvzo21LFDF1koBqZB5W/q27erB47LneRyVjRpbiy9TltoXvby3Y+yvn4/Ymq3FcEAQBAEAQHx7QQQQCDkQcwQdxCApLpI6PjTF1TStJg9KRgzMXEjjH/AE9myDWoY70To9n7R7TFOp7XJ9fz6lc4lGLcYkAxIBiQDEgO6me0G7r8uHesJqTXAj3Maso4pmyZUNOxwUZwkuRTToVIe1FnVX0wlYWk23g8CFnSqOnLeNE47ywY+itHCG5xXJyvsyWyvXdXCwY06e4ctK0AmAzsRsO3buXlCs6TfDgKlPeOzR9KImYb3zuTsuVjWqOrLJlThhYR2vq2j1vDP5LBU5PkSoWtWWkfjwMaTSPsjvP6LYqPUmU9nr+b+BiyTF20krcopaE+nThTWIrBwxL0zGJAMSA5wsL3BrWlznEBrWgkknYABtK9SyeNpLLLx6N9QBSAVFQA6pI8luREII2A7C+207tg3kzqNHd4vU5vaG0HWe5T9n1/BYCkFUEAQBAEAQBAEAKAqrXzouD8U9C0NdmXwZBp5x7mn3dnC2wxatvnjEu7Lam73K2nX7lQzROY4te1zXNNnNcC1wI3EHMFQ2sal9GSkso4IehAEAQBD0+hxGwkdi8wYuMXqjl1rvad4lebq6GHYUv9q+CPnWu9p3iU3V0Co01/FfBHEm+1ZGxJLQIAgCAIAgNhoPQk9XKIoIy9287GtHtPdsaP2LrKMHJ4RqrV4UY702XvqNqHDQDG60tQR5UhGTb7Wxg7Bz2nkMlPp0lDzOZvL+dw8aR6fcl62kAIAgCAIAgCAIAgCAICOa2amU1e3zrcMoFmyssHi2wHc5vI87W2rXOnGepLtryrbvuvh05FMa09H1XR3dg66EfxIwTYcXs2s7cxzUOdCUToLfaNKtw0fR/QiS0k7J9QZCDIQZCDIQZCDIQZCDIQZCDJyhic5wa1pc4mzWtBJJ4ADMok3oeOaSyyxtVOieaaz6smCPb1YsZXDnuj77nkFJhbt8ZFTc7WhHhS4vry/JcGh9Dw0sYigibGwcNpPtOcc3HmVLjFRWEUNWrOrLem8szlkawgCAIAgCAIAgCAIAgCAIAgIprF0fUVXdzouqkP8SGzCTxc22F3aRfmtU6MZE2hf1qXBPK6MrnTXRDVR3NPIyobuB81J2WJwn7wUeVs1oWtLa1KXCax819yFaT0HU09+vp5Y7b3NOHuf6J7itEoSjqiwp16dT2JJmuusTafUAQBAEB8QG+0VqdXVFuqpJbH1njq29uJ9r911sjSm+RGqXlCn7Ul7uPoTrQfQ242NXUADeyAXP8AyPGX3T2rfG2/3Mrq22FpTj739vyWRoHVmloxangaw7C70nnte65PZeykxhGOhU1rmrWffeTbrI0BAEAQBAEAQBAEAQBAEAQBAEAQBAEAIQGortV6OY3kpIHE7XdW0O+8BdYuEXqjfC5rQ9mT+JEtYdQdHsaXMpsJsTlJNbwx2WmdKC5E6hfV5PDl8l9iotIUbGvIa2wB4k/MqK4ouIVJNcWbTVbQ8M0obIzEOGJ4+RCyhFM1V684xbTLb0T0faODQ76I0n3nyvHg5xClRpQ6FNUv7hvG96EkoNDU8H/Rp4ovqMY0+IC2qKWiIk6tSftSb82Zy9NYQBAEAQBAEAQBAEAQH//Z"/>
          <p:cNvSpPr>
            <a:spLocks noChangeAspect="1" noChangeArrowheads="1"/>
          </p:cNvSpPr>
          <p:nvPr/>
        </p:nvSpPr>
        <p:spPr bwMode="auto">
          <a:xfrm>
            <a:off x="1676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495601" y="4005064"/>
            <a:ext cx="7408333" cy="25202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 the communication will start, getting the attention of the computer</a:t>
            </a:r>
          </a:p>
          <a:p>
            <a:r>
              <a:rPr lang="en-GB" dirty="0"/>
              <a:t>The significance of the bits being transmitted (like the language)</a:t>
            </a:r>
          </a:p>
          <a:p>
            <a:r>
              <a:rPr lang="en-GB" dirty="0"/>
              <a:t>How the bits will be delivered (one at a time or in a group)</a:t>
            </a:r>
          </a:p>
          <a:p>
            <a:r>
              <a:rPr lang="en-GB" dirty="0"/>
              <a:t>Error checking procedures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332656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7529" y="1628800"/>
            <a:ext cx="8549401" cy="2592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Each device on the internet must have a unique IP address so that they can communicate over a large area</a:t>
            </a:r>
          </a:p>
          <a:p>
            <a:r>
              <a:rPr lang="en-GB" dirty="0" smtClean="0"/>
              <a:t>This is addition to a MAC address which is only used to address devices in a LAN.</a:t>
            </a:r>
          </a:p>
          <a:p>
            <a:r>
              <a:rPr lang="en-GB" dirty="0" smtClean="0"/>
              <a:t>An IP address is made of four numbers separated by three dots i.e. 193.127.30.23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Internet Protocol/MAC Address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4149080"/>
            <a:ext cx="5688632" cy="239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2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36</TotalTime>
  <Words>776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Symbol</vt:lpstr>
      <vt:lpstr>Trebuchet MS</vt:lpstr>
      <vt:lpstr>Berlin</vt:lpstr>
      <vt:lpstr>Business IT Systems</vt:lpstr>
      <vt:lpstr>PowerPoint Presentation</vt:lpstr>
      <vt:lpstr>PowerPoint Presentation</vt:lpstr>
      <vt:lpstr>PowerPoint Presentation</vt:lpstr>
      <vt:lpstr>Peer to Peer and Client to Server</vt:lpstr>
      <vt:lpstr>Peer to Peer and Client to Server</vt:lpstr>
      <vt:lpstr>Peer to Peer and Client to Server</vt:lpstr>
      <vt:lpstr>Communication of Devices</vt:lpstr>
      <vt:lpstr>Internet Protocol/MAC Address</vt:lpstr>
      <vt:lpstr>Packets</vt:lpstr>
      <vt:lpstr>Luggage and Packets</vt:lpstr>
      <vt:lpstr>Luggage and Packets</vt:lpstr>
      <vt:lpstr>Protocols</vt:lpstr>
      <vt:lpstr>Layers</vt:lpstr>
      <vt:lpstr>Application layer</vt:lpstr>
      <vt:lpstr>What are servers used for?</vt:lpstr>
      <vt:lpstr>Servers</vt:lpstr>
      <vt:lpstr>Hypervisior</vt:lpstr>
      <vt:lpstr>PowerPoint Presentation</vt:lpstr>
      <vt:lpstr>What is virtualisation?</vt:lpstr>
      <vt:lpstr>PowerPoint Presentation</vt:lpstr>
      <vt:lpstr>Key points to write down</vt:lpstr>
      <vt:lpstr>The Hardware behind the network</vt:lpstr>
      <vt:lpstr>Keywords</vt:lpstr>
    </vt:vector>
  </TitlesOfParts>
  <Company>Kingdown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IT Systems</dc:title>
  <dc:creator>Christopher Adams</dc:creator>
  <cp:lastModifiedBy>Christopher Adams</cp:lastModifiedBy>
  <cp:revision>6</cp:revision>
  <dcterms:created xsi:type="dcterms:W3CDTF">2017-11-24T11:49:31Z</dcterms:created>
  <dcterms:modified xsi:type="dcterms:W3CDTF">2017-11-29T11:42:38Z</dcterms:modified>
</cp:coreProperties>
</file>