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6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3A4D-84BC-4AC1-8769-4E45E9279692}" type="datetimeFigureOut">
              <a:rPr lang="en-US" smtClean="0"/>
              <a:pPr/>
              <a:t>12/3/2010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071678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 monthly </a:t>
            </a:r>
            <a:r>
              <a:rPr lang="en-US" sz="2400" b="1" dirty="0" smtClean="0">
                <a:latin typeface="Comic Sans MS" pitchFamily="66" charset="0"/>
              </a:rPr>
              <a:t>‘Literacy Focus’ </a:t>
            </a:r>
            <a:r>
              <a:rPr lang="en-US" sz="2400" dirty="0" smtClean="0">
                <a:latin typeface="Comic Sans MS" pitchFamily="66" charset="0"/>
              </a:rPr>
              <a:t>will remind you about some of the confusing things in English that we sometimes get a bit wrong!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It is really important that you take care to write in correct English when doing work in </a:t>
            </a:r>
            <a:r>
              <a:rPr lang="en-US" sz="2400" u="sng" dirty="0" smtClean="0">
                <a:latin typeface="Comic Sans MS" pitchFamily="66" charset="0"/>
              </a:rPr>
              <a:t>EVERY</a:t>
            </a:r>
            <a:r>
              <a:rPr lang="en-US" sz="2400" dirty="0" smtClean="0">
                <a:latin typeface="Comic Sans MS" pitchFamily="66" charset="0"/>
              </a:rPr>
              <a:t> subject – not just English! This will help you in your </a:t>
            </a:r>
            <a:r>
              <a:rPr lang="en-US" sz="2400" b="1" dirty="0" smtClean="0">
                <a:latin typeface="Comic Sans MS" pitchFamily="66" charset="0"/>
              </a:rPr>
              <a:t>exams</a:t>
            </a:r>
            <a:r>
              <a:rPr lang="en-US" sz="2400" dirty="0" smtClean="0">
                <a:latin typeface="Comic Sans MS" pitchFamily="66" charset="0"/>
              </a:rPr>
              <a:t> and when you want to get a </a:t>
            </a:r>
            <a:r>
              <a:rPr lang="en-US" sz="2400" b="1" dirty="0" smtClean="0">
                <a:latin typeface="Comic Sans MS" pitchFamily="66" charset="0"/>
              </a:rPr>
              <a:t>job</a:t>
            </a:r>
            <a:r>
              <a:rPr lang="en-US" sz="2400" dirty="0" smtClean="0">
                <a:latin typeface="Comic Sans MS" pitchFamily="66" charset="0"/>
              </a:rPr>
              <a:t> in the future.</a:t>
            </a:r>
            <a:endParaRPr lang="en-GB" sz="2400" dirty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Each month there will be a new focus, so take time to consider this in your work.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1214422"/>
            <a:ext cx="4831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Why bother with this?!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9088" y="285728"/>
            <a:ext cx="8295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</a:t>
            </a:r>
            <a:endParaRPr lang="en-US" sz="54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000240"/>
            <a:ext cx="84296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Comic Sans MS" pitchFamily="66" charset="0"/>
              </a:rPr>
              <a:t>when to use ‘practice’ and ‘practise’</a:t>
            </a:r>
            <a:endParaRPr lang="en-GB" sz="2600" dirty="0">
              <a:latin typeface="Comic Sans MS" pitchFamily="66" charset="0"/>
            </a:endParaRPr>
          </a:p>
          <a:p>
            <a:r>
              <a:rPr lang="en-US" sz="2600" dirty="0">
                <a:latin typeface="Comic Sans MS" pitchFamily="66" charset="0"/>
              </a:rPr>
              <a:t> </a:t>
            </a:r>
            <a:r>
              <a:rPr lang="en-US" sz="2600" dirty="0" smtClean="0">
                <a:latin typeface="Comic Sans MS" pitchFamily="66" charset="0"/>
              </a:rPr>
              <a:t>1. </a:t>
            </a:r>
            <a:r>
              <a:rPr lang="en-US" sz="2600" b="1" dirty="0" smtClean="0">
                <a:latin typeface="Comic Sans MS" pitchFamily="66" charset="0"/>
              </a:rPr>
              <a:t>‘practice’ is a noun; you can write ‘a’ or ‘the’ before it to make a </a:t>
            </a:r>
            <a:r>
              <a:rPr lang="en-US" sz="2600" b="1" i="1" dirty="0" smtClean="0">
                <a:latin typeface="Comic Sans MS" pitchFamily="66" charset="0"/>
              </a:rPr>
              <a:t>noun phrase.</a:t>
            </a:r>
            <a:endParaRPr lang="en-US" sz="2600" b="1" dirty="0" smtClean="0">
              <a:latin typeface="Comic Sans MS" pitchFamily="66" charset="0"/>
            </a:endParaRPr>
          </a:p>
          <a:p>
            <a:r>
              <a:rPr lang="en-US" sz="2600" b="1" i="1" dirty="0" smtClean="0">
                <a:latin typeface="Comic Sans MS" pitchFamily="66" charset="0"/>
              </a:rPr>
              <a:t>Eg: </a:t>
            </a:r>
            <a:r>
              <a:rPr lang="en-US" sz="2600" b="1" i="1" dirty="0" smtClean="0">
                <a:latin typeface="Comic Sans MS" pitchFamily="66" charset="0"/>
              </a:rPr>
              <a:t>‘The rugby practice begins at 3pm.’ </a:t>
            </a:r>
            <a:r>
              <a:rPr lang="en-US" sz="2600" b="1" dirty="0" smtClean="0">
                <a:latin typeface="Comic Sans MS" pitchFamily="66" charset="0"/>
              </a:rPr>
              <a:t>or</a:t>
            </a:r>
            <a:r>
              <a:rPr lang="en-US" sz="2600" b="1" i="1" dirty="0" smtClean="0">
                <a:latin typeface="Comic Sans MS" pitchFamily="66" charset="0"/>
              </a:rPr>
              <a:t> ‘I have a band practice after school’. </a:t>
            </a:r>
            <a:endParaRPr lang="en-US" sz="2600" b="1" i="1" dirty="0" smtClean="0">
              <a:latin typeface="Comic Sans MS" pitchFamily="66" charset="0"/>
            </a:endParaRPr>
          </a:p>
          <a:p>
            <a:r>
              <a:rPr lang="en-US" sz="2600" b="1" dirty="0" smtClean="0">
                <a:latin typeface="Comic Sans MS" pitchFamily="66" charset="0"/>
              </a:rPr>
              <a:t>2. </a:t>
            </a:r>
            <a:r>
              <a:rPr lang="en-US" sz="2600" b="1" dirty="0" smtClean="0">
                <a:latin typeface="Comic Sans MS" pitchFamily="66" charset="0"/>
              </a:rPr>
              <a:t>‘practi</a:t>
            </a:r>
            <a:r>
              <a:rPr lang="en-US" sz="2600" b="1" u="sng" dirty="0" smtClean="0">
                <a:latin typeface="Comic Sans MS" pitchFamily="66" charset="0"/>
              </a:rPr>
              <a:t>s</a:t>
            </a:r>
            <a:r>
              <a:rPr lang="en-US" sz="2600" b="1" dirty="0" smtClean="0">
                <a:latin typeface="Comic Sans MS" pitchFamily="66" charset="0"/>
              </a:rPr>
              <a:t>e’ </a:t>
            </a:r>
            <a:r>
              <a:rPr lang="en-US" sz="2600" b="1" dirty="0" smtClean="0">
                <a:latin typeface="Comic Sans MS" pitchFamily="66" charset="0"/>
              </a:rPr>
              <a:t>is a </a:t>
            </a:r>
            <a:r>
              <a:rPr lang="en-US" sz="2600" b="1" dirty="0" smtClean="0">
                <a:latin typeface="Comic Sans MS" pitchFamily="66" charset="0"/>
              </a:rPr>
              <a:t>verb </a:t>
            </a:r>
            <a:r>
              <a:rPr lang="en-US" sz="2600" b="1" dirty="0" smtClean="0">
                <a:latin typeface="Comic Sans MS" pitchFamily="66" charset="0"/>
              </a:rPr>
              <a:t>– </a:t>
            </a:r>
            <a:r>
              <a:rPr lang="en-US" sz="2600" b="1" dirty="0" smtClean="0">
                <a:latin typeface="Comic Sans MS" pitchFamily="66" charset="0"/>
              </a:rPr>
              <a:t>this is the word you use when you are ‘</a:t>
            </a:r>
            <a:r>
              <a:rPr lang="en-US" sz="2600" b="1" dirty="0" err="1" smtClean="0">
                <a:latin typeface="Comic Sans MS" pitchFamily="66" charset="0"/>
              </a:rPr>
              <a:t>practi</a:t>
            </a:r>
            <a:r>
              <a:rPr lang="en-US" sz="2600" b="1" u="sng" dirty="0" err="1" smtClean="0">
                <a:latin typeface="Comic Sans MS" pitchFamily="66" charset="0"/>
              </a:rPr>
              <a:t>s</a:t>
            </a:r>
            <a:r>
              <a:rPr lang="en-US" sz="2600" b="1" dirty="0" err="1" smtClean="0">
                <a:latin typeface="Comic Sans MS" pitchFamily="66" charset="0"/>
              </a:rPr>
              <a:t>ing</a:t>
            </a:r>
            <a:r>
              <a:rPr lang="en-US" sz="2600" b="1" dirty="0" smtClean="0">
                <a:latin typeface="Comic Sans MS" pitchFamily="66" charset="0"/>
              </a:rPr>
              <a:t>’</a:t>
            </a:r>
            <a:endParaRPr lang="en-US" sz="2600" b="1" dirty="0" smtClean="0">
              <a:latin typeface="Comic Sans MS" pitchFamily="66" charset="0"/>
            </a:endParaRPr>
          </a:p>
          <a:p>
            <a:r>
              <a:rPr lang="en-US" sz="2600" b="1" i="1" dirty="0" smtClean="0">
                <a:latin typeface="Comic Sans MS" pitchFamily="66" charset="0"/>
              </a:rPr>
              <a:t>Eg: </a:t>
            </a:r>
            <a:r>
              <a:rPr lang="en-US" sz="2600" b="1" i="1" dirty="0" smtClean="0">
                <a:latin typeface="Comic Sans MS" pitchFamily="66" charset="0"/>
              </a:rPr>
              <a:t>‘’ I’ve been </a:t>
            </a:r>
            <a:r>
              <a:rPr lang="en-US" sz="2600" b="1" i="1" dirty="0" err="1" smtClean="0">
                <a:latin typeface="Comic Sans MS" pitchFamily="66" charset="0"/>
              </a:rPr>
              <a:t>practising</a:t>
            </a:r>
            <a:r>
              <a:rPr lang="en-US" sz="2600" b="1" i="1" dirty="0" smtClean="0">
                <a:latin typeface="Comic Sans MS" pitchFamily="66" charset="0"/>
              </a:rPr>
              <a:t> the trumpet for years.’ </a:t>
            </a:r>
            <a:r>
              <a:rPr lang="en-US" sz="2600" b="1" dirty="0" smtClean="0">
                <a:latin typeface="Comic Sans MS" pitchFamily="66" charset="0"/>
              </a:rPr>
              <a:t>or</a:t>
            </a:r>
            <a:r>
              <a:rPr lang="en-US" sz="2600" b="1" i="1" dirty="0" smtClean="0">
                <a:latin typeface="Comic Sans MS" pitchFamily="66" charset="0"/>
              </a:rPr>
              <a:t> </a:t>
            </a:r>
            <a:r>
              <a:rPr lang="en-US" sz="2600" b="1" i="1" dirty="0" smtClean="0">
                <a:latin typeface="Comic Sans MS" pitchFamily="66" charset="0"/>
              </a:rPr>
              <a:t>‘’You need to go to a class to practise your Japanese!’</a:t>
            </a:r>
          </a:p>
          <a:p>
            <a:r>
              <a:rPr lang="en-US" sz="2600" i="1" dirty="0" smtClean="0">
                <a:latin typeface="Comic Sans MS" pitchFamily="66" charset="0"/>
              </a:rPr>
              <a:t>To remember: ‘s’ is for sports – use the ‘s’ when you are being active – like the verb!</a:t>
            </a:r>
            <a:endParaRPr lang="en-US" sz="2600" i="1" dirty="0" smtClean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omic Sans MS" pitchFamily="66" charset="0"/>
              </a:rPr>
              <a:t>This is a common error, but you must take care not to make this mistake!</a:t>
            </a:r>
            <a:endParaRPr lang="en-GB" sz="3200" i="1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5068" y="1285860"/>
            <a:ext cx="69621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 - </a:t>
            </a:r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4</a:t>
            </a:r>
            <a:endParaRPr lang="en-US" sz="4000" b="1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</a:t>
            </a:r>
            <a:r>
              <a:rPr lang="en-US" sz="2800" b="1" i="1" dirty="0" smtClean="0">
                <a:latin typeface="Comic Sans MS" pitchFamily="66" charset="0"/>
              </a:rPr>
              <a:t>‘practice and practise’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82153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Test yourself – </a:t>
            </a:r>
            <a:r>
              <a:rPr lang="en-US" sz="3200" dirty="0" smtClean="0"/>
              <a:t>‘practice’, ‘practise’</a:t>
            </a:r>
            <a:endParaRPr lang="en-US" sz="3200" dirty="0" smtClean="0"/>
          </a:p>
          <a:p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The whole team need to ____________ their lineouts.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“I’m going round to my friend’s house after </a:t>
            </a:r>
            <a:r>
              <a:rPr lang="en-US" sz="2800" dirty="0" err="1"/>
              <a:t>r</a:t>
            </a:r>
            <a:r>
              <a:rPr lang="en-US" sz="2800" dirty="0" err="1" smtClean="0"/>
              <a:t>ounders</a:t>
            </a:r>
            <a:r>
              <a:rPr lang="en-US" sz="2800" dirty="0" smtClean="0"/>
              <a:t> __________.”  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___________ past papers is a good way to revise.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I used to ____________ every night!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We went to six or seven </a:t>
            </a:r>
            <a:r>
              <a:rPr lang="en-US" sz="2800" dirty="0" err="1" smtClean="0"/>
              <a:t>Cor</a:t>
            </a:r>
            <a:r>
              <a:rPr lang="en-US" sz="2800" dirty="0" smtClean="0"/>
              <a:t> </a:t>
            </a:r>
            <a:r>
              <a:rPr lang="en-US" sz="2800" dirty="0" err="1" smtClean="0"/>
              <a:t>Anglais</a:t>
            </a:r>
            <a:r>
              <a:rPr lang="en-US" sz="2800" dirty="0" smtClean="0"/>
              <a:t> __________ last month.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She __________ with great commitment!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866" y="1357298"/>
            <a:ext cx="821537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yourself – answers!</a:t>
            </a:r>
          </a:p>
          <a:p>
            <a:endParaRPr lang="en-US" sz="2800" dirty="0"/>
          </a:p>
          <a:p>
            <a:pPr marL="457200" indent="-457200">
              <a:buAutoNum type="arabicPeriod"/>
            </a:pPr>
            <a:r>
              <a:rPr lang="en-US" sz="2800" dirty="0"/>
              <a:t>The whole team need to </a:t>
            </a:r>
            <a:r>
              <a:rPr lang="en-US" sz="2800" dirty="0" smtClean="0">
                <a:solidFill>
                  <a:srgbClr val="FF0000"/>
                </a:solidFill>
              </a:rPr>
              <a:t>practi</a:t>
            </a:r>
            <a:r>
              <a:rPr lang="en-US" sz="2800" u="sng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their lineouts.</a:t>
            </a:r>
          </a:p>
          <a:p>
            <a:pPr marL="457200" indent="-457200">
              <a:buAutoNum type="arabicPeriod"/>
            </a:pPr>
            <a:r>
              <a:rPr lang="en-US" sz="2800" dirty="0"/>
              <a:t>“I’m going round to my friend’s house after </a:t>
            </a:r>
            <a:r>
              <a:rPr lang="en-US" sz="2800" dirty="0" err="1"/>
              <a:t>rounders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practi</a:t>
            </a:r>
            <a:r>
              <a:rPr lang="en-US" sz="2800" u="sng" dirty="0" smtClean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e</a:t>
            </a:r>
            <a:r>
              <a:rPr lang="en-US" sz="2800" dirty="0" smtClean="0"/>
              <a:t>.”  </a:t>
            </a:r>
            <a:endParaRPr lang="en-US" sz="2800" dirty="0"/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Practi</a:t>
            </a:r>
            <a:r>
              <a:rPr lang="en-US" sz="2800" u="sng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ing</a:t>
            </a:r>
            <a:r>
              <a:rPr lang="en-US" sz="2800" dirty="0" smtClean="0"/>
              <a:t> </a:t>
            </a:r>
            <a:r>
              <a:rPr lang="en-US" sz="2800" dirty="0"/>
              <a:t>past papers is a good way to revise.</a:t>
            </a:r>
          </a:p>
          <a:p>
            <a:pPr marL="457200" indent="-457200">
              <a:buAutoNum type="arabicPeriod"/>
            </a:pPr>
            <a:r>
              <a:rPr lang="en-US" sz="2800" dirty="0"/>
              <a:t>I used to </a:t>
            </a:r>
            <a:r>
              <a:rPr lang="en-US" sz="2800" dirty="0" smtClean="0">
                <a:solidFill>
                  <a:srgbClr val="FF0000"/>
                </a:solidFill>
              </a:rPr>
              <a:t>practi</a:t>
            </a:r>
            <a:r>
              <a:rPr lang="en-US" sz="2800" u="sng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every night!</a:t>
            </a:r>
          </a:p>
          <a:p>
            <a:pPr marL="457200" indent="-457200">
              <a:buAutoNum type="arabicPeriod"/>
            </a:pPr>
            <a:r>
              <a:rPr lang="en-US" sz="2800" dirty="0"/>
              <a:t>We went to six or seven </a:t>
            </a:r>
            <a:r>
              <a:rPr lang="en-US" sz="2800" dirty="0" err="1"/>
              <a:t>Cor</a:t>
            </a:r>
            <a:r>
              <a:rPr lang="en-US" sz="2800" dirty="0"/>
              <a:t> </a:t>
            </a:r>
            <a:r>
              <a:rPr lang="en-US" sz="2800" dirty="0" err="1"/>
              <a:t>Anglais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practi</a:t>
            </a:r>
            <a:r>
              <a:rPr lang="en-US" sz="2800" u="sng" dirty="0" smtClean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es</a:t>
            </a:r>
            <a:r>
              <a:rPr lang="en-US" sz="2800" dirty="0" smtClean="0"/>
              <a:t> </a:t>
            </a:r>
            <a:r>
              <a:rPr lang="en-US" sz="2800" dirty="0"/>
              <a:t>last month.</a:t>
            </a:r>
          </a:p>
          <a:p>
            <a:pPr marL="457200" indent="-457200">
              <a:buAutoNum type="arabicPeriod"/>
            </a:pPr>
            <a:r>
              <a:rPr lang="en-US" sz="2800" dirty="0"/>
              <a:t>She </a:t>
            </a:r>
            <a:r>
              <a:rPr lang="en-US" sz="2800" dirty="0" smtClean="0">
                <a:solidFill>
                  <a:srgbClr val="FF0000"/>
                </a:solidFill>
              </a:rPr>
              <a:t>practi</a:t>
            </a:r>
            <a:r>
              <a:rPr lang="en-US" sz="2800" u="sng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es</a:t>
            </a:r>
            <a:r>
              <a:rPr lang="en-US" sz="2800" dirty="0" smtClean="0"/>
              <a:t> </a:t>
            </a:r>
            <a:r>
              <a:rPr lang="en-US" sz="2800" dirty="0"/>
              <a:t>with great commitment</a:t>
            </a:r>
            <a:r>
              <a:rPr lang="en-US" sz="2800" dirty="0" smtClean="0"/>
              <a:t>!</a:t>
            </a:r>
          </a:p>
          <a:p>
            <a:pPr marL="457200" indent="-457200">
              <a:buAutoNum type="arabicPeriod"/>
            </a:pPr>
            <a:endParaRPr lang="en-US" sz="2800" dirty="0"/>
          </a:p>
          <a:p>
            <a:r>
              <a:rPr lang="en-US" sz="2400" i="1" dirty="0" smtClean="0"/>
              <a:t>NB: American English doesn’t have this rule; that’s why it sometimes looks as if you’ve made a mistake. You haven’t!</a:t>
            </a:r>
            <a:endParaRPr lang="en-US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latin typeface="Comic Sans MS" pitchFamily="66" charset="0"/>
              </a:rPr>
              <a:t>The difference between ‘practice and practise’</a:t>
            </a:r>
            <a:endParaRPr lang="en-GB" sz="2800" dirty="0"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296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Kingdown Community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</dc:creator>
  <cp:lastModifiedBy>kn</cp:lastModifiedBy>
  <cp:revision>24</cp:revision>
  <dcterms:created xsi:type="dcterms:W3CDTF">2010-02-24T15:38:35Z</dcterms:created>
  <dcterms:modified xsi:type="dcterms:W3CDTF">2010-12-03T10:06:29Z</dcterms:modified>
</cp:coreProperties>
</file>