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9" r:id="rId2"/>
    <p:sldId id="279" r:id="rId3"/>
    <p:sldId id="270" r:id="rId4"/>
    <p:sldId id="280" r:id="rId5"/>
    <p:sldId id="281" r:id="rId6"/>
    <p:sldId id="282" r:id="rId7"/>
    <p:sldId id="276" r:id="rId8"/>
    <p:sldId id="278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0" autoAdjust="0"/>
    <p:restoredTop sz="82238" autoAdjust="0"/>
  </p:normalViewPr>
  <p:slideViewPr>
    <p:cSldViewPr>
      <p:cViewPr>
        <p:scale>
          <a:sx n="90" d="100"/>
          <a:sy n="90" d="100"/>
        </p:scale>
        <p:origin x="228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6CE43-A41D-477B-AB6B-6BF12F1B4072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AD021-05DF-4AFE-8D95-0FDC895A3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27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10min copy files</a:t>
            </a:r>
            <a:r>
              <a:rPr lang="en-US" baseline="0" dirty="0" smtClean="0"/>
              <a:t> and answer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211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10min copy files</a:t>
            </a:r>
            <a:r>
              <a:rPr lang="en-US" baseline="0" dirty="0" smtClean="0"/>
              <a:t> and answer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981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1min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646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ideo" Target="file:///D:\Teaching%252525252525252520Resources\Personal%252525252525252520Teaching%252525252525252520Resources\Admin\Primary%252525252525252520School%252525252525252520Meetings\7th%252525252525252520Nov%2525252525252525202012\eggtimer-countdown.swf" TargetMode="Externa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95713"/>
            <a:ext cx="1981200" cy="55129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196751"/>
            <a:ext cx="6705600" cy="55103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4617A1E-C3C1-4D2A-A1A0-CBA3B86E2BA9}" type="datetimeFigureOut">
              <a:rPr lang="en-GB" smtClean="0"/>
              <a:t>19/01/2017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EE7B37-9527-4DE6-9C07-270241EAAF1B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  <a:prstGeom prst="rect">
            <a:avLst/>
          </a:prstGeo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71752" y="2276872"/>
            <a:ext cx="8407893" cy="41044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276872"/>
            <a:ext cx="4176464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r with t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51520" y="2132856"/>
            <a:ext cx="2376264" cy="4464496"/>
          </a:xfrm>
          <a:prstGeom prst="rect">
            <a:avLst/>
          </a:prstGeom>
        </p:spPr>
        <p:txBody>
          <a:bodyPr/>
          <a:lstStyle>
            <a:lvl1pPr marL="45720" indent="0">
              <a:buFont typeface="Arial" pitchFamily="34" charset="0"/>
              <a:buNone/>
              <a:defRPr/>
            </a:lvl1pPr>
            <a:lvl2pPr marL="365760" indent="0">
              <a:buFont typeface="Arial" pitchFamily="34" charset="0"/>
              <a:buNone/>
              <a:defRPr/>
            </a:lvl2pPr>
            <a:lvl3pPr marL="640080" indent="0">
              <a:buFont typeface="Arial" pitchFamily="34" charset="0"/>
              <a:buNone/>
              <a:defRPr/>
            </a:lvl3pPr>
            <a:lvl4pPr marL="914400" indent="0">
              <a:buNone/>
              <a:defRPr/>
            </a:lvl4pPr>
            <a:lvl5pPr marL="109728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eggtimer-countdown.swf"/>
          <p:cNvPicPr>
            <a:picLocks noRot="1" noChangeAspect="1"/>
          </p:cNvPicPr>
          <p:nvPr userDrawn="1"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19807" y="2060848"/>
            <a:ext cx="6144681" cy="460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87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1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  <p:bldLst>
      <p:bldP spid="1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with edit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3077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842486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1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with edti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055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TextBox2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6628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10400" y="116631"/>
            <a:ext cx="1981200" cy="915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u="sng" dirty="0" smtClean="0"/>
              <a:t>Key Jargon: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050" dirty="0" smtClean="0"/>
              <a:t>Memory, Multi-tasking, Security, Peripheral management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52400" y="117671"/>
            <a:ext cx="6705600" cy="9073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u="sng" dirty="0" smtClean="0"/>
              <a:t>Learning</a:t>
            </a:r>
            <a:r>
              <a:rPr lang="en-US" sz="1400" u="sng" baseline="0" dirty="0" smtClean="0"/>
              <a:t> Goals:</a:t>
            </a:r>
          </a:p>
          <a:p>
            <a:r>
              <a:rPr lang="en-GB" sz="1400" dirty="0" smtClean="0">
                <a:solidFill>
                  <a:srgbClr val="00B050"/>
                </a:solidFill>
              </a:rPr>
              <a:t>All will: Describe hardware and compression.</a:t>
            </a:r>
          </a:p>
          <a:p>
            <a:r>
              <a:rPr lang="en-GB" sz="1400" dirty="0" smtClean="0">
                <a:solidFill>
                  <a:schemeClr val="accent3">
                    <a:lumMod val="75000"/>
                  </a:schemeClr>
                </a:solidFill>
              </a:rPr>
              <a:t>Most will: Understand how to compress files for the internet &amp; set</a:t>
            </a:r>
            <a:r>
              <a:rPr lang="en-GB" sz="1400" baseline="0" dirty="0" smtClean="0">
                <a:solidFill>
                  <a:schemeClr val="accent3">
                    <a:lumMod val="75000"/>
                  </a:schemeClr>
                </a:solidFill>
              </a:rPr>
              <a:t> up networks</a:t>
            </a:r>
            <a:endParaRPr lang="en-GB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GB" sz="1400" dirty="0" smtClean="0">
                <a:solidFill>
                  <a:srgbClr val="FF0000"/>
                </a:solidFill>
              </a:rPr>
              <a:t>Few will: Give detailed</a:t>
            </a:r>
            <a:r>
              <a:rPr lang="en-GB" sz="1400" baseline="0" dirty="0" smtClean="0">
                <a:solidFill>
                  <a:srgbClr val="FF0000"/>
                </a:solidFill>
              </a:rPr>
              <a:t> examples of networks with a full range of hardware</a:t>
            </a:r>
            <a:endParaRPr lang="en-US" sz="1400" baseline="0" dirty="0" smtClean="0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9" r:id="rId5"/>
    <p:sldLayoutId id="2147483678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Open books, title ‘Business Connectivity methods’</a:t>
            </a:r>
          </a:p>
          <a:p>
            <a:endParaRPr lang="en-GB" dirty="0"/>
          </a:p>
          <a:p>
            <a:r>
              <a:rPr lang="en-GB" dirty="0" smtClean="0"/>
              <a:t>What do these stand for? (Write down in book…)</a:t>
            </a:r>
          </a:p>
          <a:p>
            <a:endParaRPr lang="en-GB" dirty="0"/>
          </a:p>
          <a:p>
            <a:r>
              <a:rPr lang="en-GB" dirty="0" smtClean="0"/>
              <a:t>LAN (e.g. Ethernet, Token Ring)</a:t>
            </a:r>
          </a:p>
          <a:p>
            <a:r>
              <a:rPr lang="en-GB" dirty="0" smtClean="0"/>
              <a:t>WAN (e.g. ADSL, leased line, ISDN)</a:t>
            </a:r>
          </a:p>
          <a:p>
            <a:r>
              <a:rPr lang="en-GB" dirty="0" smtClean="0"/>
              <a:t>MAN</a:t>
            </a:r>
          </a:p>
          <a:p>
            <a:r>
              <a:rPr lang="en-GB" dirty="0" smtClean="0"/>
              <a:t>Voice (e.g. </a:t>
            </a:r>
            <a:r>
              <a:rPr lang="en-GB" dirty="0" err="1" smtClean="0"/>
              <a:t>PSTN</a:t>
            </a:r>
            <a:r>
              <a:rPr lang="en-GB" dirty="0" smtClean="0"/>
              <a:t>, cellular)</a:t>
            </a:r>
          </a:p>
          <a:p>
            <a:r>
              <a:rPr lang="en-GB" dirty="0" smtClean="0"/>
              <a:t>Satellite (e.g. </a:t>
            </a:r>
            <a:r>
              <a:rPr lang="en-GB" dirty="0" err="1" smtClean="0"/>
              <a:t>Voice,data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each of these mean?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3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do these stand for?</a:t>
            </a:r>
          </a:p>
          <a:p>
            <a:endParaRPr lang="en-GB" dirty="0"/>
          </a:p>
          <a:p>
            <a:r>
              <a:rPr lang="en-GB" dirty="0" smtClean="0"/>
              <a:t>LAN (e.g. Ethernet, Token Ring) </a:t>
            </a:r>
            <a:r>
              <a:rPr lang="en-GB" dirty="0" smtClean="0">
                <a:solidFill>
                  <a:srgbClr val="FF0000"/>
                </a:solidFill>
              </a:rPr>
              <a:t>– LOCAL AREA NETWORK</a:t>
            </a:r>
          </a:p>
          <a:p>
            <a:r>
              <a:rPr lang="en-GB" dirty="0" smtClean="0"/>
              <a:t>WAN (e.g. ADSL, leased line, ISDN) </a:t>
            </a:r>
            <a:r>
              <a:rPr lang="en-GB" dirty="0" smtClean="0">
                <a:solidFill>
                  <a:srgbClr val="FF0000"/>
                </a:solidFill>
              </a:rPr>
              <a:t>– WIDE AREA NETWORK</a:t>
            </a:r>
          </a:p>
          <a:p>
            <a:r>
              <a:rPr lang="en-GB" dirty="0" smtClean="0"/>
              <a:t>MAN </a:t>
            </a:r>
            <a:r>
              <a:rPr lang="en-GB" dirty="0" smtClean="0">
                <a:solidFill>
                  <a:srgbClr val="FF0000"/>
                </a:solidFill>
              </a:rPr>
              <a:t>– METROPOLITAN AREA NETWORK</a:t>
            </a:r>
          </a:p>
          <a:p>
            <a:r>
              <a:rPr lang="en-GB" dirty="0" smtClean="0"/>
              <a:t>Voice (e.g. </a:t>
            </a:r>
            <a:r>
              <a:rPr lang="en-GB" dirty="0" err="1" smtClean="0"/>
              <a:t>PSTN</a:t>
            </a:r>
            <a:r>
              <a:rPr lang="en-GB" dirty="0" smtClean="0"/>
              <a:t>, cellular) – </a:t>
            </a:r>
            <a:r>
              <a:rPr lang="en-GB" dirty="0" smtClean="0">
                <a:solidFill>
                  <a:srgbClr val="FF0000"/>
                </a:solidFill>
              </a:rPr>
              <a:t>Telephone or mobile network</a:t>
            </a:r>
          </a:p>
          <a:p>
            <a:r>
              <a:rPr lang="en-GB" dirty="0" smtClean="0"/>
              <a:t>Satellite (e.g. Voice, data)- </a:t>
            </a:r>
            <a:r>
              <a:rPr lang="en-GB" dirty="0" smtClean="0">
                <a:solidFill>
                  <a:srgbClr val="FF0000"/>
                </a:solidFill>
              </a:rPr>
              <a:t>Satellite network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00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know </a:t>
            </a:r>
            <a:r>
              <a:rPr lang="en-GB" dirty="0"/>
              <a:t>a range a connectivity methods</a:t>
            </a:r>
          </a:p>
          <a:p>
            <a:r>
              <a:rPr lang="en-GB" dirty="0" smtClean="0"/>
              <a:t>Understand their characteristics</a:t>
            </a:r>
            <a:endParaRPr lang="en-GB" dirty="0"/>
          </a:p>
          <a:p>
            <a:r>
              <a:rPr lang="en-GB" dirty="0" smtClean="0"/>
              <a:t>Know when each would be used</a:t>
            </a:r>
            <a:endParaRPr lang="en-GB" dirty="0" smtClean="0"/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Complete a descriptive table of the key connectivity methods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Explain their characteristics and purpose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Complete an example exam question on the topic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52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8" name="Picture 4" descr="http://www.conceptdraw.com/How-To-Guide/picture/Mobile-TV-networ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1124744"/>
            <a:ext cx="9039225" cy="559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24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http://www.gridgit.com/postpic/2011/09/metropolitan-area-network-diagram_6566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92796"/>
            <a:ext cx="9207620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035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netprivateer.com/images/lanwa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47886"/>
            <a:ext cx="6480720" cy="456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025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fact sheets, discuss on your tables the methods and complete the Characteristics and Examples of use section</a:t>
            </a:r>
          </a:p>
          <a:p>
            <a:endParaRPr lang="en-US" dirty="0" smtClean="0"/>
          </a:p>
          <a:p>
            <a:r>
              <a:rPr lang="en-US" dirty="0" smtClean="0"/>
              <a:t>Characteristics: Speed/Cost/clarity/delay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Examples of use </a:t>
            </a:r>
            <a:r>
              <a:rPr lang="en-US" dirty="0" err="1" smtClean="0"/>
              <a:t>eg</a:t>
            </a:r>
            <a:r>
              <a:rPr lang="en-US" dirty="0" smtClean="0"/>
              <a:t>: offices/across cities/across countries/for remote locations such as boats/in rural areas/in buildings for video calls etc. </a:t>
            </a:r>
          </a:p>
          <a:p>
            <a:endParaRPr lang="en-US" dirty="0"/>
          </a:p>
          <a:p>
            <a:r>
              <a:rPr lang="en-US" dirty="0" smtClean="0"/>
              <a:t>Complete? Stick both sheets in book and annotate the chart. Be prepared for an exam style question….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Task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614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 a diagram to show how a new branch for a bank would be connected to a data center, </a:t>
            </a:r>
            <a:r>
              <a:rPr lang="en-US" dirty="0" smtClean="0"/>
              <a:t>you should clearly identify any hardware, communications and security included  [7 marks]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Clues: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1. mark for a suitable diagram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2. mark for routers at either end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3. </a:t>
            </a:r>
            <a:r>
              <a:rPr lang="en-US" dirty="0" smtClean="0">
                <a:solidFill>
                  <a:srgbClr val="FF0000"/>
                </a:solidFill>
              </a:rPr>
              <a:t>mark for correctly identifying type of network [LAN’s/WAN’s]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4. Modem at either end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5. labels of devices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6. labels of type of line [ADSL/Wireless]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7. label of type of security [e.g. Firewall and VPN router]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question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4251" t="36000" r="57481" b="54200"/>
          <a:stretch/>
        </p:blipFill>
        <p:spPr>
          <a:xfrm>
            <a:off x="6929754" y="4005064"/>
            <a:ext cx="2214246" cy="147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30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1753" y="2276872"/>
            <a:ext cx="3048120" cy="4104456"/>
          </a:xfrm>
        </p:spPr>
        <p:txBody>
          <a:bodyPr/>
          <a:lstStyle/>
          <a:p>
            <a:r>
              <a:rPr lang="en-US" dirty="0" smtClean="0"/>
              <a:t>Mark your partners ?/7</a:t>
            </a:r>
          </a:p>
          <a:p>
            <a:r>
              <a:rPr lang="en-US" sz="1600" dirty="0">
                <a:solidFill>
                  <a:srgbClr val="FF0000"/>
                </a:solidFill>
              </a:rPr>
              <a:t>1. mark for a suitable diagram</a:t>
            </a:r>
          </a:p>
          <a:p>
            <a:r>
              <a:rPr lang="en-US" sz="1600" dirty="0">
                <a:solidFill>
                  <a:srgbClr val="FF0000"/>
                </a:solidFill>
              </a:rPr>
              <a:t>2. mark for routers at either end</a:t>
            </a:r>
          </a:p>
          <a:p>
            <a:r>
              <a:rPr lang="en-US" sz="1600" dirty="0">
                <a:solidFill>
                  <a:srgbClr val="FF0000"/>
                </a:solidFill>
              </a:rPr>
              <a:t>3. mark for correctly identifying type of network [LAN’s/WAN’s]</a:t>
            </a:r>
          </a:p>
          <a:p>
            <a:r>
              <a:rPr lang="en-US" sz="1600" dirty="0">
                <a:solidFill>
                  <a:srgbClr val="FF0000"/>
                </a:solidFill>
              </a:rPr>
              <a:t>4. Modem at either end</a:t>
            </a:r>
          </a:p>
          <a:p>
            <a:r>
              <a:rPr lang="en-US" sz="1600" dirty="0">
                <a:solidFill>
                  <a:srgbClr val="FF0000"/>
                </a:solidFill>
              </a:rPr>
              <a:t>5. labels of devices</a:t>
            </a:r>
          </a:p>
          <a:p>
            <a:r>
              <a:rPr lang="en-US" sz="1600" dirty="0">
                <a:solidFill>
                  <a:srgbClr val="FF0000"/>
                </a:solidFill>
              </a:rPr>
              <a:t>6. labels of type of line [ADSL/Wireless]</a:t>
            </a:r>
          </a:p>
          <a:p>
            <a:r>
              <a:rPr lang="en-US" sz="1600" dirty="0">
                <a:solidFill>
                  <a:srgbClr val="FF0000"/>
                </a:solidFill>
              </a:rPr>
              <a:t>7. label of type of security [e.g. Firewall and VPN router</a:t>
            </a:r>
            <a:r>
              <a:rPr lang="en-US" sz="1600" dirty="0" smtClean="0">
                <a:solidFill>
                  <a:srgbClr val="FF0000"/>
                </a:solidFill>
              </a:rPr>
              <a:t>]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Style </a:t>
            </a:r>
            <a:r>
              <a:rPr lang="en-US" dirty="0" smtClean="0"/>
              <a:t>answer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100" t="36700" r="54331" b="38800"/>
          <a:stretch/>
        </p:blipFill>
        <p:spPr>
          <a:xfrm>
            <a:off x="3920480" y="1916832"/>
            <a:ext cx="5223520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7645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sson Template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FCFDB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Lesson Template</Template>
  <TotalTime>274</TotalTime>
  <Words>417</Words>
  <Application>Microsoft Office PowerPoint</Application>
  <PresentationFormat>On-screen Show (4:3)</PresentationFormat>
  <Paragraphs>60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Franklin Gothic Medium</vt:lpstr>
      <vt:lpstr>Wingdings</vt:lpstr>
      <vt:lpstr>Wingdings 2</vt:lpstr>
      <vt:lpstr>Lesson Template</vt:lpstr>
      <vt:lpstr>What do each of these mean?</vt:lpstr>
      <vt:lpstr>Answers</vt:lpstr>
      <vt:lpstr>Objectives</vt:lpstr>
      <vt:lpstr>PowerPoint Presentation</vt:lpstr>
      <vt:lpstr>PowerPoint Presentation</vt:lpstr>
      <vt:lpstr>PowerPoint Presentation</vt:lpstr>
      <vt:lpstr>Main Task </vt:lpstr>
      <vt:lpstr>Exam question</vt:lpstr>
      <vt:lpstr>Exam Style answer</vt:lpstr>
    </vt:vector>
  </TitlesOfParts>
  <Company>Matravers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title</dc:title>
  <dc:creator>Luke Grayson</dc:creator>
  <cp:lastModifiedBy>Luke Grayson</cp:lastModifiedBy>
  <cp:revision>37</cp:revision>
  <dcterms:created xsi:type="dcterms:W3CDTF">2013-07-18T11:00:46Z</dcterms:created>
  <dcterms:modified xsi:type="dcterms:W3CDTF">2017-01-19T09:25:39Z</dcterms:modified>
</cp:coreProperties>
</file>