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DC1C6-8E7B-461D-9D4A-B0B84B4E20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749E0E-CF54-476A-A0F9-BAE14FB5F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E9646-4564-4B51-BD10-698B2B204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5C8EA-57DE-4E3A-8750-B0405DA26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C7AA4-A81A-4D5B-A17B-842F58572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1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FDB2A-D3FF-4BCA-BCD5-CCD745C9C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4070A5-591B-4C43-8108-C4D3536FA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BF164-8B4D-4388-99A8-2BC5BA16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A42AD-9338-4F3B-85EC-26F580068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CB2D3-B636-47AF-B190-355EE9640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214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532FEE-0A7A-4102-AE67-FDABB1F8CA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7D96CD-CFB2-4AF4-896D-601E9A542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8346C-AEFA-40EA-83FA-5D4D7A436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5852A-E074-4128-8C60-85AB9119F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C00A9-3508-4D85-AEF1-E39E97180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160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A530E-1B8B-4534-BF1C-3A8474F1E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62142-8A7F-41BB-9DA6-BC0FE001C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9431F-B4F3-4272-89A6-C5E91818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2D817-771F-411A-962F-967D87C8B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ED955-E1CC-4B89-B2E7-3BDEF4497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96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DAF09-BFC5-4562-B005-8E0ADF9C2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7395A1-4C5E-4487-8377-B0A078A24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CE56B-F7DF-469D-B36C-A958893C9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10A16-59BF-4A4A-A4BE-CCBC8A613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287BF-7507-490D-BA81-04149646F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40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DE18F-A9E5-41E1-9ADB-11267517A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AE393-30F8-4799-8543-4CA2DE1821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C8DCDA-29E1-4CB1-8963-313FD12A2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0DDEAD-314C-42B7-B4DD-6947FCEEC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04A2F7-BD84-4A63-AEA1-3D1FFF7DF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FA6527-2421-47F4-BF5A-99382E839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96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1C4C2-547F-4AC7-88FD-4E76165B4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55C497-22AD-40F9-96AC-30A1F0EA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87ED00-18AA-4AD4-BED4-17E2C9D28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40AF27-3324-4FB6-AA60-F36A57E9AF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BD8C14-3C86-44B0-8D86-70FFAE8AB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52C5AF-9FC9-449A-A176-B92C98028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E6E38D-6837-4B13-B0DC-86587BA5F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54DAB0-2550-4740-AAD3-D061D6550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0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19100-6005-4E1D-8263-65AF2F8A8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D57DF-97E4-44F7-BD55-1BD32F3AE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D67290-1717-471C-95C1-F56FB42ED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984689-3DF9-4EE4-ADFF-95C7B06DE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94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C048A6-9581-4FA4-AC05-CF1D975AC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2B8874-8DA5-47F9-A0AE-3FEBA3961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E3C96-9B66-4484-842F-6EBC30949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390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2C1B5-BE1C-418F-8733-90B69BB65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E4D4E-6270-4914-A43A-9F085931F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D1B853-2701-4A6A-93AF-F052C476E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80D89-7D6D-4981-B319-BC35B22A0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E2AC00-AD1C-46F8-98C8-F2A2E481D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443F3D-02D8-43D5-A0EA-92346AE2E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20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4AF49-BC7B-4EF7-9521-17BEB920F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6DBE9C-6C5D-4080-A204-76E51DA3B6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B2F4E3-3041-47C1-B848-11171AE007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A4DCB1-097E-4CAB-AE31-7F1294B3E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C7AFD6-9463-442C-A712-15B7527AE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EF726-9B78-45C4-8172-033148C85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713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E3C3D4-47E5-4670-9797-697CDB530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EB6E4-24DC-480A-A832-5854CF72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13ACC-EE32-47BC-B98E-C85187C132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6F616-8B9F-44BD-8730-A49812345099}" type="datetimeFigureOut">
              <a:rPr lang="en-GB" smtClean="0"/>
              <a:t>02/09/2022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A3184-6A48-4C28-8352-E3619E8A2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73396-BCCE-42D6-8A6A-EAFA000FFA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12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47162DE7-CDA6-427B-8FCC-6AAB9AB44E52}"/>
              </a:ext>
            </a:extLst>
          </p:cNvPr>
          <p:cNvSpPr/>
          <p:nvPr/>
        </p:nvSpPr>
        <p:spPr>
          <a:xfrm>
            <a:off x="10071074" y="5461995"/>
            <a:ext cx="1429603" cy="1042580"/>
          </a:xfrm>
          <a:prstGeom prst="roundRect">
            <a:avLst/>
          </a:prstGeom>
          <a:solidFill>
            <a:srgbClr val="FF33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End of Year Test</a:t>
            </a:r>
          </a:p>
        </p:txBody>
      </p:sp>
      <p:sp>
        <p:nvSpPr>
          <p:cNvPr id="80" name="Callout: Right Arrow 79">
            <a:extLst>
              <a:ext uri="{FF2B5EF4-FFF2-40B4-BE49-F238E27FC236}">
                <a16:creationId xmlns:a16="http://schemas.microsoft.com/office/drawing/2014/main" id="{5FE239EE-BC4B-4FC5-BD1C-AB93C01857DD}"/>
              </a:ext>
            </a:extLst>
          </p:cNvPr>
          <p:cNvSpPr/>
          <p:nvPr/>
        </p:nvSpPr>
        <p:spPr>
          <a:xfrm>
            <a:off x="128109" y="108122"/>
            <a:ext cx="1752620" cy="5212454"/>
          </a:xfrm>
          <a:prstGeom prst="rightArrowCallou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Skills Preparation: Understand more complex programming techniques, hardware &amp; software and develop a range of creative project skills.  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509A212-5ED0-4D4D-B9F2-EA26FCD38CEF}"/>
              </a:ext>
            </a:extLst>
          </p:cNvPr>
          <p:cNvSpPr/>
          <p:nvPr/>
        </p:nvSpPr>
        <p:spPr>
          <a:xfrm>
            <a:off x="6996091" y="5633021"/>
            <a:ext cx="1621131" cy="817778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Video edit handed in to be assessed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E27212B-AAF4-46CC-B005-82FA5AF91B2C}"/>
              </a:ext>
            </a:extLst>
          </p:cNvPr>
          <p:cNvSpPr/>
          <p:nvPr/>
        </p:nvSpPr>
        <p:spPr>
          <a:xfrm>
            <a:off x="1615431" y="3492614"/>
            <a:ext cx="2639387" cy="12487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Use programming languages to solve a variety of computational problems.</a:t>
            </a:r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B293D488-5C2C-4D45-9723-6DF9A7DC0652}"/>
              </a:ext>
            </a:extLst>
          </p:cNvPr>
          <p:cNvSpPr/>
          <p:nvPr/>
        </p:nvSpPr>
        <p:spPr>
          <a:xfrm>
            <a:off x="2095714" y="593521"/>
            <a:ext cx="1636887" cy="28194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Term 1&amp;2 – </a:t>
            </a:r>
            <a:r>
              <a:rPr lang="en-GB" b="1" dirty="0" err="1">
                <a:solidFill>
                  <a:schemeClr val="tx1"/>
                </a:solidFill>
              </a:rPr>
              <a:t>eSafety</a:t>
            </a:r>
            <a:r>
              <a:rPr lang="en-GB" b="1" dirty="0">
                <a:solidFill>
                  <a:schemeClr val="tx1"/>
                </a:solidFill>
              </a:rPr>
              <a:t> and Python Programming</a:t>
            </a:r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17B8D599-3E76-424A-9910-15FA59A47974}"/>
              </a:ext>
            </a:extLst>
          </p:cNvPr>
          <p:cNvSpPr/>
          <p:nvPr/>
        </p:nvSpPr>
        <p:spPr>
          <a:xfrm>
            <a:off x="5716064" y="638166"/>
            <a:ext cx="1769364" cy="27850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Term 3&amp;4 – Advanced graphics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9B9CF36E-6F87-4327-AF81-3C60C2D98C11}"/>
              </a:ext>
            </a:extLst>
          </p:cNvPr>
          <p:cNvSpPr/>
          <p:nvPr/>
        </p:nvSpPr>
        <p:spPr>
          <a:xfrm>
            <a:off x="1800812" y="5685888"/>
            <a:ext cx="1150294" cy="756704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Python Assessment</a:t>
            </a:r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7BF31ED8-31EA-4800-BDDE-2BA168CDEB5C}"/>
              </a:ext>
            </a:extLst>
          </p:cNvPr>
          <p:cNvSpPr/>
          <p:nvPr/>
        </p:nvSpPr>
        <p:spPr>
          <a:xfrm>
            <a:off x="9344345" y="588102"/>
            <a:ext cx="1769364" cy="2824860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Term 5&amp;6 – Video editing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81D5416-EAAA-45DD-8E8F-F6185AD679E0}"/>
              </a:ext>
            </a:extLst>
          </p:cNvPr>
          <p:cNvSpPr/>
          <p:nvPr/>
        </p:nvSpPr>
        <p:spPr>
          <a:xfrm>
            <a:off x="4972144" y="3506266"/>
            <a:ext cx="3253494" cy="12487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Undertake creative projects that involve selecting, using, and combining multiple application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A917D9F-5799-4F63-9043-1D1CB10A8C27}"/>
              </a:ext>
            </a:extLst>
          </p:cNvPr>
          <p:cNvSpPr/>
          <p:nvPr/>
        </p:nvSpPr>
        <p:spPr>
          <a:xfrm>
            <a:off x="8643257" y="3476309"/>
            <a:ext cx="3188464" cy="12487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Create, reuse, revise and repurpose digital artefacts for a given audience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B7F1A7E8-C2B3-4948-8892-8C8F50A71EEE}"/>
              </a:ext>
            </a:extLst>
          </p:cNvPr>
          <p:cNvSpPr/>
          <p:nvPr/>
        </p:nvSpPr>
        <p:spPr>
          <a:xfrm>
            <a:off x="4036273" y="5665897"/>
            <a:ext cx="1784015" cy="771234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Advanced Graphics submission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6EB69B2-211D-4C88-87C0-6C09CEDA9229}"/>
              </a:ext>
            </a:extLst>
          </p:cNvPr>
          <p:cNvCxnSpPr>
            <a:cxnSpLocks/>
            <a:stCxn id="34" idx="3"/>
            <a:endCxn id="35" idx="1"/>
          </p:cNvCxnSpPr>
          <p:nvPr/>
        </p:nvCxnSpPr>
        <p:spPr>
          <a:xfrm flipV="1">
            <a:off x="8225638" y="4100694"/>
            <a:ext cx="417619" cy="29957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5FCDA87-383B-48F3-A4C1-4EEE7F19FA50}"/>
              </a:ext>
            </a:extLst>
          </p:cNvPr>
          <p:cNvCxnSpPr>
            <a:cxnSpLocks/>
            <a:stCxn id="24" idx="3"/>
            <a:endCxn id="34" idx="1"/>
          </p:cNvCxnSpPr>
          <p:nvPr/>
        </p:nvCxnSpPr>
        <p:spPr>
          <a:xfrm>
            <a:off x="4254818" y="4116999"/>
            <a:ext cx="717326" cy="13652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Arrow: Right 47">
            <a:extLst>
              <a:ext uri="{FF2B5EF4-FFF2-40B4-BE49-F238E27FC236}">
                <a16:creationId xmlns:a16="http://schemas.microsoft.com/office/drawing/2014/main" id="{F04066A3-53C2-4787-ADB2-A8CA7A736BA9}"/>
              </a:ext>
            </a:extLst>
          </p:cNvPr>
          <p:cNvSpPr/>
          <p:nvPr/>
        </p:nvSpPr>
        <p:spPr>
          <a:xfrm>
            <a:off x="2976000" y="5623905"/>
            <a:ext cx="1021912" cy="880670"/>
          </a:xfrm>
          <a:prstGeom prst="rightArrow">
            <a:avLst/>
          </a:prstGeom>
          <a:solidFill>
            <a:srgbClr val="F6B8ED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DC1</a:t>
            </a:r>
          </a:p>
        </p:txBody>
      </p:sp>
      <p:sp>
        <p:nvSpPr>
          <p:cNvPr id="50" name="Arrow: Right 49">
            <a:extLst>
              <a:ext uri="{FF2B5EF4-FFF2-40B4-BE49-F238E27FC236}">
                <a16:creationId xmlns:a16="http://schemas.microsoft.com/office/drawing/2014/main" id="{17483B02-1E13-485D-AA84-5B6493B5EB12}"/>
              </a:ext>
            </a:extLst>
          </p:cNvPr>
          <p:cNvSpPr/>
          <p:nvPr/>
        </p:nvSpPr>
        <p:spPr>
          <a:xfrm>
            <a:off x="5858649" y="5623905"/>
            <a:ext cx="1137048" cy="880670"/>
          </a:xfrm>
          <a:prstGeom prst="rightArrow">
            <a:avLst/>
          </a:prstGeom>
          <a:solidFill>
            <a:srgbClr val="F6B8ED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1"/>
                </a:solidFill>
              </a:rPr>
              <a:t>DC2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Arrow: Right 51">
            <a:extLst>
              <a:ext uri="{FF2B5EF4-FFF2-40B4-BE49-F238E27FC236}">
                <a16:creationId xmlns:a16="http://schemas.microsoft.com/office/drawing/2014/main" id="{E96506D3-3536-4519-A20A-E930A933C9D6}"/>
              </a:ext>
            </a:extLst>
          </p:cNvPr>
          <p:cNvSpPr/>
          <p:nvPr/>
        </p:nvSpPr>
        <p:spPr>
          <a:xfrm>
            <a:off x="8617616" y="5534161"/>
            <a:ext cx="1453458" cy="976623"/>
          </a:xfrm>
          <a:prstGeom prst="rightArrow">
            <a:avLst/>
          </a:prstGeom>
          <a:solidFill>
            <a:srgbClr val="F6B8ED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1"/>
                </a:solidFill>
              </a:rPr>
              <a:t>RPE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DB426F2B-F87E-4D49-B066-ABC7137E9F4D}"/>
              </a:ext>
            </a:extLst>
          </p:cNvPr>
          <p:cNvSpPr/>
          <p:nvPr/>
        </p:nvSpPr>
        <p:spPr>
          <a:xfrm>
            <a:off x="1622927" y="70329"/>
            <a:ext cx="10208793" cy="44257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ASSESSMENT OBJECTIVES: Develop Computing, editing and Programming skills. 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36F1DE3F-B93A-4D4A-BC7F-9ABD57423061}"/>
              </a:ext>
            </a:extLst>
          </p:cNvPr>
          <p:cNvSpPr/>
          <p:nvPr/>
        </p:nvSpPr>
        <p:spPr>
          <a:xfrm>
            <a:off x="3877918" y="4486280"/>
            <a:ext cx="943679" cy="696364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err="1">
                <a:solidFill>
                  <a:schemeClr val="tx1"/>
                </a:solidFill>
              </a:rPr>
              <a:t>RPE</a:t>
            </a:r>
            <a:r>
              <a:rPr lang="en-GB" sz="900" b="1" dirty="0">
                <a:solidFill>
                  <a:schemeClr val="tx1"/>
                </a:solidFill>
              </a:rPr>
              <a:t>: Key terms &amp; Test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EDA77D7E-9C0D-4293-9037-CF0A5BF974B4}"/>
              </a:ext>
            </a:extLst>
          </p:cNvPr>
          <p:cNvSpPr/>
          <p:nvPr/>
        </p:nvSpPr>
        <p:spPr>
          <a:xfrm>
            <a:off x="7673543" y="4582788"/>
            <a:ext cx="943679" cy="696364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err="1">
                <a:solidFill>
                  <a:schemeClr val="tx1"/>
                </a:solidFill>
              </a:rPr>
              <a:t>RPE</a:t>
            </a:r>
            <a:r>
              <a:rPr lang="en-GB" sz="900" b="1" dirty="0">
                <a:solidFill>
                  <a:schemeClr val="tx1"/>
                </a:solidFill>
              </a:rPr>
              <a:t>: Key terms &amp; Test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8A917192-7A78-4E1B-82DC-EA705266F77C}"/>
              </a:ext>
            </a:extLst>
          </p:cNvPr>
          <p:cNvSpPr/>
          <p:nvPr/>
        </p:nvSpPr>
        <p:spPr>
          <a:xfrm>
            <a:off x="11112285" y="4560694"/>
            <a:ext cx="943679" cy="696364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err="1">
                <a:solidFill>
                  <a:schemeClr val="tx1"/>
                </a:solidFill>
              </a:rPr>
              <a:t>RPE</a:t>
            </a:r>
            <a:r>
              <a:rPr lang="en-GB" sz="900" b="1" dirty="0">
                <a:solidFill>
                  <a:schemeClr val="tx1"/>
                </a:solidFill>
              </a:rPr>
              <a:t>: Key terms &amp; Test</a:t>
            </a:r>
          </a:p>
        </p:txBody>
      </p:sp>
    </p:spTree>
    <p:extLst>
      <p:ext uri="{BB962C8B-B14F-4D97-AF65-F5344CB8AC3E}">
        <p14:creationId xmlns:p14="http://schemas.microsoft.com/office/powerpoint/2010/main" val="3715141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937107F-5826-4E76-AFD0-B41485B129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440" t="8965" r="2850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D9AAB31-6FB0-464C-B8AB-006484E128B2}"/>
              </a:ext>
            </a:extLst>
          </p:cNvPr>
          <p:cNvSpPr txBox="1"/>
          <p:nvPr/>
        </p:nvSpPr>
        <p:spPr>
          <a:xfrm>
            <a:off x="309417" y="163950"/>
            <a:ext cx="6141493" cy="584775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</a:rPr>
              <a:t>Steps to Computer Science Success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A904B20-C4EF-4465-BB37-01DC29C3E777}"/>
              </a:ext>
            </a:extLst>
          </p:cNvPr>
          <p:cNvSpPr/>
          <p:nvPr/>
        </p:nvSpPr>
        <p:spPr>
          <a:xfrm>
            <a:off x="972892" y="5365217"/>
            <a:ext cx="11202955" cy="360000"/>
          </a:xfrm>
          <a:prstGeom prst="rect">
            <a:avLst/>
          </a:prstGeom>
          <a:solidFill>
            <a:srgbClr val="66CC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Undertake creative projects that involve selecting, using, and combining multiple application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D707722-54B0-4693-900A-7AF240CAAE28}"/>
              </a:ext>
            </a:extLst>
          </p:cNvPr>
          <p:cNvSpPr/>
          <p:nvPr/>
        </p:nvSpPr>
        <p:spPr>
          <a:xfrm>
            <a:off x="1524000" y="4986917"/>
            <a:ext cx="10651847" cy="360000"/>
          </a:xfrm>
          <a:prstGeom prst="rect">
            <a:avLst/>
          </a:prstGeom>
          <a:solidFill>
            <a:srgbClr val="99FF33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Understand how instructions are stored and executed within a computer system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C168F0-3DB8-4781-BB82-F4D51179518F}"/>
              </a:ext>
            </a:extLst>
          </p:cNvPr>
          <p:cNvSpPr/>
          <p:nvPr/>
        </p:nvSpPr>
        <p:spPr>
          <a:xfrm>
            <a:off x="2115672" y="4606166"/>
            <a:ext cx="10060176" cy="3600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ysClr val="windowText" lastClr="000000"/>
                </a:solidFill>
              </a:rPr>
              <a:t>Understand the hardware and software components that make up computer systems.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1193881-4AF2-4570-A591-9D416E12DDF8}"/>
              </a:ext>
            </a:extLst>
          </p:cNvPr>
          <p:cNvSpPr/>
          <p:nvPr/>
        </p:nvSpPr>
        <p:spPr>
          <a:xfrm>
            <a:off x="2608730" y="4225415"/>
            <a:ext cx="9567118" cy="360000"/>
          </a:xfrm>
          <a:prstGeom prst="rect">
            <a:avLst/>
          </a:prstGeom>
          <a:solidFill>
            <a:srgbClr val="F6B8ED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dirty="0">
                <a:solidFill>
                  <a:sysClr val="windowText" lastClr="000000"/>
                </a:solidFill>
              </a:rPr>
              <a:t>Understand simple Boolean logic</a:t>
            </a:r>
            <a:endParaRPr lang="en-GB" b="1" dirty="0">
              <a:solidFill>
                <a:sysClr val="windowText" lastClr="00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64E0247-3349-4039-8477-B4D27E9F1B3E}"/>
              </a:ext>
            </a:extLst>
          </p:cNvPr>
          <p:cNvSpPr/>
          <p:nvPr/>
        </p:nvSpPr>
        <p:spPr>
          <a:xfrm>
            <a:off x="3173506" y="3846960"/>
            <a:ext cx="9002341" cy="360000"/>
          </a:xfrm>
          <a:prstGeom prst="rect">
            <a:avLst/>
          </a:prstGeom>
          <a:solidFill>
            <a:srgbClr val="66CC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ysClr val="windowText" lastClr="000000"/>
                </a:solidFill>
              </a:rPr>
              <a:t>Use programming languages to solve a variety of computational problems.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C649713-D767-4906-BFEA-18844B23C620}"/>
              </a:ext>
            </a:extLst>
          </p:cNvPr>
          <p:cNvSpPr/>
          <p:nvPr/>
        </p:nvSpPr>
        <p:spPr>
          <a:xfrm>
            <a:off x="3818965" y="3461084"/>
            <a:ext cx="8356882" cy="360000"/>
          </a:xfrm>
          <a:prstGeom prst="rect">
            <a:avLst/>
          </a:prstGeom>
          <a:solidFill>
            <a:srgbClr val="99FF33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ysClr val="windowText" lastClr="000000"/>
                </a:solidFill>
              </a:rPr>
              <a:t>Understand several key algorithms that reflect computational thinking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E7B279-588B-4718-8512-4E7BF5F53359}"/>
              </a:ext>
            </a:extLst>
          </p:cNvPr>
          <p:cNvSpPr/>
          <p:nvPr/>
        </p:nvSpPr>
        <p:spPr>
          <a:xfrm>
            <a:off x="4536141" y="3078919"/>
            <a:ext cx="7655859" cy="3600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ysClr val="windowText" lastClr="000000"/>
                </a:solidFill>
              </a:rPr>
              <a:t>Design, use and evaluate computational abstractions</a:t>
            </a:r>
            <a:endParaRPr lang="en-GB" b="1" dirty="0">
              <a:solidFill>
                <a:sysClr val="windowText" lastClr="00000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99321D8-D397-4F5B-9060-CC960CE4FDDD}"/>
              </a:ext>
            </a:extLst>
          </p:cNvPr>
          <p:cNvSpPr/>
          <p:nvPr/>
        </p:nvSpPr>
        <p:spPr>
          <a:xfrm>
            <a:off x="528918" y="5745106"/>
            <a:ext cx="11655006" cy="360000"/>
          </a:xfrm>
          <a:prstGeom prst="rect">
            <a:avLst/>
          </a:prstGeom>
          <a:solidFill>
            <a:srgbClr val="F6B8ED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Create, reuse, revise and repurpose digital artefacts for a given audience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B4BE615-636E-4EB4-9D76-38435BF5AD07}"/>
              </a:ext>
            </a:extLst>
          </p:cNvPr>
          <p:cNvSpPr/>
          <p:nvPr/>
        </p:nvSpPr>
        <p:spPr>
          <a:xfrm>
            <a:off x="0" y="6123561"/>
            <a:ext cx="12175847" cy="7200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Understand a range of ways to use technology safely, respectfully, responsibly and securely, including protecting their online identity and privacy; </a:t>
            </a:r>
            <a:r>
              <a:rPr lang="en-US" dirty="0" err="1">
                <a:solidFill>
                  <a:schemeClr val="tx1"/>
                </a:solidFill>
              </a:rPr>
              <a:t>recognise</a:t>
            </a:r>
            <a:r>
              <a:rPr lang="en-US" dirty="0">
                <a:solidFill>
                  <a:schemeClr val="tx1"/>
                </a:solidFill>
              </a:rPr>
              <a:t> inappropriate content, contact and conduct, and know how to report concerns</a:t>
            </a:r>
          </a:p>
        </p:txBody>
      </p:sp>
    </p:spTree>
    <p:extLst>
      <p:ext uri="{BB962C8B-B14F-4D97-AF65-F5344CB8AC3E}">
        <p14:creationId xmlns:p14="http://schemas.microsoft.com/office/powerpoint/2010/main" val="450772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245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Grayson</dc:creator>
  <cp:lastModifiedBy>Chloe Busby</cp:lastModifiedBy>
  <cp:revision>19</cp:revision>
  <dcterms:created xsi:type="dcterms:W3CDTF">2022-03-10T09:55:44Z</dcterms:created>
  <dcterms:modified xsi:type="dcterms:W3CDTF">2022-09-02T13:44:58Z</dcterms:modified>
</cp:coreProperties>
</file>