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81" r:id="rId2"/>
    <p:sldId id="305" r:id="rId3"/>
    <p:sldId id="302" r:id="rId4"/>
    <p:sldId id="309" r:id="rId5"/>
    <p:sldId id="311" r:id="rId6"/>
    <p:sldId id="310" r:id="rId7"/>
    <p:sldId id="312" r:id="rId8"/>
    <p:sldId id="313" r:id="rId9"/>
    <p:sldId id="314" r:id="rId10"/>
    <p:sldId id="304" r:id="rId11"/>
    <p:sldId id="307" r:id="rId12"/>
    <p:sldId id="30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90" autoAdjust="0"/>
    <p:restoredTop sz="82238" autoAdjust="0"/>
  </p:normalViewPr>
  <p:slideViewPr>
    <p:cSldViewPr>
      <p:cViewPr varScale="1">
        <p:scale>
          <a:sx n="110" d="100"/>
          <a:sy n="110" d="100"/>
        </p:scale>
        <p:origin x="-104" y="-2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6CE43-A41D-477B-AB6B-6BF12F1B4072}" type="datetimeFigureOut">
              <a:rPr lang="en-GB" smtClean="0"/>
              <a:t>12/01/2017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AD021-05DF-4AFE-8D95-0FDC895A3DFA}" type="slidenum">
              <a:rPr lang="en-GB" smtClean="0"/>
              <a:t>‹#›</a:t>
            </a:fld>
            <a:endParaRPr lang="en-GB"/>
          </a:p>
        </p:txBody>
      </p:sp>
    </p:spTree>
    <p:extLst>
      <p:ext uri="{BB962C8B-B14F-4D97-AF65-F5344CB8AC3E}">
        <p14:creationId xmlns:p14="http://schemas.microsoft.com/office/powerpoint/2010/main" val="2101279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1min</a:t>
            </a:r>
            <a:endParaRPr lang="en-US" dirty="0"/>
          </a:p>
        </p:txBody>
      </p:sp>
      <p:sp>
        <p:nvSpPr>
          <p:cNvPr id="4" name="Slide Number Placeholder 3"/>
          <p:cNvSpPr>
            <a:spLocks noGrp="1"/>
          </p:cNvSpPr>
          <p:nvPr>
            <p:ph type="sldNum" sz="quarter" idx="10"/>
          </p:nvPr>
        </p:nvSpPr>
        <p:spPr/>
        <p:txBody>
          <a:bodyPr/>
          <a:lstStyle/>
          <a:p>
            <a:fld id="{8D3AD021-05DF-4AFE-8D95-0FDC895A3DFA}" type="slidenum">
              <a:rPr lang="en-GB" smtClean="0"/>
              <a:t>1</a:t>
            </a:fld>
            <a:endParaRPr lang="en-GB"/>
          </a:p>
        </p:txBody>
      </p:sp>
    </p:spTree>
    <p:extLst>
      <p:ext uri="{BB962C8B-B14F-4D97-AF65-F5344CB8AC3E}">
        <p14:creationId xmlns:p14="http://schemas.microsoft.com/office/powerpoint/2010/main" val="4038646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video" Target="file:///D:\Teaching%2525252525252525252525252525252525252525252525252520Resources\Personal%2525252525252525252525252525252525252525252525252520Teaching%2525252525252525252525252525252525252525252525252520Resources\Admin\Primary%2525252525252525252525252525252525252525252525252520School%2525252525252525252525252525252525252525252525252520Meetings\7th%2525252525252525252525252525252525252525252525252520Nov%25252525252525252525252525252525252525252525252525202012\eggtimer-countdown.swf" TargetMode="External"/><Relationship Id="rId2" Type="http://schemas.openxmlformats.org/officeDocument/2006/relationships/slideMaster" Target="../slideMasters/slideMaster1.xml"/><Relationship Id="rId3"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w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wmf"/><Relationship Id="rId3" Type="http://schemas.openxmlformats.org/officeDocument/2006/relationships/image" Target="../media/image5.wmf"/></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010400" y="1195713"/>
            <a:ext cx="1981200" cy="55129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96751"/>
            <a:ext cx="6705600" cy="55103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a:prstGeom prst="rect">
            <a:avLst/>
          </a:prstGeo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a:xfrm>
            <a:off x="370888" y="6356350"/>
            <a:ext cx="2133600" cy="274320"/>
          </a:xfrm>
          <a:prstGeom prst="rect">
            <a:avLst/>
          </a:prstGeom>
        </p:spPr>
        <p:txBody>
          <a:bodyPr/>
          <a:lstStyle>
            <a:lvl1pPr>
              <a:defRPr>
                <a:solidFill>
                  <a:schemeClr val="bg2"/>
                </a:solidFill>
              </a:defRPr>
            </a:lvl1pPr>
          </a:lstStyle>
          <a:p>
            <a:fld id="{D4617A1E-C3C1-4D2A-A1A0-CBA3B86E2BA9}" type="datetimeFigureOut">
              <a:rPr lang="en-GB" smtClean="0"/>
              <a:t>12/01/2017</a:t>
            </a:fld>
            <a:endParaRPr lang="en-GB"/>
          </a:p>
        </p:txBody>
      </p:sp>
      <p:sp>
        <p:nvSpPr>
          <p:cNvPr id="11" name="Slide Number Placeholder 10"/>
          <p:cNvSpPr>
            <a:spLocks noGrp="1"/>
          </p:cNvSpPr>
          <p:nvPr>
            <p:ph type="sldNum" sz="quarter" idx="11"/>
          </p:nvPr>
        </p:nvSpPr>
        <p:spPr>
          <a:xfrm>
            <a:off x="8234680" y="6355080"/>
            <a:ext cx="582966" cy="274320"/>
          </a:xfrm>
          <a:prstGeom prst="rect">
            <a:avLst/>
          </a:prstGeom>
        </p:spPr>
        <p:txBody>
          <a:bodyPr/>
          <a:lstStyle>
            <a:lvl1pPr>
              <a:defRPr>
                <a:solidFill>
                  <a:srgbClr val="FFFFFF"/>
                </a:solidFill>
              </a:defRPr>
            </a:lvl1pPr>
          </a:lstStyle>
          <a:p>
            <a:fld id="{86EE7B37-9527-4DE6-9C07-270241EAAF1B}" type="slidenum">
              <a:rPr lang="en-GB" smtClean="0"/>
              <a:t>‹#›</a:t>
            </a:fld>
            <a:endParaRPr lang="en-GB"/>
          </a:p>
        </p:txBody>
      </p:sp>
      <p:sp>
        <p:nvSpPr>
          <p:cNvPr id="12" name="Footer Placeholder 11"/>
          <p:cNvSpPr>
            <a:spLocks noGrp="1"/>
          </p:cNvSpPr>
          <p:nvPr>
            <p:ph type="ftr" sz="quarter" idx="12"/>
          </p:nvPr>
        </p:nvSpPr>
        <p:spPr>
          <a:xfrm>
            <a:off x="3048000" y="6356350"/>
            <a:ext cx="3352800" cy="274320"/>
          </a:xfrm>
          <a:prstGeom prst="rect">
            <a:avLst/>
          </a:prstGeom>
        </p:spPr>
        <p:txBody>
          <a:bodyPr/>
          <a:lstStyle>
            <a:lvl1pPr>
              <a:defRPr>
                <a:solidFill>
                  <a:schemeClr val="bg2"/>
                </a:solidFill>
              </a:defRPr>
            </a:lvl1pPr>
          </a:lstStyle>
          <a:p>
            <a:endParaRPr lang="en-GB"/>
          </a:p>
        </p:txBody>
      </p:sp>
      <p:sp>
        <p:nvSpPr>
          <p:cNvPr id="13" name="Title 12"/>
          <p:cNvSpPr>
            <a:spLocks noGrp="1"/>
          </p:cNvSpPr>
          <p:nvPr>
            <p:ph type="title"/>
          </p:nvPr>
        </p:nvSpPr>
        <p:spPr>
          <a:xfrm>
            <a:off x="457200" y="2052960"/>
            <a:ext cx="6324600" cy="1828800"/>
          </a:xfrm>
          <a:prstGeom prst="rect">
            <a:avLst/>
          </a:prstGeom>
        </p:spPr>
        <p:txBody>
          <a:bodyPr/>
          <a:lstStyle>
            <a:lvl1pPr algn="r">
              <a:defRPr sz="4200" spc="150" baseline="0"/>
            </a:lvl1p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371752" y="2276872"/>
            <a:ext cx="8407893" cy="4104456"/>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tmplLst>
          <p:tmpl lvl="1">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2">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3">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4">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5">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Rectangle 10"/>
          <p:cNvSpPr/>
          <p:nvPr/>
        </p:nvSpPr>
        <p:spPr>
          <a:xfrm>
            <a:off x="159798" y="2204864"/>
            <a:ext cx="8831802" cy="4464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59797" y="1124744"/>
            <a:ext cx="8814047" cy="9361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23528" y="1196752"/>
            <a:ext cx="4173860"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3528" y="2276872"/>
            <a:ext cx="4176464" cy="43924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96752"/>
            <a:ext cx="4103439"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76872"/>
            <a:ext cx="4041775" cy="43924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mer with task">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251520" y="2132856"/>
            <a:ext cx="2376264" cy="4464496"/>
          </a:xfrm>
          <a:prstGeom prst="rect">
            <a:avLst/>
          </a:prstGeom>
        </p:spPr>
        <p:txBody>
          <a:bodyPr/>
          <a:lstStyle>
            <a:lvl1pPr marL="45720" indent="0">
              <a:buFont typeface="Arial" pitchFamily="34" charset="0"/>
              <a:buNone/>
              <a:defRPr/>
            </a:lvl1pPr>
            <a:lvl2pPr marL="365760" indent="0">
              <a:buFont typeface="Arial" pitchFamily="34" charset="0"/>
              <a:buNone/>
              <a:defRPr/>
            </a:lvl2pPr>
            <a:lvl3pPr marL="640080" indent="0">
              <a:buFont typeface="Arial" pitchFamily="34" charset="0"/>
              <a:buNone/>
              <a:defRPr/>
            </a:lvl3pPr>
            <a:lvl4pPr marL="914400" indent="0">
              <a:buNone/>
              <a:defRPr/>
            </a:lvl4pPr>
            <a:lvl5pPr marL="1097280" indent="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pic>
        <p:nvPicPr>
          <p:cNvPr id="6" name="eggtimer-countdown.swf"/>
          <p:cNvPicPr>
            <a:picLocks noRot="1" noChangeAspect="1"/>
          </p:cNvPicPr>
          <p:nvPr userDrawn="1">
            <a:quickTimeFile r:link="rId1"/>
          </p:nvPr>
        </p:nvPicPr>
        <p:blipFill>
          <a:blip r:embed="rId3"/>
          <a:stretch>
            <a:fillRect/>
          </a:stretch>
        </p:blipFill>
        <p:spPr>
          <a:xfrm>
            <a:off x="2819807" y="2060848"/>
            <a:ext cx="6144681" cy="4608511"/>
          </a:xfrm>
          <a:prstGeom prst="rect">
            <a:avLst/>
          </a:prstGeom>
        </p:spPr>
      </p:pic>
    </p:spTree>
    <p:extLst>
      <p:ext uri="{BB962C8B-B14F-4D97-AF65-F5344CB8AC3E}">
        <p14:creationId xmlns:p14="http://schemas.microsoft.com/office/powerpoint/2010/main" val="24648784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par>
                          <p:cTn id="28" fill="hold">
                            <p:stCondLst>
                              <p:cond delay="500"/>
                            </p:stCondLst>
                            <p:childTnLst>
                              <p:par>
                                <p:cTn id="29" presetID="1" presetClass="mediacall" presetSubtype="0" fill="hold" nodeType="afterEffect">
                                  <p:stCondLst>
                                    <p:cond delay="0"/>
                                  </p:stCondLst>
                                  <p:childTnLst>
                                    <p:cmd type="call" cmd="playFrom(0.0)">
                                      <p:cBhvr>
                                        <p:cTn id="3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31" fill="hold" display="0">
                  <p:stCondLst>
                    <p:cond delay="indefinite"/>
                  </p:stCondLst>
                </p:cTn>
                <p:tgtEl>
                  <p:spTgt spid="6"/>
                </p:tgtEl>
              </p:cMediaNode>
            </p:video>
          </p:childTnLst>
        </p:cTn>
      </p:par>
    </p:tnLst>
    <p:bldLst>
      <p:bldP spid="16" grpId="0" build="p">
        <p:tmplLst>
          <p:tmpl lvl="1">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2">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3">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4">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5">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with editable content">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pic>
        <p:nvPicPr>
          <p:cNvPr id="3077" name="TextBox1"/>
          <p:cNvPicPr preferRelativeResize="0">
            <a:picLocks noChangeArrowheads="1" noChangeShapeType="1"/>
          </p:cNvPicPr>
          <p:nvPr/>
        </p:nvPicPr>
        <p:blipFill>
          <a:blip r:embed="rId2">
            <a:extLst>
              <a:ext uri="{28A0092B-C50C-407E-A947-70E740481C1C}">
                <a14:useLocalDpi xmlns:a14="http://schemas.microsoft.com/office/drawing/2010/main"/>
              </a:ext>
            </a:extLst>
          </a:blip>
          <a:srcRect/>
          <a:stretch>
            <a:fillRect/>
          </a:stretch>
        </p:blipFill>
        <p:spPr bwMode="auto">
          <a:xfrm>
            <a:off x="323850" y="2276475"/>
            <a:ext cx="8424863" cy="424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010711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with edtiable content">
    <p:spTree>
      <p:nvGrpSpPr>
        <p:cNvPr id="1" name=""/>
        <p:cNvGrpSpPr/>
        <p:nvPr/>
      </p:nvGrpSpPr>
      <p:grpSpPr>
        <a:xfrm>
          <a:off x="0" y="0"/>
          <a:ext cx="0" cy="0"/>
          <a:chOff x="0" y="0"/>
          <a:chExt cx="0" cy="0"/>
        </a:xfrm>
      </p:grpSpPr>
      <p:sp>
        <p:nvSpPr>
          <p:cNvPr id="11" name="Rectangle 10"/>
          <p:cNvSpPr/>
          <p:nvPr/>
        </p:nvSpPr>
        <p:spPr>
          <a:xfrm>
            <a:off x="159798" y="2204864"/>
            <a:ext cx="8831802" cy="4464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59797" y="1124744"/>
            <a:ext cx="8814047" cy="9361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23528" y="1196752"/>
            <a:ext cx="4173860"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196752"/>
            <a:ext cx="4103439"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2055" name="TextBox1"/>
          <p:cNvPicPr preferRelativeResize="0">
            <a:picLocks noChangeArrowheads="1" noChangeShapeType="1"/>
          </p:cNvPicPr>
          <p:nvPr/>
        </p:nvPicPr>
        <p:blipFill>
          <a:blip r:embed="rId2">
            <a:extLst>
              <a:ext uri="{28A0092B-C50C-407E-A947-70E740481C1C}">
                <a14:useLocalDpi xmlns:a14="http://schemas.microsoft.com/office/drawing/2010/main"/>
              </a:ext>
            </a:extLst>
          </a:blip>
          <a:srcRect/>
          <a:stretch>
            <a:fillRect/>
          </a:stretch>
        </p:blipFill>
        <p:spPr bwMode="auto">
          <a:xfrm>
            <a:off x="323850" y="2276475"/>
            <a:ext cx="4176713" cy="424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6" name="TextBox2"/>
          <p:cNvPicPr preferRelativeResize="0">
            <a:picLocks noChangeArrowheads="1" noChangeShapeType="1"/>
          </p:cNvPicPr>
          <p:nvPr/>
        </p:nvPicPr>
        <p:blipFill>
          <a:blip r:embed="rId3">
            <a:extLst>
              <a:ext uri="{28A0092B-C50C-407E-A947-70E740481C1C}">
                <a14:useLocalDpi xmlns:a14="http://schemas.microsoft.com/office/drawing/2010/main"/>
              </a:ext>
            </a:extLst>
          </a:blip>
          <a:srcRect/>
          <a:stretch>
            <a:fillRect/>
          </a:stretch>
        </p:blipFill>
        <p:spPr bwMode="auto">
          <a:xfrm>
            <a:off x="4787900" y="2276475"/>
            <a:ext cx="4176713" cy="4248150"/>
          </a:xfrm>
          <a:prstGeom prst="rect">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12700" cap="sq">
                <a:no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6628804"/>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7010400" y="116631"/>
            <a:ext cx="1981200" cy="915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u="sng" dirty="0" smtClean="0"/>
              <a:t>Key Jargon:</a:t>
            </a:r>
            <a:r>
              <a:rPr lang="en-US" sz="1600" dirty="0" smtClean="0"/>
              <a:t/>
            </a:r>
            <a:br>
              <a:rPr lang="en-US" sz="1600" dirty="0" smtClean="0"/>
            </a:br>
            <a:r>
              <a:rPr lang="en-US" sz="1050" dirty="0" smtClean="0"/>
              <a:t>Server, Protocol, FTP, SMTP,</a:t>
            </a:r>
            <a:r>
              <a:rPr lang="en-US" sz="1050" baseline="0" dirty="0" smtClean="0"/>
              <a:t> POP, HTTP, Mail Server, </a:t>
            </a:r>
            <a:r>
              <a:rPr lang="en-US" sz="1050" baseline="0" dirty="0" err="1" smtClean="0"/>
              <a:t>Hypervision</a:t>
            </a:r>
            <a:r>
              <a:rPr lang="en-US" sz="1050" baseline="0" dirty="0" smtClean="0"/>
              <a:t>, Application, Print</a:t>
            </a:r>
            <a:endParaRPr lang="en-US" dirty="0" smtClean="0"/>
          </a:p>
        </p:txBody>
      </p:sp>
      <p:sp>
        <p:nvSpPr>
          <p:cNvPr id="3" name="Rectangle 2"/>
          <p:cNvSpPr/>
          <p:nvPr/>
        </p:nvSpPr>
        <p:spPr>
          <a:xfrm>
            <a:off x="152400" y="117671"/>
            <a:ext cx="6705600" cy="9073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400" u="sng" dirty="0" smtClean="0"/>
              <a:t>Learning</a:t>
            </a:r>
            <a:r>
              <a:rPr lang="en-US" sz="1400" u="sng" baseline="0" dirty="0" smtClean="0"/>
              <a:t> Goals:</a:t>
            </a:r>
          </a:p>
          <a:p>
            <a:r>
              <a:rPr lang="en-GB" sz="1400" dirty="0" smtClean="0">
                <a:solidFill>
                  <a:srgbClr val="00B050"/>
                </a:solidFill>
              </a:rPr>
              <a:t>All will: Understand a range of Servers </a:t>
            </a:r>
          </a:p>
          <a:p>
            <a:r>
              <a:rPr lang="en-GB" sz="1400" dirty="0" smtClean="0">
                <a:solidFill>
                  <a:schemeClr val="accent3">
                    <a:lumMod val="75000"/>
                  </a:schemeClr>
                </a:solidFill>
              </a:rPr>
              <a:t>Most will: Analyse and research the IP’s the servers use</a:t>
            </a:r>
          </a:p>
          <a:p>
            <a:r>
              <a:rPr lang="en-GB" sz="1400" dirty="0" smtClean="0">
                <a:solidFill>
                  <a:schemeClr val="bg1"/>
                </a:solidFill>
              </a:rPr>
              <a:t>Few will: Evaluate which servers to use for a business</a:t>
            </a:r>
            <a:endParaRPr lang="en-GB" sz="1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9" r:id="rId5"/>
    <p:sldLayoutId id="2147483678" r:id="rId6"/>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4" Type="http://schemas.openxmlformats.org/officeDocument/2006/relationships/image" Target="../media/image12.jpeg"/><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 Id="rId3" Type="http://schemas.openxmlformats.org/officeDocument/2006/relationships/image" Target="../media/image1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rgbClr val="00B050"/>
                </a:solidFill>
              </a:rPr>
              <a:t>All will: Understand a range of networks and characteristics</a:t>
            </a:r>
          </a:p>
          <a:p>
            <a:r>
              <a:rPr lang="en-GB" dirty="0" smtClean="0">
                <a:solidFill>
                  <a:schemeClr val="accent3">
                    <a:lumMod val="75000"/>
                  </a:schemeClr>
                </a:solidFill>
              </a:rPr>
              <a:t>Most will: Analyse each giving a pro/con</a:t>
            </a:r>
          </a:p>
          <a:p>
            <a:r>
              <a:rPr lang="en-GB" dirty="0" smtClean="0">
                <a:solidFill>
                  <a:schemeClr val="accent3">
                    <a:lumMod val="75000"/>
                  </a:schemeClr>
                </a:solidFill>
              </a:rPr>
              <a:t>Few will: Consider exam technique and marks to gain fill marks in an example question</a:t>
            </a:r>
          </a:p>
          <a:p>
            <a:pPr marL="45720" indent="0">
              <a:buNone/>
            </a:pPr>
            <a:endParaRPr lang="en-GB" dirty="0" smtClean="0">
              <a:solidFill>
                <a:srgbClr val="FF0000"/>
              </a:solidFill>
            </a:endParaRPr>
          </a:p>
          <a:p>
            <a:pPr marL="45720" indent="0">
              <a:buNone/>
            </a:pPr>
            <a:r>
              <a:rPr lang="en-GB" dirty="0" smtClean="0">
                <a:solidFill>
                  <a:schemeClr val="tx1"/>
                </a:solidFill>
              </a:rPr>
              <a:t>AIMS:</a:t>
            </a:r>
            <a:br>
              <a:rPr lang="en-GB" dirty="0" smtClean="0">
                <a:solidFill>
                  <a:schemeClr val="tx1"/>
                </a:solidFill>
              </a:rPr>
            </a:br>
            <a:endParaRPr lang="en-GB" dirty="0">
              <a:solidFill>
                <a:schemeClr val="tx1"/>
              </a:solidFill>
            </a:endParaRPr>
          </a:p>
          <a:p>
            <a:r>
              <a:rPr lang="en-GB" dirty="0" smtClean="0">
                <a:solidFill>
                  <a:schemeClr val="tx1"/>
                </a:solidFill>
              </a:rPr>
              <a:t>Draw each of the types of network clearly in books</a:t>
            </a:r>
          </a:p>
          <a:p>
            <a:r>
              <a:rPr lang="en-GB" dirty="0" smtClean="0">
                <a:solidFill>
                  <a:schemeClr val="tx1"/>
                </a:solidFill>
              </a:rPr>
              <a:t>Detail Pro’s and Con’s of each network below them</a:t>
            </a:r>
            <a:br>
              <a:rPr lang="en-GB" dirty="0" smtClean="0">
                <a:solidFill>
                  <a:schemeClr val="tx1"/>
                </a:solidFill>
              </a:rPr>
            </a:br>
            <a:r>
              <a:rPr lang="en-GB" dirty="0" smtClean="0">
                <a:solidFill>
                  <a:schemeClr val="tx1"/>
                </a:solidFill>
              </a:rPr>
              <a:t>(Page Per Topology)</a:t>
            </a:r>
          </a:p>
          <a:p>
            <a:r>
              <a:rPr lang="en-GB" dirty="0" smtClean="0">
                <a:solidFill>
                  <a:schemeClr val="tx1"/>
                </a:solidFill>
              </a:rPr>
              <a:t>Answer a 6 mark exam style question</a:t>
            </a:r>
          </a:p>
          <a:p>
            <a:endParaRPr lang="en-GB" dirty="0" smtClean="0">
              <a:solidFill>
                <a:schemeClr val="tx1"/>
              </a:solidFill>
            </a:endParaRPr>
          </a:p>
          <a:p>
            <a:endParaRPr lang="en-GB" dirty="0">
              <a:solidFill>
                <a:schemeClr val="tx1"/>
              </a:solidFill>
            </a:endParaRPr>
          </a:p>
        </p:txBody>
      </p:sp>
      <p:sp>
        <p:nvSpPr>
          <p:cNvPr id="3" name="Title 2"/>
          <p:cNvSpPr>
            <a:spLocks noGrp="1"/>
          </p:cNvSpPr>
          <p:nvPr>
            <p:ph type="title"/>
          </p:nvPr>
        </p:nvSpPr>
        <p:spPr/>
        <p:txBody>
          <a:bodyPr/>
          <a:lstStyle/>
          <a:p>
            <a:r>
              <a:rPr lang="en-GB" dirty="0" smtClean="0"/>
              <a:t>New learning goals</a:t>
            </a:r>
            <a:endParaRPr lang="en-GB" dirty="0"/>
          </a:p>
        </p:txBody>
      </p:sp>
    </p:spTree>
    <p:extLst>
      <p:ext uri="{BB962C8B-B14F-4D97-AF65-F5344CB8AC3E}">
        <p14:creationId xmlns:p14="http://schemas.microsoft.com/office/powerpoint/2010/main" val="223211706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Basics: </a:t>
            </a:r>
            <a:r>
              <a:rPr lang="en-US" dirty="0" smtClean="0"/>
              <a:t>Hardware </a:t>
            </a:r>
            <a:r>
              <a:rPr lang="en-US" dirty="0" smtClean="0"/>
              <a:t>&amp; the internet:</a:t>
            </a:r>
            <a:endParaRPr lang="en-US" dirty="0"/>
          </a:p>
        </p:txBody>
      </p:sp>
      <p:sp>
        <p:nvSpPr>
          <p:cNvPr id="3" name="Content Placeholder 2"/>
          <p:cNvSpPr>
            <a:spLocks noGrp="1"/>
          </p:cNvSpPr>
          <p:nvPr>
            <p:ph idx="1"/>
          </p:nvPr>
        </p:nvSpPr>
        <p:spPr>
          <a:xfrm>
            <a:off x="371753" y="2276872"/>
            <a:ext cx="5208359" cy="4104456"/>
          </a:xfrm>
        </p:spPr>
        <p:txBody>
          <a:bodyPr>
            <a:normAutofit fontScale="77500" lnSpcReduction="20000"/>
          </a:bodyPr>
          <a:lstStyle/>
          <a:p>
            <a:r>
              <a:rPr lang="en-GB" dirty="0" smtClean="0"/>
              <a:t>Router –</a:t>
            </a:r>
          </a:p>
          <a:p>
            <a:r>
              <a:rPr lang="en-GB" dirty="0"/>
              <a:t>Forwards data packets to the appropriate parts of the network. </a:t>
            </a:r>
            <a:endParaRPr lang="en-GB" dirty="0" smtClean="0"/>
          </a:p>
          <a:p>
            <a:r>
              <a:rPr lang="en-GB" dirty="0"/>
              <a:t>Allows the Internet </a:t>
            </a:r>
            <a:br>
              <a:rPr lang="en-GB" dirty="0"/>
            </a:br>
            <a:r>
              <a:rPr lang="en-GB" dirty="0"/>
              <a:t>connection to be shared by multiple devices </a:t>
            </a:r>
          </a:p>
          <a:p>
            <a:endParaRPr lang="en-GB" dirty="0"/>
          </a:p>
          <a:p>
            <a:endParaRPr lang="en-US" dirty="0"/>
          </a:p>
          <a:p>
            <a:r>
              <a:rPr lang="en-GB" dirty="0"/>
              <a:t>Modem </a:t>
            </a:r>
            <a:r>
              <a:rPr lang="en-GB" dirty="0" smtClean="0"/>
              <a:t>–</a:t>
            </a:r>
            <a:endParaRPr lang="en-GB" dirty="0"/>
          </a:p>
          <a:p>
            <a:r>
              <a:rPr lang="en-GB" dirty="0" smtClean="0"/>
              <a:t>converts </a:t>
            </a:r>
            <a:r>
              <a:rPr lang="en-GB" dirty="0"/>
              <a:t>between digital and analogue signals. Must be used so that computers (digital) </a:t>
            </a:r>
            <a:br>
              <a:rPr lang="en-GB" dirty="0"/>
            </a:br>
            <a:r>
              <a:rPr lang="en-GB" dirty="0" smtClean="0"/>
              <a:t>can </a:t>
            </a:r>
            <a:r>
              <a:rPr lang="en-GB" dirty="0"/>
              <a:t>connect to the Internet through telephone lines (analogue)</a:t>
            </a:r>
            <a:r>
              <a:rPr lang="en-GB" dirty="0" smtClean="0"/>
              <a:t>.</a:t>
            </a:r>
          </a:p>
          <a:p>
            <a:endParaRPr lang="en-GB" dirty="0"/>
          </a:p>
          <a:p>
            <a:r>
              <a:rPr lang="en-GB" dirty="0" smtClean="0"/>
              <a:t>Network adapter – </a:t>
            </a:r>
          </a:p>
          <a:p>
            <a:r>
              <a:rPr lang="en-GB" dirty="0" smtClean="0"/>
              <a:t>Used to connect a computer to the network (</a:t>
            </a:r>
            <a:r>
              <a:rPr lang="en-GB" dirty="0" err="1" smtClean="0"/>
              <a:t>wifi</a:t>
            </a:r>
            <a:r>
              <a:rPr lang="en-GB" dirty="0" smtClean="0"/>
              <a:t>/Ethernet card)</a:t>
            </a:r>
            <a:endParaRPr lang="en-GB" dirty="0"/>
          </a:p>
        </p:txBody>
      </p:sp>
      <p:pic>
        <p:nvPicPr>
          <p:cNvPr id="5" name="Picture 4" descr="acoustic-coupler.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796136" y="3717032"/>
            <a:ext cx="2062219" cy="1595026"/>
          </a:xfrm>
          <a:prstGeom prst="rect">
            <a:avLst/>
          </a:prstGeom>
        </p:spPr>
      </p:pic>
      <p:pic>
        <p:nvPicPr>
          <p:cNvPr id="6" name="Picture 5" descr="router-192.168.0.1.jp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228184" y="1988840"/>
            <a:ext cx="2691904" cy="1484753"/>
          </a:xfrm>
          <a:prstGeom prst="rect">
            <a:avLst/>
          </a:prstGeom>
        </p:spPr>
      </p:pic>
      <p:pic>
        <p:nvPicPr>
          <p:cNvPr id="7" name="Picture 6" descr="DCP_6552.JPG"/>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965051" y="5373216"/>
            <a:ext cx="2161470" cy="1340768"/>
          </a:xfrm>
          <a:prstGeom prst="rect">
            <a:avLst/>
          </a:prstGeom>
        </p:spPr>
      </p:pic>
    </p:spTree>
    <p:extLst>
      <p:ext uri="{BB962C8B-B14F-4D97-AF65-F5344CB8AC3E}">
        <p14:creationId xmlns:p14="http://schemas.microsoft.com/office/powerpoint/2010/main" val="40487064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Keywords</a:t>
            </a:r>
            <a:endParaRPr lang="en-US" dirty="0"/>
          </a:p>
        </p:txBody>
      </p:sp>
      <p:sp>
        <p:nvSpPr>
          <p:cNvPr id="3" name="Content Placeholder 2"/>
          <p:cNvSpPr>
            <a:spLocks noGrp="1"/>
          </p:cNvSpPr>
          <p:nvPr>
            <p:ph idx="1"/>
          </p:nvPr>
        </p:nvSpPr>
        <p:spPr>
          <a:xfrm>
            <a:off x="395536" y="1844824"/>
            <a:ext cx="8407893" cy="4104456"/>
          </a:xfrm>
        </p:spPr>
        <p:txBody>
          <a:bodyPr/>
          <a:lstStyle/>
          <a:p>
            <a:r>
              <a:rPr lang="en-GB" dirty="0" smtClean="0"/>
              <a:t>Write the definition for each</a:t>
            </a:r>
          </a:p>
          <a:p>
            <a:endParaRPr lang="en-GB" dirty="0"/>
          </a:p>
          <a:p>
            <a:r>
              <a:rPr lang="en-GB" sz="2800" dirty="0" smtClean="0"/>
              <a:t>Hub: Connects computes with </a:t>
            </a:r>
            <a:r>
              <a:rPr lang="en-GB" sz="2800" dirty="0" err="1" smtClean="0"/>
              <a:t>ethernet</a:t>
            </a:r>
            <a:r>
              <a:rPr lang="en-GB" sz="2800" dirty="0" smtClean="0"/>
              <a:t>. </a:t>
            </a:r>
          </a:p>
          <a:p>
            <a:r>
              <a:rPr lang="en-GB" sz="2800" dirty="0" smtClean="0"/>
              <a:t>Router: Allows </a:t>
            </a:r>
            <a:r>
              <a:rPr lang="en-GB" sz="2800" dirty="0" err="1" smtClean="0"/>
              <a:t>comms</a:t>
            </a:r>
            <a:r>
              <a:rPr lang="en-GB" sz="2800" dirty="0" smtClean="0"/>
              <a:t> between LAN &amp; Internet.</a:t>
            </a:r>
          </a:p>
          <a:p>
            <a:r>
              <a:rPr lang="en-GB" sz="2800" dirty="0" smtClean="0"/>
              <a:t>Switch: Similar to hub but more efficient.</a:t>
            </a:r>
          </a:p>
          <a:p>
            <a:r>
              <a:rPr lang="en-GB" sz="2800" dirty="0" smtClean="0"/>
              <a:t>WAP: Any device connecting without cables. </a:t>
            </a:r>
          </a:p>
          <a:p>
            <a:r>
              <a:rPr lang="en-GB" sz="2800" dirty="0" smtClean="0"/>
              <a:t>NIC: Network card. </a:t>
            </a:r>
          </a:p>
          <a:p>
            <a:r>
              <a:rPr lang="en-GB" sz="2800" dirty="0" smtClean="0"/>
              <a:t>CLIENT: User computer</a:t>
            </a:r>
          </a:p>
          <a:p>
            <a:r>
              <a:rPr lang="en-GB" sz="2800" dirty="0" smtClean="0"/>
              <a:t>SERVER: File server computer</a:t>
            </a:r>
          </a:p>
          <a:p>
            <a:endParaRPr lang="en-US" dirty="0"/>
          </a:p>
        </p:txBody>
      </p:sp>
      <p:pic>
        <p:nvPicPr>
          <p:cNvPr id="6" name="Picture 7" descr="[1077] AW P19.05.jpg"/>
          <p:cNvPicPr>
            <a:picLocks noChangeAspect="1"/>
          </p:cNvPicPr>
          <p:nvPr/>
        </p:nvPicPr>
        <p:blipFill>
          <a:blip r:embed="rId2" cstate="screen">
            <a:extLst>
              <a:ext uri="{28A0092B-C50C-407E-A947-70E740481C1C}">
                <a14:useLocalDpi xmlns:a14="http://schemas.microsoft.com/office/drawing/2010/main"/>
              </a:ext>
            </a:extLst>
          </a:blip>
          <a:srcRect/>
          <a:stretch>
            <a:fillRect/>
          </a:stretch>
        </p:blipFill>
        <p:spPr bwMode="auto">
          <a:xfrm>
            <a:off x="6444208" y="5495500"/>
            <a:ext cx="2699792" cy="1348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63922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988840"/>
            <a:ext cx="5712416" cy="4104456"/>
          </a:xfrm>
        </p:spPr>
        <p:txBody>
          <a:bodyPr/>
          <a:lstStyle/>
          <a:p>
            <a:r>
              <a:rPr lang="en-US" dirty="0" smtClean="0"/>
              <a:t>Open Microsoft Publisher &amp; A3 document</a:t>
            </a:r>
          </a:p>
          <a:p>
            <a:r>
              <a:rPr lang="en-US" dirty="0" smtClean="0"/>
              <a:t>Drag and drop images to it from </a:t>
            </a:r>
            <a:r>
              <a:rPr lang="en-US" dirty="0" err="1" smtClean="0"/>
              <a:t>google</a:t>
            </a:r>
            <a:r>
              <a:rPr lang="en-US" dirty="0" smtClean="0"/>
              <a:t> of:</a:t>
            </a:r>
          </a:p>
          <a:p>
            <a:r>
              <a:rPr lang="en-US" dirty="0" smtClean="0">
                <a:solidFill>
                  <a:srgbClr val="FF0000"/>
                </a:solidFill>
              </a:rPr>
              <a:t>Router</a:t>
            </a:r>
          </a:p>
          <a:p>
            <a:r>
              <a:rPr lang="en-US" dirty="0" smtClean="0">
                <a:solidFill>
                  <a:srgbClr val="FF0000"/>
                </a:solidFill>
              </a:rPr>
              <a:t>Modem</a:t>
            </a:r>
          </a:p>
          <a:p>
            <a:r>
              <a:rPr lang="en-US" dirty="0" smtClean="0">
                <a:solidFill>
                  <a:srgbClr val="FF0000"/>
                </a:solidFill>
              </a:rPr>
              <a:t>Printer</a:t>
            </a:r>
          </a:p>
          <a:p>
            <a:r>
              <a:rPr lang="en-US" dirty="0" smtClean="0">
                <a:solidFill>
                  <a:srgbClr val="FF0000"/>
                </a:solidFill>
              </a:rPr>
              <a:t>Tablet</a:t>
            </a:r>
          </a:p>
          <a:p>
            <a:r>
              <a:rPr lang="en-US" dirty="0" smtClean="0">
                <a:solidFill>
                  <a:srgbClr val="FF0000"/>
                </a:solidFill>
              </a:rPr>
              <a:t>Computer (x10) </a:t>
            </a:r>
          </a:p>
          <a:p>
            <a:r>
              <a:rPr lang="en-US" dirty="0" smtClean="0">
                <a:solidFill>
                  <a:srgbClr val="FF0000"/>
                </a:solidFill>
              </a:rPr>
              <a:t>Server (x1) </a:t>
            </a:r>
          </a:p>
          <a:p>
            <a:r>
              <a:rPr lang="en-US" dirty="0" smtClean="0">
                <a:solidFill>
                  <a:srgbClr val="008000"/>
                </a:solidFill>
              </a:rPr>
              <a:t>INSERT&gt;SHAPES&gt;Lines to show connections </a:t>
            </a:r>
            <a:r>
              <a:rPr lang="en-US" dirty="0" smtClean="0"/>
              <a:t/>
            </a:r>
            <a:br>
              <a:rPr lang="en-US" dirty="0" smtClean="0"/>
            </a:br>
            <a:r>
              <a:rPr lang="en-US" dirty="0" smtClean="0"/>
              <a:t/>
            </a:r>
            <a:br>
              <a:rPr lang="en-US" dirty="0" smtClean="0"/>
            </a:br>
            <a:r>
              <a:rPr lang="en-US" dirty="0" smtClean="0"/>
              <a:t>(Merit: For including SERVERS &amp; Describing type of topology)</a:t>
            </a:r>
            <a:endParaRPr lang="en-US" dirty="0"/>
          </a:p>
        </p:txBody>
      </p:sp>
      <p:sp>
        <p:nvSpPr>
          <p:cNvPr id="3" name="Title 2"/>
          <p:cNvSpPr>
            <a:spLocks noGrp="1"/>
          </p:cNvSpPr>
          <p:nvPr>
            <p:ph type="title"/>
          </p:nvPr>
        </p:nvSpPr>
        <p:spPr/>
        <p:txBody>
          <a:bodyPr/>
          <a:lstStyle/>
          <a:p>
            <a:r>
              <a:rPr lang="en-US" dirty="0" err="1" smtClean="0"/>
              <a:t>EXT:Create</a:t>
            </a:r>
            <a:r>
              <a:rPr lang="en-US" dirty="0" smtClean="0"/>
              <a:t> </a:t>
            </a:r>
            <a:r>
              <a:rPr lang="en-US" dirty="0" smtClean="0"/>
              <a:t>a school network diagram</a:t>
            </a:r>
            <a:endParaRPr lang="en-US" dirty="0"/>
          </a:p>
        </p:txBody>
      </p:sp>
      <p:pic>
        <p:nvPicPr>
          <p:cNvPr id="4" name="Picture 3" descr="domestic_network_1.pn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4913982" y="3068960"/>
            <a:ext cx="4230018" cy="2553824"/>
          </a:xfrm>
          <a:prstGeom prst="rect">
            <a:avLst/>
          </a:prstGeom>
        </p:spPr>
      </p:pic>
      <p:pic>
        <p:nvPicPr>
          <p:cNvPr id="6" name="Picture 5" descr="office_network_1.png"/>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460432" y="6368929"/>
            <a:ext cx="683567" cy="489071"/>
          </a:xfrm>
          <a:prstGeom prst="rect">
            <a:avLst/>
          </a:prstGeom>
        </p:spPr>
      </p:pic>
      <p:sp>
        <p:nvSpPr>
          <p:cNvPr id="5" name="TextBox 4"/>
          <p:cNvSpPr txBox="1"/>
          <p:nvPr/>
        </p:nvSpPr>
        <p:spPr>
          <a:xfrm>
            <a:off x="7668344" y="6381328"/>
            <a:ext cx="979142" cy="369332"/>
          </a:xfrm>
          <a:prstGeom prst="rect">
            <a:avLst/>
          </a:prstGeom>
          <a:noFill/>
        </p:spPr>
        <p:txBody>
          <a:bodyPr wrap="none" rtlCol="0">
            <a:spAutoFit/>
          </a:bodyPr>
          <a:lstStyle/>
          <a:p>
            <a:r>
              <a:rPr lang="en-US" dirty="0" smtClean="0"/>
              <a:t>Answer:</a:t>
            </a:r>
            <a:endParaRPr lang="en-US" dirty="0"/>
          </a:p>
        </p:txBody>
      </p:sp>
    </p:spTree>
    <p:extLst>
      <p:ext uri="{BB962C8B-B14F-4D97-AF65-F5344CB8AC3E}">
        <p14:creationId xmlns:p14="http://schemas.microsoft.com/office/powerpoint/2010/main" val="28753966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Content Placeholder 2"/>
          <p:cNvSpPr>
            <a:spLocks noGrp="1"/>
          </p:cNvSpPr>
          <p:nvPr>
            <p:ph idx="1"/>
          </p:nvPr>
        </p:nvSpPr>
        <p:spPr>
          <a:xfrm>
            <a:off x="323850" y="1989138"/>
            <a:ext cx="4176713" cy="4464050"/>
          </a:xfrm>
          <a:ln w="38100">
            <a:solidFill>
              <a:srgbClr val="FF0000"/>
            </a:solidFill>
          </a:ln>
        </p:spPr>
        <p:txBody>
          <a:bodyPr>
            <a:normAutofit fontScale="70000" lnSpcReduction="20000"/>
          </a:bodyPr>
          <a:lstStyle/>
          <a:p>
            <a:pPr marL="0" indent="0" eaLnBrk="1" fontAlgn="auto" hangingPunct="1">
              <a:lnSpc>
                <a:spcPct val="90000"/>
              </a:lnSpc>
              <a:spcAft>
                <a:spcPts val="0"/>
              </a:spcAft>
              <a:buFont typeface="Wingdings 2" charset="0"/>
              <a:buNone/>
              <a:defRPr/>
            </a:pPr>
            <a:r>
              <a:rPr lang="en-GB" sz="3200" dirty="0" smtClean="0">
                <a:latin typeface="Perpetua" charset="0"/>
                <a:ea typeface="+mn-ea"/>
                <a:cs typeface="+mn-cs"/>
              </a:rPr>
              <a:t>An Ethernet lead can then be connected into the back of the computers and then configured as such.</a:t>
            </a:r>
          </a:p>
          <a:p>
            <a:pPr marL="0" indent="0" eaLnBrk="1" fontAlgn="auto" hangingPunct="1">
              <a:lnSpc>
                <a:spcPct val="90000"/>
              </a:lnSpc>
              <a:spcAft>
                <a:spcPts val="0"/>
              </a:spcAft>
              <a:buFont typeface="Wingdings 2" charset="0"/>
              <a:buNone/>
              <a:defRPr/>
            </a:pPr>
            <a:r>
              <a:rPr lang="en-GB" sz="3200" dirty="0" smtClean="0">
                <a:latin typeface="Perpetua" charset="0"/>
                <a:ea typeface="+mn-ea"/>
                <a:cs typeface="+mn-cs"/>
              </a:rPr>
              <a:t>Note, you need a machine called a hub so the workstation can talk to each other.</a:t>
            </a:r>
          </a:p>
          <a:p>
            <a:pPr marL="0" indent="0" eaLnBrk="1" fontAlgn="auto" hangingPunct="1">
              <a:lnSpc>
                <a:spcPct val="90000"/>
              </a:lnSpc>
              <a:spcAft>
                <a:spcPts val="0"/>
              </a:spcAft>
              <a:buFont typeface="Wingdings 2" charset="0"/>
              <a:buNone/>
              <a:defRPr/>
            </a:pPr>
            <a:r>
              <a:rPr lang="en-GB" sz="3200" dirty="0" smtClean="0">
                <a:latin typeface="Perpetua" charset="0"/>
                <a:ea typeface="+mn-ea"/>
                <a:cs typeface="+mn-cs"/>
              </a:rPr>
              <a:t>The router allows the machines to connect to the internet.</a:t>
            </a:r>
          </a:p>
          <a:p>
            <a:pPr marL="0" indent="0" eaLnBrk="1" fontAlgn="auto" hangingPunct="1">
              <a:lnSpc>
                <a:spcPct val="90000"/>
              </a:lnSpc>
              <a:spcAft>
                <a:spcPts val="0"/>
              </a:spcAft>
              <a:buFont typeface="Wingdings 2" charset="0"/>
              <a:buNone/>
              <a:defRPr/>
            </a:pPr>
            <a:r>
              <a:rPr lang="en-GB" sz="3200" dirty="0" smtClean="0">
                <a:latin typeface="Perpetua" charset="0"/>
                <a:ea typeface="+mn-ea"/>
                <a:cs typeface="+mn-cs"/>
              </a:rPr>
              <a:t>This is a typical LAN</a:t>
            </a:r>
            <a:r>
              <a:rPr lang="en-GB" sz="3200" dirty="0" smtClean="0">
                <a:latin typeface="Perpetua" charset="0"/>
                <a:ea typeface="+mn-ea"/>
                <a:cs typeface="+mn-cs"/>
              </a:rPr>
              <a:t>.</a:t>
            </a:r>
          </a:p>
          <a:p>
            <a:pPr marL="0" indent="0" eaLnBrk="1" fontAlgn="auto" hangingPunct="1">
              <a:lnSpc>
                <a:spcPct val="90000"/>
              </a:lnSpc>
              <a:spcAft>
                <a:spcPts val="0"/>
              </a:spcAft>
              <a:buFont typeface="Wingdings 2" charset="0"/>
              <a:buNone/>
              <a:defRPr/>
            </a:pPr>
            <a:endParaRPr lang="en-GB" sz="3200" dirty="0" smtClean="0">
              <a:latin typeface="Perpetua" charset="0"/>
              <a:ea typeface="+mn-ea"/>
              <a:cs typeface="+mn-cs"/>
            </a:endParaRPr>
          </a:p>
          <a:p>
            <a:pPr marL="0" indent="0" eaLnBrk="1" fontAlgn="auto" hangingPunct="1">
              <a:lnSpc>
                <a:spcPct val="90000"/>
              </a:lnSpc>
              <a:spcAft>
                <a:spcPts val="0"/>
              </a:spcAft>
              <a:buFont typeface="Wingdings 2" charset="0"/>
              <a:buNone/>
              <a:defRPr/>
            </a:pPr>
            <a:r>
              <a:rPr lang="en-GB" sz="3200" dirty="0" smtClean="0">
                <a:latin typeface="Perpetua" charset="0"/>
              </a:rPr>
              <a:t>A WAN (Wide area network) could cover a whole continent, though the same principals apply…</a:t>
            </a:r>
            <a:endParaRPr lang="en-GB" sz="2800" dirty="0" smtClean="0">
              <a:latin typeface="Perpetua" charset="0"/>
              <a:ea typeface="+mn-ea"/>
              <a:cs typeface="+mn-cs"/>
            </a:endParaRPr>
          </a:p>
          <a:p>
            <a:pPr marL="0" indent="0" eaLnBrk="1" fontAlgn="auto" hangingPunct="1">
              <a:lnSpc>
                <a:spcPct val="90000"/>
              </a:lnSpc>
              <a:spcAft>
                <a:spcPts val="0"/>
              </a:spcAft>
              <a:buFont typeface="Wingdings 2" charset="0"/>
              <a:buNone/>
              <a:defRPr/>
            </a:pPr>
            <a:endParaRPr lang="en-GB" sz="2800" dirty="0">
              <a:latin typeface="Perpetua" charset="0"/>
              <a:ea typeface="+mn-ea"/>
              <a:cs typeface="+mn-cs"/>
            </a:endParaRPr>
          </a:p>
          <a:p>
            <a:pPr marL="0" indent="0" eaLnBrk="1" fontAlgn="auto" hangingPunct="1">
              <a:lnSpc>
                <a:spcPct val="90000"/>
              </a:lnSpc>
              <a:spcAft>
                <a:spcPts val="0"/>
              </a:spcAft>
              <a:buFont typeface="Arial" charset="0"/>
              <a:buNone/>
              <a:defRPr/>
            </a:pPr>
            <a:endParaRPr lang="en-GB" dirty="0">
              <a:latin typeface="Perpetua" charset="0"/>
              <a:ea typeface="+mn-ea"/>
              <a:cs typeface="+mn-cs"/>
            </a:endParaRPr>
          </a:p>
        </p:txBody>
      </p:sp>
      <p:sp>
        <p:nvSpPr>
          <p:cNvPr id="22530" name="Subtitle 2"/>
          <p:cNvSpPr txBox="1">
            <a:spLocks/>
          </p:cNvSpPr>
          <p:nvPr/>
        </p:nvSpPr>
        <p:spPr bwMode="auto">
          <a:xfrm rot="-511850">
            <a:off x="350838" y="550863"/>
            <a:ext cx="5726112" cy="1009650"/>
          </a:xfrm>
          <a:prstGeom prst="rect">
            <a:avLst/>
          </a:prstGeom>
          <a:solidFill>
            <a:schemeClr val="bg1"/>
          </a:solidFill>
          <a:ln w="9525">
            <a:solidFill>
              <a:schemeClr val="tx1"/>
            </a:solidFill>
            <a:miter lim="800000"/>
            <a:headEnd/>
            <a:tailEnd/>
          </a:ln>
        </p:spPr>
        <p:txBody>
          <a:bodyPr/>
          <a:lstStyle>
            <a:lvl1pPr marL="273050" indent="-27305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lnSpc>
                <a:spcPct val="80000"/>
              </a:lnSpc>
              <a:spcBef>
                <a:spcPts val="575"/>
              </a:spcBef>
              <a:buClr>
                <a:schemeClr val="accent1"/>
              </a:buClr>
              <a:buSzPct val="85000"/>
            </a:pPr>
            <a:r>
              <a:rPr lang="en-GB" sz="3400" b="1">
                <a:latin typeface="Perpetua" charset="0"/>
              </a:rPr>
              <a:t>How to network computers together…..</a:t>
            </a:r>
          </a:p>
        </p:txBody>
      </p:sp>
      <p:pic>
        <p:nvPicPr>
          <p:cNvPr id="2" name="Picture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59338" y="1484784"/>
            <a:ext cx="3975100" cy="47974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71378802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Topologies</a:t>
            </a:r>
            <a:endParaRPr lang="en-US" dirty="0"/>
          </a:p>
        </p:txBody>
      </p:sp>
      <p:sp>
        <p:nvSpPr>
          <p:cNvPr id="3" name="Content Placeholder 2"/>
          <p:cNvSpPr>
            <a:spLocks noGrp="1"/>
          </p:cNvSpPr>
          <p:nvPr>
            <p:ph idx="1"/>
          </p:nvPr>
        </p:nvSpPr>
        <p:spPr/>
        <p:txBody>
          <a:bodyPr/>
          <a:lstStyle/>
          <a:p>
            <a:r>
              <a:rPr lang="en-GB" dirty="0" smtClean="0"/>
              <a:t>Draw an image of each in your book, as well as MESH</a:t>
            </a:r>
          </a:p>
          <a:p>
            <a:r>
              <a:rPr lang="en-GB" dirty="0" smtClean="0">
                <a:solidFill>
                  <a:srgbClr val="FF0000"/>
                </a:solidFill>
              </a:rPr>
              <a:t>Below each give </a:t>
            </a:r>
            <a:r>
              <a:rPr lang="en-GB" dirty="0" smtClean="0">
                <a:solidFill>
                  <a:srgbClr val="FF0000"/>
                </a:solidFill>
              </a:rPr>
              <a:t>2 </a:t>
            </a:r>
            <a:r>
              <a:rPr lang="en-GB" dirty="0" smtClean="0">
                <a:solidFill>
                  <a:srgbClr val="FF0000"/>
                </a:solidFill>
              </a:rPr>
              <a:t>pro’s and </a:t>
            </a:r>
            <a:r>
              <a:rPr lang="en-GB" dirty="0" smtClean="0">
                <a:solidFill>
                  <a:srgbClr val="FF0000"/>
                </a:solidFill>
              </a:rPr>
              <a:t>2 </a:t>
            </a:r>
            <a:r>
              <a:rPr lang="en-GB" dirty="0" smtClean="0">
                <a:solidFill>
                  <a:srgbClr val="FF0000"/>
                </a:solidFill>
              </a:rPr>
              <a:t>con’s</a:t>
            </a:r>
            <a:endParaRPr lang="en-US" dirty="0">
              <a:solidFill>
                <a:srgbClr val="FF0000"/>
              </a:solidFill>
            </a:endParaRPr>
          </a:p>
        </p:txBody>
      </p:sp>
      <p:pic>
        <p:nvPicPr>
          <p:cNvPr id="5" name="Picture 4" descr="24337-004-B57997F0.gif"/>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3212976"/>
            <a:ext cx="9036496" cy="3600198"/>
          </a:xfrm>
          <a:prstGeom prst="rect">
            <a:avLst/>
          </a:prstGeom>
        </p:spPr>
      </p:pic>
    </p:spTree>
    <p:extLst>
      <p:ext uri="{BB962C8B-B14F-4D97-AF65-F5344CB8AC3E}">
        <p14:creationId xmlns:p14="http://schemas.microsoft.com/office/powerpoint/2010/main" val="2126047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 Network </a:t>
            </a:r>
            <a:r>
              <a:rPr lang="en-US" dirty="0" smtClean="0"/>
              <a:t>Topologies</a:t>
            </a:r>
            <a:endParaRPr lang="en-US" dirty="0"/>
          </a:p>
        </p:txBody>
      </p:sp>
      <p:sp>
        <p:nvSpPr>
          <p:cNvPr id="3" name="Content Placeholder 2"/>
          <p:cNvSpPr>
            <a:spLocks noGrp="1"/>
          </p:cNvSpPr>
          <p:nvPr>
            <p:ph idx="1"/>
          </p:nvPr>
        </p:nvSpPr>
        <p:spPr>
          <a:xfrm>
            <a:off x="323528" y="1916832"/>
            <a:ext cx="5280368" cy="4104456"/>
          </a:xfrm>
        </p:spPr>
        <p:txBody>
          <a:bodyPr/>
          <a:lstStyle/>
          <a:p>
            <a:r>
              <a:rPr lang="en-US" dirty="0" smtClean="0">
                <a:solidFill>
                  <a:srgbClr val="008000"/>
                </a:solidFill>
              </a:rPr>
              <a:t>Pros:</a:t>
            </a:r>
          </a:p>
          <a:p>
            <a:r>
              <a:rPr lang="en-US" dirty="0" smtClean="0">
                <a:solidFill>
                  <a:srgbClr val="008000"/>
                </a:solidFill>
              </a:rPr>
              <a:t>Attaching new devices is easy, if one node fails, the rest don</a:t>
            </a:r>
            <a:r>
              <a:rPr lang="fr-FR" dirty="0" smtClean="0">
                <a:solidFill>
                  <a:srgbClr val="008000"/>
                </a:solidFill>
              </a:rPr>
              <a:t>’</a:t>
            </a:r>
            <a:r>
              <a:rPr lang="en-US" dirty="0" smtClean="0">
                <a:solidFill>
                  <a:srgbClr val="008000"/>
                </a:solidFill>
              </a:rPr>
              <a:t>t. </a:t>
            </a:r>
            <a:endParaRPr lang="en-US" dirty="0">
              <a:solidFill>
                <a:srgbClr val="008000"/>
              </a:solidFill>
            </a:endParaRPr>
          </a:p>
          <a:p>
            <a:r>
              <a:rPr lang="en-US" dirty="0" smtClean="0">
                <a:solidFill>
                  <a:srgbClr val="008000"/>
                </a:solidFill>
              </a:rPr>
              <a:t>Cheaper to cable than a star network</a:t>
            </a:r>
          </a:p>
          <a:p>
            <a:r>
              <a:rPr lang="en-US" dirty="0" smtClean="0">
                <a:solidFill>
                  <a:srgbClr val="008000"/>
                </a:solidFill>
              </a:rPr>
              <a:t>Transmissions are in both directions</a:t>
            </a:r>
          </a:p>
          <a:p>
            <a:r>
              <a:rPr lang="en-US" dirty="0" smtClean="0">
                <a:solidFill>
                  <a:srgbClr val="FF0000"/>
                </a:solidFill>
              </a:rPr>
              <a:t>Cons:</a:t>
            </a:r>
          </a:p>
          <a:p>
            <a:r>
              <a:rPr lang="en-US" dirty="0" smtClean="0">
                <a:solidFill>
                  <a:srgbClr val="FF0000"/>
                </a:solidFill>
              </a:rPr>
              <a:t>Difficult to identify a faulty peripheral. </a:t>
            </a:r>
          </a:p>
          <a:p>
            <a:r>
              <a:rPr lang="en-US" dirty="0" smtClean="0">
                <a:solidFill>
                  <a:srgbClr val="FF0000"/>
                </a:solidFill>
              </a:rPr>
              <a:t>If the cable is broke, may loose half the network (or split in two)</a:t>
            </a:r>
          </a:p>
          <a:p>
            <a:r>
              <a:rPr lang="en-US" dirty="0" smtClean="0">
                <a:solidFill>
                  <a:srgbClr val="FF0000"/>
                </a:solidFill>
              </a:rPr>
              <a:t>Adding additional devices slows the network considerably. </a:t>
            </a:r>
          </a:p>
          <a:p>
            <a:r>
              <a:rPr lang="en-US" dirty="0" smtClean="0">
                <a:solidFill>
                  <a:srgbClr val="FF0000"/>
                </a:solidFill>
              </a:rPr>
              <a:t>Transmissions could crash into each other.</a:t>
            </a:r>
          </a:p>
        </p:txBody>
      </p:sp>
      <p:pic>
        <p:nvPicPr>
          <p:cNvPr id="5" name="Picture 4" descr="24337-004-B57997F0.gif"/>
          <p:cNvPicPr>
            <a:picLocks noChangeAspect="1"/>
          </p:cNvPicPr>
          <p:nvPr/>
        </p:nvPicPr>
        <p:blipFill rotWithShape="1">
          <a:blip r:embed="rId2" cstate="screen">
            <a:extLst>
              <a:ext uri="{28A0092B-C50C-407E-A947-70E740481C1C}">
                <a14:useLocalDpi xmlns:a14="http://schemas.microsoft.com/office/drawing/2010/main"/>
              </a:ext>
            </a:extLst>
          </a:blip>
          <a:srcRect r="66167"/>
          <a:stretch/>
        </p:blipFill>
        <p:spPr>
          <a:xfrm>
            <a:off x="5940152" y="2636912"/>
            <a:ext cx="3057309" cy="3600198"/>
          </a:xfrm>
          <a:prstGeom prst="rect">
            <a:avLst/>
          </a:prstGeom>
        </p:spPr>
      </p:pic>
    </p:spTree>
    <p:extLst>
      <p:ext uri="{BB962C8B-B14F-4D97-AF65-F5344CB8AC3E}">
        <p14:creationId xmlns:p14="http://schemas.microsoft.com/office/powerpoint/2010/main" val="3766653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Ring Network </a:t>
            </a:r>
            <a:r>
              <a:rPr lang="en-US" dirty="0" smtClean="0"/>
              <a:t>Topologies</a:t>
            </a:r>
            <a:endParaRPr lang="en-US" dirty="0"/>
          </a:p>
        </p:txBody>
      </p:sp>
      <p:pic>
        <p:nvPicPr>
          <p:cNvPr id="5" name="Picture 4" descr="24337-004-B57997F0.gif"/>
          <p:cNvPicPr>
            <a:picLocks noChangeAspect="1"/>
          </p:cNvPicPr>
          <p:nvPr/>
        </p:nvPicPr>
        <p:blipFill rotWithShape="1">
          <a:blip r:embed="rId2" cstate="screen">
            <a:extLst>
              <a:ext uri="{28A0092B-C50C-407E-A947-70E740481C1C}">
                <a14:useLocalDpi xmlns:a14="http://schemas.microsoft.com/office/drawing/2010/main"/>
              </a:ext>
            </a:extLst>
          </a:blip>
          <a:srcRect l="33963" r="33505"/>
          <a:stretch/>
        </p:blipFill>
        <p:spPr>
          <a:xfrm>
            <a:off x="6012160" y="2924944"/>
            <a:ext cx="2939720" cy="3600198"/>
          </a:xfrm>
          <a:prstGeom prst="rect">
            <a:avLst/>
          </a:prstGeom>
        </p:spPr>
      </p:pic>
      <p:sp>
        <p:nvSpPr>
          <p:cNvPr id="6" name="Content Placeholder 2"/>
          <p:cNvSpPr>
            <a:spLocks noGrp="1"/>
          </p:cNvSpPr>
          <p:nvPr>
            <p:ph idx="1"/>
          </p:nvPr>
        </p:nvSpPr>
        <p:spPr>
          <a:xfrm>
            <a:off x="323528" y="1916832"/>
            <a:ext cx="5760640" cy="4104456"/>
          </a:xfrm>
        </p:spPr>
        <p:txBody>
          <a:bodyPr/>
          <a:lstStyle/>
          <a:p>
            <a:r>
              <a:rPr lang="en-US" dirty="0" smtClean="0">
                <a:solidFill>
                  <a:srgbClr val="008000"/>
                </a:solidFill>
              </a:rPr>
              <a:t>Pros:</a:t>
            </a:r>
          </a:p>
          <a:p>
            <a:r>
              <a:rPr lang="en-GB" dirty="0" smtClean="0">
                <a:solidFill>
                  <a:srgbClr val="008000"/>
                </a:solidFill>
              </a:rPr>
              <a:t>Message is boasted along each node, so give a strong signal strength. </a:t>
            </a:r>
          </a:p>
          <a:p>
            <a:r>
              <a:rPr lang="en-GB" dirty="0" smtClean="0">
                <a:solidFill>
                  <a:srgbClr val="008000"/>
                </a:solidFill>
              </a:rPr>
              <a:t>Uses ‘Token Ring’ technology. Whichever computer has the ‘token’ passes on information, others without it wait to stop confusion. This gives safe delivery. </a:t>
            </a:r>
          </a:p>
          <a:p>
            <a:r>
              <a:rPr lang="en-GB" dirty="0" smtClean="0">
                <a:solidFill>
                  <a:srgbClr val="008000"/>
                </a:solidFill>
              </a:rPr>
              <a:t>Cheaper as uses less cable than star.</a:t>
            </a:r>
            <a:endParaRPr lang="en-US" dirty="0">
              <a:solidFill>
                <a:srgbClr val="FF0000"/>
              </a:solidFill>
            </a:endParaRPr>
          </a:p>
          <a:p>
            <a:r>
              <a:rPr lang="en-US" dirty="0" smtClean="0">
                <a:solidFill>
                  <a:srgbClr val="FF0000"/>
                </a:solidFill>
              </a:rPr>
              <a:t>Cons:</a:t>
            </a:r>
          </a:p>
          <a:p>
            <a:r>
              <a:rPr lang="en-US" dirty="0" smtClean="0">
                <a:solidFill>
                  <a:srgbClr val="FF0000"/>
                </a:solidFill>
              </a:rPr>
              <a:t>If one or 2 nodes down, network fails.</a:t>
            </a:r>
          </a:p>
          <a:p>
            <a:r>
              <a:rPr lang="en-US" dirty="0" smtClean="0">
                <a:solidFill>
                  <a:srgbClr val="FF0000"/>
                </a:solidFill>
              </a:rPr>
              <a:t>More complex to add in a new device than bus/star. </a:t>
            </a:r>
          </a:p>
          <a:p>
            <a:r>
              <a:rPr lang="en-US" dirty="0" smtClean="0">
                <a:solidFill>
                  <a:srgbClr val="FF0000"/>
                </a:solidFill>
              </a:rPr>
              <a:t> If main cable fails, so does whole network. </a:t>
            </a:r>
          </a:p>
          <a:p>
            <a:endParaRPr lang="en-US" dirty="0" smtClean="0">
              <a:solidFill>
                <a:srgbClr val="FF0000"/>
              </a:solidFill>
            </a:endParaRPr>
          </a:p>
        </p:txBody>
      </p:sp>
    </p:spTree>
    <p:extLst>
      <p:ext uri="{BB962C8B-B14F-4D97-AF65-F5344CB8AC3E}">
        <p14:creationId xmlns:p14="http://schemas.microsoft.com/office/powerpoint/2010/main" val="410743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Network </a:t>
            </a:r>
            <a:r>
              <a:rPr lang="en-US" dirty="0" smtClean="0"/>
              <a:t>Topologies</a:t>
            </a:r>
            <a:endParaRPr lang="en-US" dirty="0"/>
          </a:p>
        </p:txBody>
      </p:sp>
      <p:pic>
        <p:nvPicPr>
          <p:cNvPr id="5" name="Picture 4" descr="24337-004-B57997F0.gif"/>
          <p:cNvPicPr>
            <a:picLocks noChangeAspect="1"/>
          </p:cNvPicPr>
          <p:nvPr/>
        </p:nvPicPr>
        <p:blipFill rotWithShape="1">
          <a:blip r:embed="rId2" cstate="screen">
            <a:extLst>
              <a:ext uri="{28A0092B-C50C-407E-A947-70E740481C1C}">
                <a14:useLocalDpi xmlns:a14="http://schemas.microsoft.com/office/drawing/2010/main"/>
              </a:ext>
            </a:extLst>
          </a:blip>
          <a:srcRect l="66625"/>
          <a:stretch/>
        </p:blipFill>
        <p:spPr>
          <a:xfrm>
            <a:off x="6128051" y="2924944"/>
            <a:ext cx="3015949" cy="3600198"/>
          </a:xfrm>
          <a:prstGeom prst="rect">
            <a:avLst/>
          </a:prstGeom>
        </p:spPr>
      </p:pic>
      <p:sp>
        <p:nvSpPr>
          <p:cNvPr id="6" name="Content Placeholder 2"/>
          <p:cNvSpPr txBox="1">
            <a:spLocks/>
          </p:cNvSpPr>
          <p:nvPr/>
        </p:nvSpPr>
        <p:spPr>
          <a:xfrm>
            <a:off x="323528" y="1916832"/>
            <a:ext cx="5760640" cy="4104456"/>
          </a:xfrm>
          <a:prstGeom prst="rect">
            <a:avLst/>
          </a:prstGeom>
        </p:spPr>
        <p:txBody>
          <a:bodyPr/>
          <a:lst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smtClean="0">
                <a:solidFill>
                  <a:srgbClr val="008000"/>
                </a:solidFill>
              </a:rPr>
              <a:t>Pros:</a:t>
            </a:r>
          </a:p>
          <a:p>
            <a:r>
              <a:rPr lang="en-US" dirty="0" smtClean="0">
                <a:solidFill>
                  <a:srgbClr val="008000"/>
                </a:solidFill>
              </a:rPr>
              <a:t>Very reliable, if on device fails, rest still work (unless the hub/switch)</a:t>
            </a:r>
          </a:p>
          <a:p>
            <a:r>
              <a:rPr lang="en-US" dirty="0" smtClean="0">
                <a:solidFill>
                  <a:srgbClr val="008000"/>
                </a:solidFill>
              </a:rPr>
              <a:t>High performing as no data collisions can occur.</a:t>
            </a:r>
            <a:endParaRPr lang="en-US" dirty="0" smtClean="0">
              <a:solidFill>
                <a:srgbClr val="FF0000"/>
              </a:solidFill>
            </a:endParaRPr>
          </a:p>
          <a:p>
            <a:r>
              <a:rPr lang="en-US" dirty="0" smtClean="0">
                <a:solidFill>
                  <a:srgbClr val="FF0000"/>
                </a:solidFill>
              </a:rPr>
              <a:t>Cons:</a:t>
            </a:r>
          </a:p>
          <a:p>
            <a:r>
              <a:rPr lang="en-US" dirty="0" smtClean="0">
                <a:solidFill>
                  <a:srgbClr val="FF0000"/>
                </a:solidFill>
              </a:rPr>
              <a:t>Expensive to install, it uses a lot of cable.</a:t>
            </a:r>
          </a:p>
          <a:p>
            <a:r>
              <a:rPr lang="en-US" dirty="0" smtClean="0">
                <a:solidFill>
                  <a:srgbClr val="FF0000"/>
                </a:solidFill>
              </a:rPr>
              <a:t>Extra hardware required (hubs/switches)</a:t>
            </a:r>
          </a:p>
          <a:p>
            <a:r>
              <a:rPr lang="en-US" dirty="0" smtClean="0">
                <a:solidFill>
                  <a:srgbClr val="FF0000"/>
                </a:solidFill>
              </a:rPr>
              <a:t>If a hub/switch fails, whole network fails. </a:t>
            </a:r>
          </a:p>
          <a:p>
            <a:endParaRPr lang="en-US" dirty="0" smtClean="0">
              <a:solidFill>
                <a:srgbClr val="FF0000"/>
              </a:solidFill>
            </a:endParaRPr>
          </a:p>
        </p:txBody>
      </p:sp>
    </p:spTree>
    <p:extLst>
      <p:ext uri="{BB962C8B-B14F-4D97-AF65-F5344CB8AC3E}">
        <p14:creationId xmlns:p14="http://schemas.microsoft.com/office/powerpoint/2010/main" val="4162069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Mesh Network </a:t>
            </a:r>
            <a:r>
              <a:rPr lang="en-US" dirty="0" smtClean="0"/>
              <a:t>Topologies</a:t>
            </a:r>
            <a:endParaRPr lang="en-US" dirty="0"/>
          </a:p>
        </p:txBody>
      </p:sp>
      <p:sp>
        <p:nvSpPr>
          <p:cNvPr id="3" name="Content Placeholder 2"/>
          <p:cNvSpPr>
            <a:spLocks noGrp="1"/>
          </p:cNvSpPr>
          <p:nvPr>
            <p:ph idx="1"/>
          </p:nvPr>
        </p:nvSpPr>
        <p:spPr>
          <a:xfrm>
            <a:off x="371752" y="4509120"/>
            <a:ext cx="8407893" cy="1872208"/>
          </a:xfrm>
        </p:spPr>
        <p:txBody>
          <a:bodyPr/>
          <a:lstStyle/>
          <a:p>
            <a:r>
              <a:rPr lang="en-US" sz="1800" dirty="0" smtClean="0">
                <a:solidFill>
                  <a:srgbClr val="008000"/>
                </a:solidFill>
              </a:rPr>
              <a:t>There are two types: </a:t>
            </a:r>
            <a:r>
              <a:rPr lang="en-US" sz="1800" u="sng" dirty="0" smtClean="0">
                <a:solidFill>
                  <a:srgbClr val="0000FF"/>
                </a:solidFill>
              </a:rPr>
              <a:t>Total mesh </a:t>
            </a:r>
            <a:r>
              <a:rPr lang="en-US" sz="1800" dirty="0" smtClean="0">
                <a:solidFill>
                  <a:srgbClr val="008000"/>
                </a:solidFill>
              </a:rPr>
              <a:t>where every node (connection) In the network is connected to all other nodes. If a connection stops, then traffic can be routed around the problem. </a:t>
            </a:r>
          </a:p>
          <a:p>
            <a:r>
              <a:rPr lang="en-US" sz="1800" u="sng" dirty="0" smtClean="0">
                <a:solidFill>
                  <a:srgbClr val="0000FF"/>
                </a:solidFill>
              </a:rPr>
              <a:t>Partial Mesh: </a:t>
            </a:r>
            <a:r>
              <a:rPr lang="en-US" sz="1800" dirty="0" smtClean="0">
                <a:solidFill>
                  <a:srgbClr val="008000"/>
                </a:solidFill>
              </a:rPr>
              <a:t>where some nodes connected to only a smaller number of nodes. This reduces the rerouting options if there is a failure, but is cheaper in cables. Cabled </a:t>
            </a:r>
            <a:r>
              <a:rPr lang="en-US" sz="1800" dirty="0" err="1" smtClean="0">
                <a:solidFill>
                  <a:srgbClr val="008000"/>
                </a:solidFill>
              </a:rPr>
              <a:t>meshs</a:t>
            </a:r>
            <a:r>
              <a:rPr lang="en-US" sz="1800" dirty="0" smtClean="0">
                <a:solidFill>
                  <a:srgbClr val="008000"/>
                </a:solidFill>
              </a:rPr>
              <a:t> are expensive, wireless mesh’s less so. </a:t>
            </a:r>
            <a:endParaRPr lang="en-US" sz="1800" u="sng" dirty="0">
              <a:solidFill>
                <a:srgbClr val="008000"/>
              </a:solidFill>
            </a:endParaRPr>
          </a:p>
        </p:txBody>
      </p:sp>
      <p:pic>
        <p:nvPicPr>
          <p:cNvPr id="6" name="Picture 5"/>
          <p:cNvPicPr>
            <a:picLocks noChangeAspect="1"/>
          </p:cNvPicPr>
          <p:nvPr/>
        </p:nvPicPr>
        <p:blipFill>
          <a:blip r:embed="rId2"/>
          <a:stretch>
            <a:fillRect/>
          </a:stretch>
        </p:blipFill>
        <p:spPr>
          <a:xfrm>
            <a:off x="2699792" y="2060848"/>
            <a:ext cx="3695080" cy="2404647"/>
          </a:xfrm>
          <a:prstGeom prst="rect">
            <a:avLst/>
          </a:prstGeom>
        </p:spPr>
      </p:pic>
    </p:spTree>
    <p:extLst>
      <p:ext uri="{BB962C8B-B14F-4D97-AF65-F5344CB8AC3E}">
        <p14:creationId xmlns:p14="http://schemas.microsoft.com/office/powerpoint/2010/main" val="39687500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1753" y="2276872"/>
            <a:ext cx="5280368" cy="4104456"/>
          </a:xfrm>
        </p:spPr>
        <p:txBody>
          <a:bodyPr/>
          <a:lstStyle/>
          <a:p>
            <a:r>
              <a:rPr lang="en-US" dirty="0" smtClean="0"/>
              <a:t>Digital designs want to share their designs between Holland and the UK. Designs are on 30 separate desktop machines in Holland and 14 separate laptop machines in the UK. Which type of network would you recommend for either, give your reasons [6marks]</a:t>
            </a:r>
          </a:p>
          <a:p>
            <a:endParaRPr lang="en-US" dirty="0" smtClean="0">
              <a:solidFill>
                <a:srgbClr val="FF0000"/>
              </a:solidFill>
            </a:endParaRPr>
          </a:p>
          <a:p>
            <a:endParaRPr lang="en-US" dirty="0">
              <a:solidFill>
                <a:srgbClr val="FF0000"/>
              </a:solidFill>
            </a:endParaRPr>
          </a:p>
          <a:p>
            <a:r>
              <a:rPr lang="en-US" dirty="0" smtClean="0">
                <a:solidFill>
                  <a:srgbClr val="FF0000"/>
                </a:solidFill>
              </a:rPr>
              <a:t>Clue: 2 marks for 2 correct network guesses, 2 marks for 2 reasons for each network topology.</a:t>
            </a:r>
            <a:endParaRPr lang="en-US" dirty="0">
              <a:solidFill>
                <a:srgbClr val="FF0000"/>
              </a:solidFill>
            </a:endParaRPr>
          </a:p>
        </p:txBody>
      </p:sp>
      <p:sp>
        <p:nvSpPr>
          <p:cNvPr id="3" name="Title 2"/>
          <p:cNvSpPr>
            <a:spLocks noGrp="1"/>
          </p:cNvSpPr>
          <p:nvPr>
            <p:ph type="title"/>
          </p:nvPr>
        </p:nvSpPr>
        <p:spPr/>
        <p:txBody>
          <a:bodyPr/>
          <a:lstStyle/>
          <a:p>
            <a:r>
              <a:rPr lang="en-US" dirty="0" smtClean="0"/>
              <a:t>Final: Exam style question</a:t>
            </a:r>
            <a:endParaRPr lang="en-US" dirty="0"/>
          </a:p>
        </p:txBody>
      </p:sp>
      <p:pic>
        <p:nvPicPr>
          <p:cNvPr id="4" name="Picture 3" descr="lego-digital-designer-17.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940152" y="2348880"/>
            <a:ext cx="3057752" cy="2293314"/>
          </a:xfrm>
          <a:prstGeom prst="rect">
            <a:avLst/>
          </a:prstGeom>
        </p:spPr>
      </p:pic>
    </p:spTree>
    <p:extLst>
      <p:ext uri="{BB962C8B-B14F-4D97-AF65-F5344CB8AC3E}">
        <p14:creationId xmlns:p14="http://schemas.microsoft.com/office/powerpoint/2010/main" val="3493648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1752" y="2276872"/>
            <a:ext cx="8376711" cy="4104456"/>
          </a:xfrm>
        </p:spPr>
        <p:txBody>
          <a:bodyPr/>
          <a:lstStyle/>
          <a:p>
            <a:r>
              <a:rPr lang="en-US" dirty="0" smtClean="0">
                <a:solidFill>
                  <a:srgbClr val="FF0000"/>
                </a:solidFill>
              </a:rPr>
              <a:t>Answer: The [most likely] LEGO designers should use a BUS network in </a:t>
            </a:r>
            <a:r>
              <a:rPr lang="en-US" dirty="0" err="1" smtClean="0">
                <a:solidFill>
                  <a:srgbClr val="FF0000"/>
                </a:solidFill>
              </a:rPr>
              <a:t>holland</a:t>
            </a:r>
            <a:r>
              <a:rPr lang="en-US" dirty="0" smtClean="0">
                <a:solidFill>
                  <a:srgbClr val="FF0000"/>
                </a:solidFill>
              </a:rPr>
              <a:t> [1] and a Token Star Network [1] in the UK. </a:t>
            </a:r>
            <a:br>
              <a:rPr lang="en-US" dirty="0" smtClean="0">
                <a:solidFill>
                  <a:srgbClr val="FF0000"/>
                </a:solidFill>
              </a:rPr>
            </a:br>
            <a:r>
              <a:rPr lang="en-US" dirty="0" smtClean="0">
                <a:solidFill>
                  <a:srgbClr val="FF0000"/>
                </a:solidFill>
              </a:rPr>
              <a:t>The bus should be used because it is cheaper[1] than a cabled star network. Also because attaching new devices is easy for the designers because if one computer node crashes, it will not affect the others [1]. In the UK they should use a Star network because All 14 devices could connect through one hum, again if one goes down all can still communicate[1] The wireless option would also be cheaper than a cabled solution [1]. </a:t>
            </a:r>
          </a:p>
          <a:p>
            <a:pPr marL="45720" indent="0">
              <a:buNone/>
            </a:pPr>
            <a:endParaRPr lang="en-US" dirty="0" smtClean="0">
              <a:solidFill>
                <a:srgbClr val="FF0000"/>
              </a:solidFill>
            </a:endParaRPr>
          </a:p>
        </p:txBody>
      </p:sp>
      <p:sp>
        <p:nvSpPr>
          <p:cNvPr id="3" name="Title 2"/>
          <p:cNvSpPr>
            <a:spLocks noGrp="1"/>
          </p:cNvSpPr>
          <p:nvPr>
            <p:ph type="title"/>
          </p:nvPr>
        </p:nvSpPr>
        <p:spPr/>
        <p:txBody>
          <a:bodyPr/>
          <a:lstStyle/>
          <a:p>
            <a:r>
              <a:rPr lang="en-US" dirty="0" smtClean="0"/>
              <a:t>Model answer</a:t>
            </a:r>
            <a:endParaRPr lang="en-US" dirty="0"/>
          </a:p>
        </p:txBody>
      </p:sp>
      <p:sp>
        <p:nvSpPr>
          <p:cNvPr id="5" name="Rectangle 4"/>
          <p:cNvSpPr/>
          <p:nvPr/>
        </p:nvSpPr>
        <p:spPr>
          <a:xfrm>
            <a:off x="395536" y="2420888"/>
            <a:ext cx="8424936" cy="3600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Only reveal when you have answered it. </a:t>
            </a:r>
            <a:endParaRPr lang="en-US" dirty="0"/>
          </a:p>
        </p:txBody>
      </p:sp>
    </p:spTree>
    <p:extLst>
      <p:ext uri="{BB962C8B-B14F-4D97-AF65-F5344CB8AC3E}">
        <p14:creationId xmlns:p14="http://schemas.microsoft.com/office/powerpoint/2010/main" val="19013390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sson Template">
  <a:themeElements>
    <a:clrScheme name="Custom 2">
      <a:dk1>
        <a:sysClr val="windowText" lastClr="000000"/>
      </a:dk1>
      <a:lt1>
        <a:sysClr val="window" lastClr="FFFFFF"/>
      </a:lt1>
      <a:dk2>
        <a:srgbClr val="464646"/>
      </a:dk2>
      <a:lt2>
        <a:srgbClr val="FCFDBF"/>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Lesson Template</Template>
  <TotalTime>500</TotalTime>
  <Words>692</Words>
  <Application>Microsoft Macintosh PowerPoint</Application>
  <PresentationFormat>On-screen Show (4:3)</PresentationFormat>
  <Paragraphs>91</Paragraphs>
  <Slides>12</Slides>
  <Notes>1</Notes>
  <HiddenSlides>3</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Lesson Template</vt:lpstr>
      <vt:lpstr>New learning goals</vt:lpstr>
      <vt:lpstr>PowerPoint Presentation</vt:lpstr>
      <vt:lpstr>Network Topologies</vt:lpstr>
      <vt:lpstr>Bus Network Topologies</vt:lpstr>
      <vt:lpstr>Ring Network Topologies</vt:lpstr>
      <vt:lpstr>Star Network Topologies</vt:lpstr>
      <vt:lpstr>Mesh Network Topologies</vt:lpstr>
      <vt:lpstr>Final: Exam style question</vt:lpstr>
      <vt:lpstr>Model answer</vt:lpstr>
      <vt:lpstr>Basics: Hardware &amp; the internet:</vt:lpstr>
      <vt:lpstr>Keywords</vt:lpstr>
      <vt:lpstr>EXT:Create a school network diagram</vt:lpstr>
    </vt:vector>
  </TitlesOfParts>
  <Company>Matravers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title</dc:title>
  <dc:creator>Luke Grayson</dc:creator>
  <cp:lastModifiedBy>Mr Grayson</cp:lastModifiedBy>
  <cp:revision>67</cp:revision>
  <dcterms:created xsi:type="dcterms:W3CDTF">2013-07-18T11:00:46Z</dcterms:created>
  <dcterms:modified xsi:type="dcterms:W3CDTF">2017-01-12T22:05:32Z</dcterms:modified>
</cp:coreProperties>
</file>