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30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3A4D-84BC-4AC1-8769-4E45E9279692}" type="datetimeFigureOut">
              <a:rPr lang="en-US" smtClean="0"/>
              <a:pPr/>
              <a:t>11/2/2010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071678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 monthly </a:t>
            </a:r>
            <a:r>
              <a:rPr lang="en-US" sz="2400" b="1" dirty="0" smtClean="0">
                <a:latin typeface="Comic Sans MS" pitchFamily="66" charset="0"/>
              </a:rPr>
              <a:t>‘Literacy Focus’ </a:t>
            </a:r>
            <a:r>
              <a:rPr lang="en-US" sz="2400" dirty="0" smtClean="0">
                <a:latin typeface="Comic Sans MS" pitchFamily="66" charset="0"/>
              </a:rPr>
              <a:t>will remind you about some of the confusing things in English that we sometimes get a bit wrong!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It is really important that you take care to write in correct English when doing work in </a:t>
            </a:r>
            <a:r>
              <a:rPr lang="en-US" sz="2400" u="sng" dirty="0" smtClean="0">
                <a:latin typeface="Comic Sans MS" pitchFamily="66" charset="0"/>
              </a:rPr>
              <a:t>EVERY</a:t>
            </a:r>
            <a:r>
              <a:rPr lang="en-US" sz="2400" dirty="0" smtClean="0">
                <a:latin typeface="Comic Sans MS" pitchFamily="66" charset="0"/>
              </a:rPr>
              <a:t> subject – not just English! This will help you in your </a:t>
            </a:r>
            <a:r>
              <a:rPr lang="en-US" sz="2400" b="1" dirty="0" smtClean="0">
                <a:latin typeface="Comic Sans MS" pitchFamily="66" charset="0"/>
              </a:rPr>
              <a:t>exams</a:t>
            </a:r>
            <a:r>
              <a:rPr lang="en-US" sz="2400" dirty="0" smtClean="0">
                <a:latin typeface="Comic Sans MS" pitchFamily="66" charset="0"/>
              </a:rPr>
              <a:t> and when you want to get a </a:t>
            </a:r>
            <a:r>
              <a:rPr lang="en-US" sz="2400" b="1" dirty="0" smtClean="0">
                <a:latin typeface="Comic Sans MS" pitchFamily="66" charset="0"/>
              </a:rPr>
              <a:t>job</a:t>
            </a:r>
            <a:r>
              <a:rPr lang="en-US" sz="2400" dirty="0" smtClean="0">
                <a:latin typeface="Comic Sans MS" pitchFamily="66" charset="0"/>
              </a:rPr>
              <a:t> in the future.</a:t>
            </a:r>
            <a:endParaRPr lang="en-GB" sz="2400" dirty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Each month there will be a new focus, so take time to consider this in your work.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214422"/>
            <a:ext cx="4831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Why bother with this?!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9088" y="285728"/>
            <a:ext cx="8295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00240"/>
            <a:ext cx="84296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Comic Sans MS" pitchFamily="66" charset="0"/>
              </a:rPr>
              <a:t>The difference between ‘there’, ‘their’ and ‘they’re’</a:t>
            </a:r>
            <a:endParaRPr lang="en-GB" sz="2600" dirty="0">
              <a:latin typeface="Comic Sans MS" pitchFamily="66" charset="0"/>
            </a:endParaRPr>
          </a:p>
          <a:p>
            <a:r>
              <a:rPr lang="en-US" sz="2600" dirty="0">
                <a:latin typeface="Comic Sans MS" pitchFamily="66" charset="0"/>
              </a:rPr>
              <a:t> </a:t>
            </a:r>
            <a:r>
              <a:rPr lang="en-US" sz="2600" dirty="0" smtClean="0">
                <a:latin typeface="Comic Sans MS" pitchFamily="66" charset="0"/>
              </a:rPr>
              <a:t>1. </a:t>
            </a:r>
            <a:r>
              <a:rPr lang="en-US" sz="2600" b="1" dirty="0" smtClean="0">
                <a:latin typeface="Comic Sans MS" pitchFamily="66" charset="0"/>
              </a:rPr>
              <a:t>‘there’ indicates a location.</a:t>
            </a:r>
          </a:p>
          <a:p>
            <a:r>
              <a:rPr lang="en-US" sz="2600" b="1" i="1" dirty="0" smtClean="0">
                <a:latin typeface="Comic Sans MS" pitchFamily="66" charset="0"/>
              </a:rPr>
              <a:t>Eg: ‘It’s over there.’  </a:t>
            </a:r>
            <a:r>
              <a:rPr lang="en-US" sz="2600" b="1" dirty="0" smtClean="0">
                <a:latin typeface="Comic Sans MS" pitchFamily="66" charset="0"/>
              </a:rPr>
              <a:t>or</a:t>
            </a:r>
            <a:r>
              <a:rPr lang="en-US" sz="2600" b="1" i="1" dirty="0" smtClean="0">
                <a:latin typeface="Comic Sans MS" pitchFamily="66" charset="0"/>
              </a:rPr>
              <a:t> ‘There’s my shiny new car!’</a:t>
            </a:r>
          </a:p>
          <a:p>
            <a:r>
              <a:rPr lang="en-US" sz="2600" b="1" dirty="0" smtClean="0">
                <a:latin typeface="Comic Sans MS" pitchFamily="66" charset="0"/>
              </a:rPr>
              <a:t>2. ‘their’ is a possessive plural – like his or hers, but for more than one noun.</a:t>
            </a:r>
          </a:p>
          <a:p>
            <a:r>
              <a:rPr lang="en-US" sz="2600" b="1" i="1" dirty="0" smtClean="0">
                <a:latin typeface="Comic Sans MS" pitchFamily="66" charset="0"/>
              </a:rPr>
              <a:t>Eg: ‘Their homework was appalling.’ </a:t>
            </a:r>
            <a:r>
              <a:rPr lang="en-US" sz="2600" b="1" dirty="0" smtClean="0">
                <a:latin typeface="Comic Sans MS" pitchFamily="66" charset="0"/>
              </a:rPr>
              <a:t>or</a:t>
            </a:r>
            <a:r>
              <a:rPr lang="en-US" sz="2600" b="1" i="1" dirty="0" smtClean="0">
                <a:latin typeface="Comic Sans MS" pitchFamily="66" charset="0"/>
              </a:rPr>
              <a:t> ‘They couldn’t find their rugby shirts.’</a:t>
            </a:r>
          </a:p>
          <a:p>
            <a:r>
              <a:rPr lang="en-US" sz="2600" b="1" dirty="0" smtClean="0">
                <a:latin typeface="Comic Sans MS" pitchFamily="66" charset="0"/>
              </a:rPr>
              <a:t>3. ‘they’re’ is short for ‘they are’.</a:t>
            </a:r>
          </a:p>
          <a:p>
            <a:r>
              <a:rPr lang="en-US" sz="2600" b="1" i="1" dirty="0" smtClean="0">
                <a:latin typeface="Comic Sans MS" pitchFamily="66" charset="0"/>
              </a:rPr>
              <a:t>Eg: ‘They’re </a:t>
            </a:r>
            <a:r>
              <a:rPr lang="en-US" sz="2600" b="1" i="1" dirty="0" smtClean="0">
                <a:latin typeface="Comic Sans MS" pitchFamily="66" charset="0"/>
              </a:rPr>
              <a:t>always late.’ </a:t>
            </a:r>
            <a:r>
              <a:rPr lang="en-US" sz="2600" b="1" dirty="0" smtClean="0">
                <a:latin typeface="Comic Sans MS" pitchFamily="66" charset="0"/>
              </a:rPr>
              <a:t>or ‘</a:t>
            </a:r>
            <a:r>
              <a:rPr lang="en-US" sz="2600" b="1" i="1" dirty="0" smtClean="0">
                <a:latin typeface="Comic Sans MS" pitchFamily="66" charset="0"/>
              </a:rPr>
              <a:t>I’ve noticed that they’re all in the netball team.’</a:t>
            </a:r>
            <a:endParaRPr lang="en-GB" sz="2600" b="1" i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omic Sans MS" pitchFamily="66" charset="0"/>
              </a:rPr>
              <a:t>This is a common error, but you must take care not to make this mistake!</a:t>
            </a:r>
            <a:endParaRPr lang="en-GB" sz="3200" i="1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1135" y="1285860"/>
            <a:ext cx="68900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 - 3</a:t>
            </a:r>
            <a:endParaRPr lang="en-US" sz="4000" b="1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</a:t>
            </a:r>
            <a:r>
              <a:rPr lang="en-US" sz="2800" b="1" i="1" dirty="0" smtClean="0">
                <a:latin typeface="Comic Sans MS" pitchFamily="66" charset="0"/>
              </a:rPr>
              <a:t>‘there’ ,their’ and ‘they’re’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Test yourself – </a:t>
            </a:r>
            <a:r>
              <a:rPr lang="en-US" sz="3200" dirty="0" smtClean="0"/>
              <a:t>‘there’, ‘their’ or ‘they’re’</a:t>
            </a:r>
            <a:endParaRPr lang="en-US" sz="3200" dirty="0" smtClean="0"/>
          </a:p>
          <a:p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‘Why do they chew _____ fingernails? It’s disgusting!’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______ going to the shops for some pie.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Girls Aloud have had ________ fair share of number one hits.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_______ are many reasons why Wales is popular.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If __________ often on time, we could reward them!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In Trowbridge, _________ should be more supermarkets.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357298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yourself – answers!</a:t>
            </a:r>
          </a:p>
          <a:p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/>
              <a:t>‘Why do they chew </a:t>
            </a:r>
            <a:r>
              <a:rPr lang="en-US" sz="2800" dirty="0" smtClean="0">
                <a:solidFill>
                  <a:srgbClr val="FF0000"/>
                </a:solidFill>
              </a:rPr>
              <a:t>their</a:t>
            </a:r>
            <a:r>
              <a:rPr lang="en-US" sz="2800" dirty="0" smtClean="0"/>
              <a:t> </a:t>
            </a:r>
            <a:r>
              <a:rPr lang="en-US" sz="2800" dirty="0"/>
              <a:t>fingernails? It’s disgusting!’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They’re </a:t>
            </a:r>
            <a:r>
              <a:rPr lang="en-US" sz="2800" dirty="0" smtClean="0"/>
              <a:t>going </a:t>
            </a:r>
            <a:r>
              <a:rPr lang="en-US" sz="2800" dirty="0"/>
              <a:t>to the shops for some pie.</a:t>
            </a:r>
          </a:p>
          <a:p>
            <a:pPr marL="457200" indent="-457200">
              <a:buAutoNum type="arabicPeriod"/>
            </a:pPr>
            <a:r>
              <a:rPr lang="en-US" sz="2800" dirty="0"/>
              <a:t>Girls Aloud have had </a:t>
            </a:r>
            <a:r>
              <a:rPr lang="en-US" sz="2800" dirty="0" smtClean="0">
                <a:solidFill>
                  <a:srgbClr val="FF0000"/>
                </a:solidFill>
              </a:rPr>
              <a:t>their</a:t>
            </a:r>
            <a:r>
              <a:rPr lang="en-US" sz="2800" dirty="0" smtClean="0"/>
              <a:t> </a:t>
            </a:r>
            <a:r>
              <a:rPr lang="en-US" sz="2800" dirty="0"/>
              <a:t>fair share of number </a:t>
            </a:r>
            <a:r>
              <a:rPr lang="en-US" sz="2800" dirty="0" smtClean="0"/>
              <a:t>one </a:t>
            </a:r>
            <a:r>
              <a:rPr lang="en-US" sz="2800" dirty="0"/>
              <a:t>hits.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There</a:t>
            </a:r>
            <a:r>
              <a:rPr lang="en-US" sz="2800" dirty="0" smtClean="0"/>
              <a:t> </a:t>
            </a:r>
            <a:r>
              <a:rPr lang="en-US" sz="2800" dirty="0"/>
              <a:t>are many reasons why Wales is popular.</a:t>
            </a:r>
          </a:p>
          <a:p>
            <a:pPr marL="457200" indent="-457200">
              <a:buAutoNum type="arabicPeriod"/>
            </a:pPr>
            <a:r>
              <a:rPr lang="en-US" sz="2800" dirty="0"/>
              <a:t>If </a:t>
            </a:r>
            <a:r>
              <a:rPr lang="en-US" sz="2800" dirty="0">
                <a:solidFill>
                  <a:srgbClr val="FF0000"/>
                </a:solidFill>
              </a:rPr>
              <a:t>t</a:t>
            </a:r>
            <a:r>
              <a:rPr lang="en-US" sz="2800" dirty="0" smtClean="0">
                <a:solidFill>
                  <a:srgbClr val="FF0000"/>
                </a:solidFill>
              </a:rPr>
              <a:t>hey’re</a:t>
            </a:r>
            <a:r>
              <a:rPr lang="en-US" sz="2800" dirty="0" smtClean="0"/>
              <a:t> </a:t>
            </a:r>
            <a:r>
              <a:rPr lang="en-US" sz="2800" dirty="0"/>
              <a:t>often on time, we could reward them!</a:t>
            </a:r>
          </a:p>
          <a:p>
            <a:pPr marL="457200" indent="-457200">
              <a:buAutoNum type="arabicPeriod"/>
            </a:pPr>
            <a:r>
              <a:rPr lang="en-US" sz="2800" dirty="0"/>
              <a:t>In </a:t>
            </a:r>
            <a:r>
              <a:rPr lang="en-US" sz="2800" dirty="0" smtClean="0"/>
              <a:t>Trowbridge, </a:t>
            </a:r>
            <a:r>
              <a:rPr lang="en-US" sz="2800" dirty="0" smtClean="0">
                <a:solidFill>
                  <a:srgbClr val="FF0000"/>
                </a:solidFill>
              </a:rPr>
              <a:t>there </a:t>
            </a:r>
            <a:r>
              <a:rPr lang="en-US" sz="2800" dirty="0" smtClean="0"/>
              <a:t>should </a:t>
            </a:r>
            <a:r>
              <a:rPr lang="en-US" sz="2800" dirty="0"/>
              <a:t>be more supermarkets.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285729"/>
            <a:ext cx="83582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</a:t>
            </a:r>
            <a:r>
              <a:rPr lang="en-US" sz="2800" b="1" i="1" dirty="0" smtClean="0">
                <a:latin typeface="Comic Sans MS" pitchFamily="66" charset="0"/>
              </a:rPr>
              <a:t>‘there’, their’ and ‘they’re’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299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Kingdown Community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</dc:creator>
  <cp:lastModifiedBy>kn</cp:lastModifiedBy>
  <cp:revision>22</cp:revision>
  <dcterms:created xsi:type="dcterms:W3CDTF">2010-02-24T15:38:35Z</dcterms:created>
  <dcterms:modified xsi:type="dcterms:W3CDTF">2010-11-02T09:10:02Z</dcterms:modified>
</cp:coreProperties>
</file>