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2"/>
  </p:notesMasterIdLst>
  <p:sldIdLst>
    <p:sldId id="289" r:id="rId2"/>
    <p:sldId id="281" r:id="rId3"/>
    <p:sldId id="291" r:id="rId4"/>
    <p:sldId id="297" r:id="rId5"/>
    <p:sldId id="298" r:id="rId6"/>
    <p:sldId id="299" r:id="rId7"/>
    <p:sldId id="292" r:id="rId8"/>
    <p:sldId id="293" r:id="rId9"/>
    <p:sldId id="283" r:id="rId10"/>
    <p:sldId id="29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autoAdjust="0"/>
    <p:restoredTop sz="82238" autoAdjust="0"/>
  </p:normalViewPr>
  <p:slideViewPr>
    <p:cSldViewPr>
      <p:cViewPr varScale="1">
        <p:scale>
          <a:sx n="95" d="100"/>
          <a:sy n="95" d="100"/>
        </p:scale>
        <p:origin x="21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6CE43-A41D-477B-AB6B-6BF12F1B4072}" type="datetimeFigureOut">
              <a:rPr lang="en-GB" smtClean="0"/>
              <a:t>13/11/2018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AD021-05DF-4AFE-8D95-0FDC895A3DFA}" type="slidenum">
              <a:rPr lang="en-GB" smtClean="0"/>
              <a:t>‹#›</a:t>
            </a:fld>
            <a:endParaRPr lang="en-GB"/>
          </a:p>
        </p:txBody>
      </p:sp>
    </p:spTree>
    <p:extLst>
      <p:ext uri="{BB962C8B-B14F-4D97-AF65-F5344CB8AC3E}">
        <p14:creationId xmlns:p14="http://schemas.microsoft.com/office/powerpoint/2010/main" val="210127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1min</a:t>
            </a:r>
            <a:endParaRPr lang="en-US" dirty="0"/>
          </a:p>
        </p:txBody>
      </p:sp>
      <p:sp>
        <p:nvSpPr>
          <p:cNvPr id="4" name="Slide Number Placeholder 3"/>
          <p:cNvSpPr>
            <a:spLocks noGrp="1"/>
          </p:cNvSpPr>
          <p:nvPr>
            <p:ph type="sldNum" sz="quarter" idx="10"/>
          </p:nvPr>
        </p:nvSpPr>
        <p:spPr/>
        <p:txBody>
          <a:bodyPr/>
          <a:lstStyle/>
          <a:p>
            <a:fld id="{8D3AD021-05DF-4AFE-8D95-0FDC895A3DFA}" type="slidenum">
              <a:rPr lang="en-GB" smtClean="0"/>
              <a:t>2</a:t>
            </a:fld>
            <a:endParaRPr lang="en-GB"/>
          </a:p>
        </p:txBody>
      </p:sp>
    </p:spTree>
    <p:extLst>
      <p:ext uri="{BB962C8B-B14F-4D97-AF65-F5344CB8AC3E}">
        <p14:creationId xmlns:p14="http://schemas.microsoft.com/office/powerpoint/2010/main" val="403864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3AD021-05DF-4AFE-8D95-0FDC895A3DFA}" type="slidenum">
              <a:rPr lang="en-GB" smtClean="0"/>
              <a:t>7</a:t>
            </a:fld>
            <a:endParaRPr lang="en-GB"/>
          </a:p>
        </p:txBody>
      </p:sp>
    </p:spTree>
    <p:extLst>
      <p:ext uri="{BB962C8B-B14F-4D97-AF65-F5344CB8AC3E}">
        <p14:creationId xmlns:p14="http://schemas.microsoft.com/office/powerpoint/2010/main" val="76359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4617A1E-C3C1-4D2A-A1A0-CBA3B86E2BA9}" type="datetimeFigureOut">
              <a:rPr lang="en-GB" smtClean="0"/>
              <a:t>13/11/2018</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6EE7B37-9527-4DE6-9C07-270241EAAF1B}" type="slidenum">
              <a:rPr lang="en-GB" smtClean="0"/>
              <a:t>‹#›</a:t>
            </a:fld>
            <a:endParaRPr lang="en-GB"/>
          </a:p>
        </p:txBody>
      </p:sp>
    </p:spTree>
    <p:extLst>
      <p:ext uri="{BB962C8B-B14F-4D97-AF65-F5344CB8AC3E}">
        <p14:creationId xmlns:p14="http://schemas.microsoft.com/office/powerpoint/2010/main" val="39779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98273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5148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5818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12750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4970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37960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509A250-FF31-4206-8172-F9D3106AACB1}" type="datetimeFigureOut">
              <a:rPr lang="en-US" smtClean="0"/>
              <a:t>11/13/2018</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4429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99877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with editable content">
    <p:spTree>
      <p:nvGrpSpPr>
        <p:cNvPr id="1" name=""/>
        <p:cNvGrpSpPr/>
        <p:nvPr/>
      </p:nvGrpSpPr>
      <p:grpSpPr>
        <a:xfrm>
          <a:off x="0" y="0"/>
          <a:ext cx="0" cy="0"/>
          <a:chOff x="0" y="0"/>
          <a:chExt cx="0" cy="0"/>
        </a:xfrm>
      </p:grpSpPr>
      <p:sp>
        <p:nvSpPr>
          <p:cNvPr id="12" name="Rectangle 11"/>
          <p:cNvSpPr/>
          <p:nvPr userDrawn="1"/>
        </p:nvSpPr>
        <p:spPr>
          <a:xfrm>
            <a:off x="152400" y="1196751"/>
            <a:ext cx="8839200" cy="720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9798" y="2060848"/>
            <a:ext cx="8831802" cy="46085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6"/>
          <p:cNvSpPr>
            <a:spLocks noGrp="1"/>
          </p:cNvSpPr>
          <p:nvPr>
            <p:ph type="title"/>
          </p:nvPr>
        </p:nvSpPr>
        <p:spPr>
          <a:xfrm>
            <a:off x="159798" y="1196752"/>
            <a:ext cx="8831802" cy="720080"/>
          </a:xfrm>
          <a:prstGeom prst="rect">
            <a:avLst/>
          </a:prstGeom>
        </p:spPr>
        <p:txBody>
          <a:bodyPr/>
          <a:lstStyle/>
          <a:p>
            <a:r>
              <a:rPr lang="en-US" smtClean="0"/>
              <a:t>Click to edit Master title style</a:t>
            </a:r>
            <a:endParaRPr lang="en-US" dirty="0"/>
          </a:p>
        </p:txBody>
      </p:sp>
      <p:pic>
        <p:nvPicPr>
          <p:cNvPr id="3077" name="TextBox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8424863" cy="4248150"/>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cap="sq">
                <a:no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1071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with edtiable content">
    <p:spTree>
      <p:nvGrpSpPr>
        <p:cNvPr id="1" name=""/>
        <p:cNvGrpSpPr/>
        <p:nvPr/>
      </p:nvGrpSpPr>
      <p:grpSpPr>
        <a:xfrm>
          <a:off x="0" y="0"/>
          <a:ext cx="0" cy="0"/>
          <a:chOff x="0" y="0"/>
          <a:chExt cx="0" cy="0"/>
        </a:xfrm>
      </p:grpSpPr>
      <p:sp>
        <p:nvSpPr>
          <p:cNvPr id="11" name="Rectangle 10"/>
          <p:cNvSpPr/>
          <p:nvPr/>
        </p:nvSpPr>
        <p:spPr>
          <a:xfrm>
            <a:off x="159798" y="2204864"/>
            <a:ext cx="8831802" cy="4464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9797" y="1124744"/>
            <a:ext cx="8814047" cy="936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23528" y="1196752"/>
            <a:ext cx="4173860" cy="792088"/>
          </a:xfrm>
          <a:prstGeom prst="rect">
            <a:avLst/>
          </a:prstGeom>
        </p:spPr>
        <p:txBody>
          <a:bodyPr anchor="b"/>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196752"/>
            <a:ext cx="4103439" cy="792088"/>
          </a:xfrm>
          <a:prstGeom prst="rect">
            <a:avLst/>
          </a:prstGeom>
        </p:spPr>
        <p:txBody>
          <a:bodyPr anchor="b"/>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2055" name="TextBox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4176713" cy="4248150"/>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cap="sq">
                <a:no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TextBox2"/>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76475"/>
            <a:ext cx="4176713" cy="4248150"/>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cap="sq">
                <a:no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628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02111984F565}" type="slidenum">
              <a:rPr lang="en-US" smtClean="0"/>
              <a:t>‹#›</a:t>
            </a:fld>
            <a:endParaRPr lang="en-US" dirty="0"/>
          </a:p>
        </p:txBody>
      </p:sp>
      <p:sp>
        <p:nvSpPr>
          <p:cNvPr id="7" name="Rectangle 6"/>
          <p:cNvSpPr/>
          <p:nvPr userDrawn="1"/>
        </p:nvSpPr>
        <p:spPr>
          <a:xfrm>
            <a:off x="152400" y="1196751"/>
            <a:ext cx="8839200" cy="720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96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0270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58734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7858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2749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1870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64958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30362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4AAD347D-5ACD-4C99-B74B-A9C85AD731AF}" type="datetimeFigureOut">
              <a:rPr lang="en-US" smtClean="0"/>
              <a:t>11/13/2018</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984079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679" r:id="rId18"/>
    <p:sldLayoutId id="2147483678"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hymzoUpM0K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7d2JyaW9X3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Internet Protocols</a:t>
            </a:r>
            <a:endParaRPr lang="en-US" b="1" dirty="0"/>
          </a:p>
        </p:txBody>
      </p:sp>
      <p:sp>
        <p:nvSpPr>
          <p:cNvPr id="2" name="Content Placeholder 1"/>
          <p:cNvSpPr>
            <a:spLocks noGrp="1"/>
          </p:cNvSpPr>
          <p:nvPr>
            <p:ph idx="1"/>
          </p:nvPr>
        </p:nvSpPr>
        <p:spPr/>
        <p:txBody>
          <a:bodyPr>
            <a:normAutofit lnSpcReduction="10000"/>
          </a:bodyPr>
          <a:lstStyle/>
          <a:p>
            <a:r>
              <a:rPr lang="en-US" dirty="0" smtClean="0"/>
              <a:t>IP: Internet Protocol</a:t>
            </a:r>
          </a:p>
          <a:p>
            <a:r>
              <a:rPr lang="en-US" dirty="0" smtClean="0"/>
              <a:t>TCP: Transmission control Protocol</a:t>
            </a:r>
          </a:p>
          <a:p>
            <a:r>
              <a:rPr lang="en-US" dirty="0" smtClean="0"/>
              <a:t>UDP: User Datagram Protocol</a:t>
            </a:r>
          </a:p>
          <a:p>
            <a:r>
              <a:rPr lang="en-US" dirty="0" smtClean="0"/>
              <a:t>SMTP: Simple Mail Transfer Protocol</a:t>
            </a:r>
          </a:p>
          <a:p>
            <a:r>
              <a:rPr lang="en-US" dirty="0" smtClean="0"/>
              <a:t>FTP: File Transfer Protocol</a:t>
            </a:r>
          </a:p>
          <a:p>
            <a:r>
              <a:rPr lang="en-US" dirty="0" smtClean="0"/>
              <a:t>HTTP: Hyper text transmission protocol</a:t>
            </a:r>
          </a:p>
          <a:p>
            <a:r>
              <a:rPr lang="en-US" dirty="0" smtClean="0"/>
              <a:t>SNMP: Simple network management protocol</a:t>
            </a:r>
          </a:p>
          <a:p>
            <a:r>
              <a:rPr lang="en-US" dirty="0" smtClean="0"/>
              <a:t>ICMP:</a:t>
            </a:r>
            <a:r>
              <a:rPr lang="en-US" dirty="0"/>
              <a:t> </a:t>
            </a:r>
            <a:r>
              <a:rPr lang="en-US" dirty="0" smtClean="0"/>
              <a:t>Internet control message protocol</a:t>
            </a:r>
          </a:p>
          <a:p>
            <a:r>
              <a:rPr lang="en-US" dirty="0" smtClean="0"/>
              <a:t>POP: Post office protocol </a:t>
            </a:r>
            <a:endParaRPr lang="en-US" dirty="0"/>
          </a:p>
          <a:p>
            <a:pPr marL="45720" indent="0">
              <a:buNone/>
            </a:pPr>
            <a:endParaRPr lang="en-US" dirty="0"/>
          </a:p>
        </p:txBody>
      </p:sp>
    </p:spTree>
    <p:extLst>
      <p:ext uri="{BB962C8B-B14F-4D97-AF65-F5344CB8AC3E}">
        <p14:creationId xmlns:p14="http://schemas.microsoft.com/office/powerpoint/2010/main" val="19037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Journey of a packet of data</a:t>
            </a:r>
            <a:endParaRPr lang="en-US" dirty="0"/>
          </a:p>
        </p:txBody>
      </p:sp>
      <p:sp>
        <p:nvSpPr>
          <p:cNvPr id="2" name="Content Placeholder 1"/>
          <p:cNvSpPr>
            <a:spLocks noGrp="1"/>
          </p:cNvSpPr>
          <p:nvPr>
            <p:ph idx="1"/>
          </p:nvPr>
        </p:nvSpPr>
        <p:spPr/>
        <p:txBody>
          <a:bodyPr/>
          <a:lstStyle/>
          <a:p>
            <a:r>
              <a:rPr lang="en-US" dirty="0">
                <a:hlinkClick r:id="rId2"/>
              </a:rPr>
              <a:t>https://www.youtube.com/watch?v=</a:t>
            </a:r>
            <a:r>
              <a:rPr lang="en-US" dirty="0" smtClean="0">
                <a:hlinkClick r:id="rId2"/>
              </a:rPr>
              <a:t>hymzoUpM0K0</a:t>
            </a:r>
            <a:endParaRPr lang="en-US" dirty="0" smtClean="0"/>
          </a:p>
          <a:p>
            <a:endParaRPr lang="en-US" dirty="0"/>
          </a:p>
          <a:p>
            <a:endParaRPr lang="en-US" dirty="0"/>
          </a:p>
        </p:txBody>
      </p:sp>
      <p:pic>
        <p:nvPicPr>
          <p:cNvPr id="4" name="Picture 3" descr="Screen shot 2016-12-08 at 23.11.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068960"/>
            <a:ext cx="6506019" cy="3789040"/>
          </a:xfrm>
          <a:prstGeom prst="rect">
            <a:avLst/>
          </a:prstGeom>
        </p:spPr>
      </p:pic>
    </p:spTree>
    <p:extLst>
      <p:ext uri="{BB962C8B-B14F-4D97-AF65-F5344CB8AC3E}">
        <p14:creationId xmlns:p14="http://schemas.microsoft.com/office/powerpoint/2010/main" val="118765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New learning goals</a:t>
            </a:r>
            <a:endParaRPr lang="en-GB" dirty="0"/>
          </a:p>
        </p:txBody>
      </p:sp>
      <p:sp>
        <p:nvSpPr>
          <p:cNvPr id="2" name="Content Placeholder 1"/>
          <p:cNvSpPr>
            <a:spLocks noGrp="1"/>
          </p:cNvSpPr>
          <p:nvPr>
            <p:ph idx="1"/>
          </p:nvPr>
        </p:nvSpPr>
        <p:spPr/>
        <p:txBody>
          <a:bodyPr>
            <a:normAutofit fontScale="85000" lnSpcReduction="20000"/>
          </a:bodyPr>
          <a:lstStyle/>
          <a:p>
            <a:r>
              <a:rPr lang="en-GB" dirty="0" smtClean="0">
                <a:solidFill>
                  <a:srgbClr val="00B050"/>
                </a:solidFill>
              </a:rPr>
              <a:t>All will: Understand a range of Servers </a:t>
            </a:r>
          </a:p>
          <a:p>
            <a:r>
              <a:rPr lang="en-GB" dirty="0" smtClean="0">
                <a:solidFill>
                  <a:schemeClr val="accent3">
                    <a:lumMod val="75000"/>
                  </a:schemeClr>
                </a:solidFill>
              </a:rPr>
              <a:t>Most will: Analyse and research the IP’s the servers use</a:t>
            </a:r>
          </a:p>
          <a:p>
            <a:r>
              <a:rPr lang="en-GB" dirty="0" smtClean="0">
                <a:solidFill>
                  <a:srgbClr val="0000FF"/>
                </a:solidFill>
              </a:rPr>
              <a:t>Few </a:t>
            </a:r>
            <a:r>
              <a:rPr lang="en-GB" dirty="0">
                <a:solidFill>
                  <a:srgbClr val="0000FF"/>
                </a:solidFill>
              </a:rPr>
              <a:t>will: </a:t>
            </a:r>
            <a:r>
              <a:rPr lang="en-GB" dirty="0" smtClean="0">
                <a:solidFill>
                  <a:srgbClr val="0000FF"/>
                </a:solidFill>
              </a:rPr>
              <a:t>Evaluate which servers to use for a business</a:t>
            </a:r>
            <a:endParaRPr lang="en-GB" dirty="0">
              <a:solidFill>
                <a:srgbClr val="0000FF"/>
              </a:solidFill>
            </a:endParaRPr>
          </a:p>
          <a:p>
            <a:endParaRPr lang="en-GB" dirty="0" smtClean="0">
              <a:solidFill>
                <a:schemeClr val="accent3">
                  <a:lumMod val="75000"/>
                </a:schemeClr>
              </a:solidFill>
            </a:endParaRPr>
          </a:p>
          <a:p>
            <a:pPr marL="45720" indent="0">
              <a:buNone/>
            </a:pPr>
            <a:endParaRPr lang="en-GB" dirty="0" smtClean="0">
              <a:solidFill>
                <a:srgbClr val="FF0000"/>
              </a:solidFill>
            </a:endParaRPr>
          </a:p>
          <a:p>
            <a:pPr marL="45720" indent="0">
              <a:buNone/>
            </a:pPr>
            <a:r>
              <a:rPr lang="en-GB" dirty="0" smtClean="0">
                <a:solidFill>
                  <a:srgbClr val="FF0000"/>
                </a:solidFill>
              </a:rPr>
              <a:t/>
            </a:r>
            <a:br>
              <a:rPr lang="en-GB" dirty="0" smtClean="0">
                <a:solidFill>
                  <a:srgbClr val="FF0000"/>
                </a:solidFill>
              </a:rPr>
            </a:br>
            <a:r>
              <a:rPr lang="en-GB" dirty="0" smtClean="0">
                <a:solidFill>
                  <a:schemeClr val="tx1"/>
                </a:solidFill>
              </a:rPr>
              <a:t>AIMS:</a:t>
            </a:r>
            <a:br>
              <a:rPr lang="en-GB" dirty="0" smtClean="0">
                <a:solidFill>
                  <a:schemeClr val="tx1"/>
                </a:solidFill>
              </a:rPr>
            </a:br>
            <a:endParaRPr lang="en-GB" dirty="0">
              <a:solidFill>
                <a:schemeClr val="tx1"/>
              </a:solidFill>
            </a:endParaRPr>
          </a:p>
          <a:p>
            <a:r>
              <a:rPr lang="en-GB" dirty="0" smtClean="0">
                <a:solidFill>
                  <a:schemeClr val="tx1"/>
                </a:solidFill>
              </a:rPr>
              <a:t>Describe each type of server</a:t>
            </a:r>
          </a:p>
          <a:p>
            <a:r>
              <a:rPr lang="en-GB" dirty="0" smtClean="0">
                <a:solidFill>
                  <a:schemeClr val="tx1"/>
                </a:solidFill>
              </a:rPr>
              <a:t>Research which Protocols they each use</a:t>
            </a:r>
          </a:p>
          <a:p>
            <a:r>
              <a:rPr lang="en-GB" dirty="0" smtClean="0">
                <a:solidFill>
                  <a:schemeClr val="tx1"/>
                </a:solidFill>
              </a:rPr>
              <a:t>Give a recommendation to a range of users </a:t>
            </a:r>
            <a:br>
              <a:rPr lang="en-GB" dirty="0" smtClean="0">
                <a:solidFill>
                  <a:schemeClr val="tx1"/>
                </a:solidFill>
              </a:rPr>
            </a:br>
            <a:r>
              <a:rPr lang="en-GB" dirty="0" smtClean="0">
                <a:solidFill>
                  <a:schemeClr val="tx1"/>
                </a:solidFill>
              </a:rPr>
              <a:t>based on the types of server</a:t>
            </a:r>
          </a:p>
          <a:p>
            <a:endParaRPr lang="en-GB" dirty="0">
              <a:solidFill>
                <a:schemeClr val="tx1"/>
              </a:solidFill>
            </a:endParaRPr>
          </a:p>
        </p:txBody>
      </p:sp>
    </p:spTree>
    <p:extLst>
      <p:ext uri="{BB962C8B-B14F-4D97-AF65-F5344CB8AC3E}">
        <p14:creationId xmlns:p14="http://schemas.microsoft.com/office/powerpoint/2010/main" val="2232117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servers used for?</a:t>
            </a:r>
            <a:endParaRPr lang="en-US" dirty="0"/>
          </a:p>
        </p:txBody>
      </p:sp>
      <p:sp>
        <p:nvSpPr>
          <p:cNvPr id="2" name="Content Placeholder 1"/>
          <p:cNvSpPr>
            <a:spLocks noGrp="1"/>
          </p:cNvSpPr>
          <p:nvPr>
            <p:ph idx="1"/>
          </p:nvPr>
        </p:nvSpPr>
        <p:spPr/>
        <p:txBody>
          <a:bodyPr>
            <a:normAutofit fontScale="92500" lnSpcReduction="20000"/>
          </a:bodyPr>
          <a:lstStyle/>
          <a:p>
            <a:r>
              <a:rPr lang="en-US" dirty="0">
                <a:hlinkClick r:id="rId2"/>
              </a:rPr>
              <a:t>https://www.youtube.com/watch?v=</a:t>
            </a:r>
            <a:r>
              <a:rPr lang="en-US" dirty="0" smtClean="0">
                <a:hlinkClick r:id="rId2"/>
              </a:rPr>
              <a:t>7d2JyaW9X34</a:t>
            </a:r>
            <a:endParaRPr lang="en-US" dirty="0" smtClean="0"/>
          </a:p>
          <a:p>
            <a:endParaRPr lang="en-US" dirty="0"/>
          </a:p>
          <a:p>
            <a:r>
              <a:rPr lang="en-US" dirty="0" smtClean="0"/>
              <a:t>Email</a:t>
            </a:r>
            <a:endParaRPr lang="en-US" dirty="0" smtClean="0"/>
          </a:p>
          <a:p>
            <a:r>
              <a:rPr lang="en-US" dirty="0" smtClean="0"/>
              <a:t>File transfer</a:t>
            </a:r>
          </a:p>
          <a:p>
            <a:r>
              <a:rPr lang="en-US" dirty="0" smtClean="0"/>
              <a:t>Applications</a:t>
            </a:r>
          </a:p>
          <a:p>
            <a:r>
              <a:rPr lang="en-US" dirty="0" smtClean="0"/>
              <a:t>Databases</a:t>
            </a:r>
          </a:p>
          <a:p>
            <a:r>
              <a:rPr lang="en-US" dirty="0" err="1" smtClean="0"/>
              <a:t>Hypervision</a:t>
            </a:r>
            <a:endParaRPr lang="en-US" dirty="0" smtClean="0"/>
          </a:p>
          <a:p>
            <a:r>
              <a:rPr lang="en-US" dirty="0" smtClean="0"/>
              <a:t>Webpages</a:t>
            </a:r>
          </a:p>
          <a:p>
            <a:r>
              <a:rPr lang="en-US" dirty="0" smtClean="0"/>
              <a:t>Creating webpages</a:t>
            </a:r>
            <a:br>
              <a:rPr lang="en-US" dirty="0" smtClean="0"/>
            </a:br>
            <a:r>
              <a:rPr lang="en-US" dirty="0" smtClean="0"/>
              <a:t>specifically for users</a:t>
            </a:r>
            <a:br>
              <a:rPr lang="en-US" dirty="0" smtClean="0"/>
            </a:br>
            <a:r>
              <a:rPr lang="en-US" dirty="0" smtClean="0"/>
              <a:t>(Facebook)</a:t>
            </a:r>
          </a:p>
          <a:p>
            <a:endParaRPr lang="en-US" dirty="0"/>
          </a:p>
          <a:p>
            <a:endParaRPr lang="en-US" dirty="0"/>
          </a:p>
        </p:txBody>
      </p:sp>
      <p:pic>
        <p:nvPicPr>
          <p:cNvPr id="4" name="Picture 3" descr="facebook-server-ro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284984"/>
            <a:ext cx="4962128" cy="3105089"/>
          </a:xfrm>
          <a:prstGeom prst="rect">
            <a:avLst/>
          </a:prstGeom>
        </p:spPr>
      </p:pic>
    </p:spTree>
    <p:extLst>
      <p:ext uri="{BB962C8B-B14F-4D97-AF65-F5344CB8AC3E}">
        <p14:creationId xmlns:p14="http://schemas.microsoft.com/office/powerpoint/2010/main" val="94242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Email Server</a:t>
            </a:r>
            <a:endParaRPr lang="en-US" dirty="0"/>
          </a:p>
        </p:txBody>
      </p:sp>
      <p:sp>
        <p:nvSpPr>
          <p:cNvPr id="2" name="Content Placeholder 1"/>
          <p:cNvSpPr>
            <a:spLocks noGrp="1"/>
          </p:cNvSpPr>
          <p:nvPr>
            <p:ph idx="1"/>
          </p:nvPr>
        </p:nvSpPr>
        <p:spPr>
          <a:xfrm>
            <a:off x="179512" y="2204864"/>
            <a:ext cx="5688632" cy="2952328"/>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Another example </a:t>
            </a:r>
            <a:r>
              <a:rPr lang="en-US" dirty="0" smtClean="0"/>
              <a:t>:</a:t>
            </a:r>
            <a:r>
              <a:rPr lang="en-US" dirty="0"/>
              <a:t> </a:t>
            </a:r>
            <a:r>
              <a:rPr lang="en-US" dirty="0" smtClean="0"/>
              <a:t>Email </a:t>
            </a:r>
            <a:r>
              <a:rPr lang="en-US" dirty="0" smtClean="0"/>
              <a:t>server:</a:t>
            </a:r>
          </a:p>
          <a:p>
            <a:r>
              <a:rPr lang="en-US" dirty="0"/>
              <a:t>The server stores incoming mail for distribution to local users and sends out outgoing messages. This uses a client-server application model to send and receive messages using Simple Mail Transfer Protocol (SMTP). An email server may also be known as a mail or message </a:t>
            </a:r>
            <a:r>
              <a:rPr lang="en-US" dirty="0" err="1"/>
              <a:t>transer</a:t>
            </a:r>
            <a:r>
              <a:rPr lang="en-US" dirty="0"/>
              <a:t> agent.</a:t>
            </a:r>
            <a:endParaRPr lang="en-US"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2120" y="2924944"/>
            <a:ext cx="3291309" cy="3672408"/>
          </a:xfrm>
          <a:prstGeom prst="rect">
            <a:avLst/>
          </a:prstGeom>
        </p:spPr>
      </p:pic>
    </p:spTree>
    <p:extLst>
      <p:ext uri="{BB962C8B-B14F-4D97-AF65-F5344CB8AC3E}">
        <p14:creationId xmlns:p14="http://schemas.microsoft.com/office/powerpoint/2010/main" val="145481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 Transfer</a:t>
            </a:r>
            <a:r>
              <a:rPr lang="en-US" dirty="0" smtClean="0"/>
              <a:t> Server</a:t>
            </a:r>
            <a:endParaRPr lang="en-US" dirty="0"/>
          </a:p>
        </p:txBody>
      </p:sp>
      <p:sp>
        <p:nvSpPr>
          <p:cNvPr id="2" name="Content Placeholder 1"/>
          <p:cNvSpPr>
            <a:spLocks noGrp="1"/>
          </p:cNvSpPr>
          <p:nvPr>
            <p:ph idx="1"/>
          </p:nvPr>
        </p:nvSpPr>
        <p:spPr>
          <a:xfrm>
            <a:off x="179512" y="2204864"/>
            <a:ext cx="5688632" cy="2952328"/>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Another example </a:t>
            </a:r>
            <a:r>
              <a:rPr lang="en-US" dirty="0" smtClean="0"/>
              <a:t>:</a:t>
            </a:r>
            <a:r>
              <a:rPr lang="en-US" dirty="0"/>
              <a:t> </a:t>
            </a:r>
            <a:r>
              <a:rPr lang="en-US" dirty="0" smtClean="0"/>
              <a:t>File Transfer Server</a:t>
            </a:r>
            <a:endParaRPr lang="en-US" dirty="0" smtClean="0"/>
          </a:p>
          <a:p>
            <a:r>
              <a:rPr lang="en-US" dirty="0"/>
              <a:t>The File Transfer Protocol (FTP) is a standard network protocol used for the transfer of computer files between a client and server on a computer network. FTP is built on a client-server model architecture using separate control and data connections between the client and the server.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4637841"/>
            <a:ext cx="4553448" cy="2174504"/>
          </a:xfrm>
          <a:prstGeom prst="rect">
            <a:avLst/>
          </a:prstGeom>
        </p:spPr>
      </p:pic>
    </p:spTree>
    <p:extLst>
      <p:ext uri="{BB962C8B-B14F-4D97-AF65-F5344CB8AC3E}">
        <p14:creationId xmlns:p14="http://schemas.microsoft.com/office/powerpoint/2010/main" val="426598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 </a:t>
            </a:r>
            <a:r>
              <a:rPr lang="en-US" dirty="0" smtClean="0"/>
              <a:t>Server</a:t>
            </a:r>
            <a:endParaRPr lang="en-US" dirty="0"/>
          </a:p>
        </p:txBody>
      </p:sp>
      <p:sp>
        <p:nvSpPr>
          <p:cNvPr id="2" name="Content Placeholder 1"/>
          <p:cNvSpPr>
            <a:spLocks noGrp="1"/>
          </p:cNvSpPr>
          <p:nvPr>
            <p:ph idx="1"/>
          </p:nvPr>
        </p:nvSpPr>
        <p:spPr>
          <a:xfrm>
            <a:off x="179512" y="1817759"/>
            <a:ext cx="8378948" cy="4824536"/>
          </a:xfrm>
        </p:spPr>
        <p:style>
          <a:lnRef idx="2">
            <a:schemeClr val="dk1"/>
          </a:lnRef>
          <a:fillRef idx="1">
            <a:schemeClr val="lt1"/>
          </a:fillRef>
          <a:effectRef idx="0">
            <a:schemeClr val="dk1"/>
          </a:effectRef>
          <a:fontRef idx="minor">
            <a:schemeClr val="dk1"/>
          </a:fontRef>
        </p:style>
        <p:txBody>
          <a:bodyPr>
            <a:normAutofit/>
          </a:bodyPr>
          <a:lstStyle/>
          <a:p>
            <a:r>
              <a:rPr lang="en-US" dirty="0"/>
              <a:t>An application server is a software framework that provides both facilities to create web applications and a server environment to run them</a:t>
            </a:r>
            <a:r>
              <a:rPr lang="en-US" dirty="0" smtClean="0"/>
              <a:t>.</a:t>
            </a:r>
            <a:endParaRPr lang="en-US" dirty="0"/>
          </a:p>
          <a:p>
            <a:r>
              <a:rPr lang="en-US" dirty="0" smtClean="0"/>
              <a:t>Application </a:t>
            </a:r>
            <a:r>
              <a:rPr lang="en-US" dirty="0"/>
              <a:t>Server Frameworks contain a comprehensive service layer model. An application server acts as a set of components accessible to the software developer through a standard API defined for the platform itself. </a:t>
            </a:r>
            <a:endParaRPr lang="en-US" dirty="0" smtClean="0"/>
          </a:p>
          <a:p>
            <a:r>
              <a:rPr lang="en-US" dirty="0" smtClean="0"/>
              <a:t>For </a:t>
            </a:r>
            <a:r>
              <a:rPr lang="en-US" dirty="0"/>
              <a:t>Web applications, these components are usually performed in the same running environment as their web server(s), and their main job is to support the construction of dynamic pages. However, many application servers target much more than just Web page generation: they implement services like clustering, fail-over, and load-balancing, so developers can focus on implementing the business </a:t>
            </a:r>
            <a:r>
              <a:rPr lang="en-US" dirty="0" smtClean="0"/>
              <a:t>logic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67190"/>
            <a:ext cx="2186260" cy="1519816"/>
          </a:xfrm>
          <a:prstGeom prst="rect">
            <a:avLst/>
          </a:prstGeom>
        </p:spPr>
      </p:pic>
    </p:spTree>
    <p:extLst>
      <p:ext uri="{BB962C8B-B14F-4D97-AF65-F5344CB8AC3E}">
        <p14:creationId xmlns:p14="http://schemas.microsoft.com/office/powerpoint/2010/main" val="283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Database Server</a:t>
            </a:r>
            <a:endParaRPr lang="en-US" dirty="0"/>
          </a:p>
        </p:txBody>
      </p:sp>
      <p:sp>
        <p:nvSpPr>
          <p:cNvPr id="2" name="Content Placeholder 1"/>
          <p:cNvSpPr>
            <a:spLocks noGrp="1"/>
          </p:cNvSpPr>
          <p:nvPr>
            <p:ph idx="1"/>
          </p:nvPr>
        </p:nvSpPr>
        <p:spPr>
          <a:xfrm>
            <a:off x="323528" y="2211455"/>
            <a:ext cx="5544616" cy="2801721"/>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US" dirty="0" smtClean="0"/>
              <a:t>One example a Database Server:</a:t>
            </a:r>
          </a:p>
          <a:p>
            <a:r>
              <a:rPr lang="en-US" dirty="0" smtClean="0"/>
              <a:t>A </a:t>
            </a:r>
            <a:r>
              <a:rPr lang="en-US" dirty="0" smtClean="0"/>
              <a:t>Database server could use the programming languages SQL. This could manage databases with multiple users, for example user accounts at amazon, their orders and deliveries</a:t>
            </a:r>
            <a:r>
              <a:rPr lang="en-US" dirty="0" smtClean="0"/>
              <a:t>.</a:t>
            </a:r>
          </a:p>
          <a:p>
            <a:r>
              <a:rPr lang="en-US" dirty="0"/>
              <a:t> Database server is the term used to refer to the back-end system of a database application using client/server architecture. The back-end, sometimes called a database server, performs tasks such as data analysis, storage, data manipulation, archiving, and other non-user specific tasks</a:t>
            </a:r>
            <a:endParaRPr lang="en-US" dirty="0" smtClean="0"/>
          </a:p>
          <a:p>
            <a:endParaRPr lang="en-US" dirty="0"/>
          </a:p>
        </p:txBody>
      </p:sp>
      <p:pic>
        <p:nvPicPr>
          <p:cNvPr id="4" name="Picture 3" descr="29bits-amazon-superJumb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085184"/>
            <a:ext cx="2484882" cy="1656184"/>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5292080" y="2492896"/>
            <a:ext cx="4104456" cy="4104456"/>
          </a:xfrm>
          <a:prstGeom prst="rect">
            <a:avLst/>
          </a:prstGeom>
        </p:spPr>
      </p:pic>
    </p:spTree>
    <p:extLst>
      <p:ext uri="{BB962C8B-B14F-4D97-AF65-F5344CB8AC3E}">
        <p14:creationId xmlns:p14="http://schemas.microsoft.com/office/powerpoint/2010/main" val="8353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Hypervisor Server</a:t>
            </a:r>
            <a:endParaRPr lang="en-US" dirty="0"/>
          </a:p>
        </p:txBody>
      </p:sp>
      <p:sp>
        <p:nvSpPr>
          <p:cNvPr id="2" name="Content Placeholder 1"/>
          <p:cNvSpPr>
            <a:spLocks noGrp="1"/>
          </p:cNvSpPr>
          <p:nvPr>
            <p:ph idx="1"/>
          </p:nvPr>
        </p:nvSpPr>
        <p:spPr>
          <a:xfrm>
            <a:off x="179512" y="2204864"/>
            <a:ext cx="5688632" cy="2952328"/>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Another example </a:t>
            </a:r>
            <a:r>
              <a:rPr lang="en-US" dirty="0" smtClean="0"/>
              <a:t>:</a:t>
            </a:r>
            <a:r>
              <a:rPr lang="en-US" dirty="0"/>
              <a:t> </a:t>
            </a:r>
            <a:r>
              <a:rPr lang="en-US" dirty="0" smtClean="0"/>
              <a:t>Hypervisor </a:t>
            </a:r>
            <a:r>
              <a:rPr lang="en-US" dirty="0" smtClean="0"/>
              <a:t>server:</a:t>
            </a:r>
          </a:p>
          <a:p>
            <a:r>
              <a:rPr lang="en-US" dirty="0" smtClean="0"/>
              <a:t>Software </a:t>
            </a:r>
            <a:r>
              <a:rPr lang="en-US" dirty="0" smtClean="0"/>
              <a:t>written for a particular processor which manages different Operating systems or copies of the same operating system on a single computer. It manages resources such as the processor, memory and devices so that each OS receives resources it needs and does not clash with other OS’s. </a:t>
            </a:r>
            <a:br>
              <a:rPr lang="en-US" dirty="0" smtClean="0"/>
            </a:br>
            <a:r>
              <a:rPr lang="en-US" dirty="0" smtClean="0"/>
              <a:t>(Virtualization) </a:t>
            </a:r>
            <a:endParaRPr lang="en-US" dirty="0"/>
          </a:p>
        </p:txBody>
      </p:sp>
      <p:pic>
        <p:nvPicPr>
          <p:cNvPr id="4" name="Picture 3"/>
          <p:cNvPicPr>
            <a:picLocks noChangeAspect="1"/>
          </p:cNvPicPr>
          <p:nvPr/>
        </p:nvPicPr>
        <p:blipFill rotWithShape="1">
          <a:blip r:embed="rId2"/>
          <a:srcRect l="12233" t="21747" r="33080" b="28363"/>
          <a:stretch/>
        </p:blipFill>
        <p:spPr>
          <a:xfrm>
            <a:off x="4499992" y="4437112"/>
            <a:ext cx="4258863" cy="218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7449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Task 1: Describe the servers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Read &amp; use the ‘</a:t>
            </a:r>
            <a:r>
              <a:rPr lang="en-US" dirty="0" err="1" smtClean="0"/>
              <a:t>Kingdown</a:t>
            </a:r>
            <a:r>
              <a:rPr lang="en-US" dirty="0" smtClean="0"/>
              <a:t> Servers’ Sheet to help complete a description of each of the servers</a:t>
            </a:r>
          </a:p>
          <a:p>
            <a:endParaRPr lang="en-US" dirty="0"/>
          </a:p>
          <a:p>
            <a:r>
              <a:rPr lang="en-US" dirty="0" smtClean="0"/>
              <a:t>Some you will need to </a:t>
            </a:r>
            <a:br>
              <a:rPr lang="en-US" dirty="0" smtClean="0"/>
            </a:br>
            <a:r>
              <a:rPr lang="en-US" dirty="0" smtClean="0"/>
              <a:t>research online. </a:t>
            </a:r>
            <a:r>
              <a:rPr lang="en-US" b="1" dirty="0" smtClean="0"/>
              <a:t>(In Bold)</a:t>
            </a:r>
          </a:p>
          <a:p>
            <a:r>
              <a:rPr lang="en-US" b="1" i="1" dirty="0" smtClean="0"/>
              <a:t>Search with Keywords:</a:t>
            </a:r>
            <a:br>
              <a:rPr lang="en-US" b="1" i="1" dirty="0" smtClean="0"/>
            </a:br>
            <a:r>
              <a:rPr lang="en-US" b="1" i="1" dirty="0" err="1" smtClean="0"/>
              <a:t>Eg</a:t>
            </a:r>
            <a:r>
              <a:rPr lang="en-US" b="1" i="1" dirty="0" smtClean="0"/>
              <a:t> </a:t>
            </a:r>
            <a:br>
              <a:rPr lang="en-US" b="1" i="1" dirty="0" smtClean="0"/>
            </a:br>
            <a:r>
              <a:rPr lang="en-US" b="1" i="1" dirty="0" smtClean="0"/>
              <a:t>‘Database Server </a:t>
            </a:r>
            <a:br>
              <a:rPr lang="en-US" b="1" i="1" dirty="0" smtClean="0"/>
            </a:br>
            <a:r>
              <a:rPr lang="en-US" b="1" i="1" dirty="0" smtClean="0"/>
              <a:t>Description’</a:t>
            </a:r>
          </a:p>
          <a:p>
            <a:endParaRPr lang="en-US" b="1" i="1" dirty="0"/>
          </a:p>
          <a:p>
            <a:r>
              <a:rPr lang="en-US" b="1" i="1" dirty="0" smtClean="0"/>
              <a:t>Done all? </a:t>
            </a:r>
            <a:br>
              <a:rPr lang="en-US" b="1" i="1" dirty="0" smtClean="0"/>
            </a:br>
            <a:r>
              <a:rPr lang="en-US" b="1" i="1" dirty="0" smtClean="0"/>
              <a:t>Research protocols used</a:t>
            </a:r>
            <a:br>
              <a:rPr lang="en-US" b="1" i="1" dirty="0" smtClean="0"/>
            </a:br>
            <a:r>
              <a:rPr lang="en-US" b="1" i="1" dirty="0" smtClean="0"/>
              <a:t>for each. </a:t>
            </a:r>
            <a:endParaRPr lang="en-US" b="1" i="1" dirty="0"/>
          </a:p>
          <a:p>
            <a:endParaRPr lang="en-US" b="1" dirty="0"/>
          </a:p>
        </p:txBody>
      </p:sp>
      <p:pic>
        <p:nvPicPr>
          <p:cNvPr id="6" name="Picture 5" descr="Screen shot 2016-12-08 at 22.42.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928" y="3068960"/>
            <a:ext cx="4771072" cy="5229200"/>
          </a:xfrm>
          <a:prstGeom prst="rect">
            <a:avLst/>
          </a:prstGeom>
        </p:spPr>
      </p:pic>
    </p:spTree>
    <p:extLst>
      <p:ext uri="{BB962C8B-B14F-4D97-AF65-F5344CB8AC3E}">
        <p14:creationId xmlns:p14="http://schemas.microsoft.com/office/powerpoint/2010/main" val="2429126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458</TotalTime>
  <Words>530</Words>
  <Application>Microsoft Office PowerPoint</Application>
  <PresentationFormat>On-screen Show (4:3)</PresentationFormat>
  <Paragraphs>59</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Internet Protocols</vt:lpstr>
      <vt:lpstr>New learning goals</vt:lpstr>
      <vt:lpstr>What are servers used for?</vt:lpstr>
      <vt:lpstr>Email Server</vt:lpstr>
      <vt:lpstr>File Transfer Server</vt:lpstr>
      <vt:lpstr>Application Server</vt:lpstr>
      <vt:lpstr>Database Server</vt:lpstr>
      <vt:lpstr>Hypervisor Server</vt:lpstr>
      <vt:lpstr>Task 1: Describe the servers</vt:lpstr>
      <vt:lpstr>Journey of a packet of data</vt:lpstr>
    </vt:vector>
  </TitlesOfParts>
  <Company>Matravers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title</dc:title>
  <dc:creator>Luke Grayson</dc:creator>
  <cp:lastModifiedBy>Christopher Adams</cp:lastModifiedBy>
  <cp:revision>61</cp:revision>
  <dcterms:created xsi:type="dcterms:W3CDTF">2013-07-18T11:00:46Z</dcterms:created>
  <dcterms:modified xsi:type="dcterms:W3CDTF">2018-11-13T14:19:01Z</dcterms:modified>
</cp:coreProperties>
</file>