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9" r:id="rId3"/>
    <p:sldId id="266" r:id="rId4"/>
    <p:sldId id="272" r:id="rId5"/>
    <p:sldId id="273" r:id="rId6"/>
    <p:sldId id="274" r:id="rId7"/>
    <p:sldId id="275" r:id="rId8"/>
    <p:sldId id="276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5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238" autoAdjust="0"/>
  </p:normalViewPr>
  <p:slideViewPr>
    <p:cSldViewPr>
      <p:cViewPr varScale="1">
        <p:scale>
          <a:sx n="114" d="100"/>
          <a:sy n="114" d="100"/>
        </p:scale>
        <p:origin x="-91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35882E-6D1E-0A4D-8869-EC443D946D20}" type="datetimeFigureOut">
              <a:rPr lang="en-US" smtClean="0"/>
              <a:t>03/04/17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7EA29-6D63-284A-B71B-1965D2440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0722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6CE43-A41D-477B-AB6B-6BF12F1B4072}" type="datetimeFigureOut">
              <a:rPr lang="en-GB" smtClean="0"/>
              <a:t>03/04/17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3AD021-05DF-4AFE-8D95-0FDC895A3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27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10mins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AD021-05DF-4AFE-8D95-0FDC895A3DF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532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1mins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AD021-05DF-4AFE-8D95-0FDC895A3DF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160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video" Target="file:///D:\Teaching%25252525252525252525252525252525252525252520Resources\Personal%25252525252525252525252525252525252525252520Teaching%25252525252525252525252525252525252525252520Resources\Admin\Primary%25252525252525252525252525252525252525252520School%25252525252525252525252525252525252525252520Meetings\7th%25252525252525252525252525252525252525252520Nov%252525252525252525252525252525252525252525202012\eggtimer-countdown.swf" TargetMode="External"/><Relationship Id="rId2" Type="http://schemas.openxmlformats.org/officeDocument/2006/relationships/slideMaster" Target="../slideMasters/slideMaster1.xml"/><Relationship Id="rId3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w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wmf"/><Relationship Id="rId3" Type="http://schemas.openxmlformats.org/officeDocument/2006/relationships/image" Target="../media/image5.w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195713"/>
            <a:ext cx="1981200" cy="55129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196751"/>
            <a:ext cx="6705600" cy="55103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4617A1E-C3C1-4D2A-A1A0-CBA3B86E2BA9}" type="datetimeFigureOut">
              <a:rPr lang="en-GB" smtClean="0"/>
              <a:t>03/04/17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EE7B37-9527-4DE6-9C07-270241EAAF1B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  <a:prstGeom prst="rect">
            <a:avLst/>
          </a:prstGeo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52400" y="1196751"/>
            <a:ext cx="8839200" cy="7200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9798" y="2060848"/>
            <a:ext cx="8831802" cy="46085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371752" y="2276872"/>
            <a:ext cx="8407893" cy="41044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6"/>
          <p:cNvSpPr>
            <a:spLocks noGrp="1"/>
          </p:cNvSpPr>
          <p:nvPr>
            <p:ph type="title"/>
          </p:nvPr>
        </p:nvSpPr>
        <p:spPr>
          <a:xfrm>
            <a:off x="159798" y="1196752"/>
            <a:ext cx="8831802" cy="72008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>
        <p:tmplLst>
          <p:tmpl lvl="1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9798" y="2204864"/>
            <a:ext cx="8831802" cy="446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9797" y="1124744"/>
            <a:ext cx="8814047" cy="9361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196752"/>
            <a:ext cx="4173860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2276872"/>
            <a:ext cx="4176464" cy="439248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103439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6872"/>
            <a:ext cx="4041775" cy="439248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mer with ta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52400" y="1196751"/>
            <a:ext cx="8839200" cy="7200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9798" y="2060848"/>
            <a:ext cx="8831802" cy="46085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251520" y="2132856"/>
            <a:ext cx="2376264" cy="4464496"/>
          </a:xfrm>
          <a:prstGeom prst="rect">
            <a:avLst/>
          </a:prstGeom>
        </p:spPr>
        <p:txBody>
          <a:bodyPr/>
          <a:lstStyle>
            <a:lvl1pPr marL="45720" indent="0">
              <a:buFont typeface="Arial" pitchFamily="34" charset="0"/>
              <a:buNone/>
              <a:defRPr/>
            </a:lvl1pPr>
            <a:lvl2pPr marL="365760" indent="0">
              <a:buFont typeface="Arial" pitchFamily="34" charset="0"/>
              <a:buNone/>
              <a:defRPr/>
            </a:lvl2pPr>
            <a:lvl3pPr marL="640080" indent="0">
              <a:buFont typeface="Arial" pitchFamily="34" charset="0"/>
              <a:buNone/>
              <a:defRPr/>
            </a:lvl3pPr>
            <a:lvl4pPr marL="914400" indent="0">
              <a:buNone/>
              <a:defRPr/>
            </a:lvl4pPr>
            <a:lvl5pPr marL="109728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6"/>
          <p:cNvSpPr>
            <a:spLocks noGrp="1"/>
          </p:cNvSpPr>
          <p:nvPr>
            <p:ph type="title"/>
          </p:nvPr>
        </p:nvSpPr>
        <p:spPr>
          <a:xfrm>
            <a:off x="159798" y="1196752"/>
            <a:ext cx="8831802" cy="72008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eggtimer-countdown.swf"/>
          <p:cNvPicPr>
            <a:picLocks noRot="1" noChangeAspect="1"/>
          </p:cNvPicPr>
          <p:nvPr userDrawn="1">
            <a:quickTimeFile r:link="rId1"/>
          </p:nvPr>
        </p:nvPicPr>
        <p:blipFill>
          <a:blip r:embed="rId3"/>
          <a:stretch>
            <a:fillRect/>
          </a:stretch>
        </p:blipFill>
        <p:spPr>
          <a:xfrm>
            <a:off x="2819807" y="2060848"/>
            <a:ext cx="6144681" cy="4608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878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31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  <p:bldLst>
      <p:bldP spid="16" grpId="0" build="p">
        <p:tmplLst>
          <p:tmpl lvl="1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with editab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52400" y="1196751"/>
            <a:ext cx="8839200" cy="7200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9798" y="2060848"/>
            <a:ext cx="8831802" cy="46085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6"/>
          <p:cNvSpPr>
            <a:spLocks noGrp="1"/>
          </p:cNvSpPr>
          <p:nvPr>
            <p:ph type="title"/>
          </p:nvPr>
        </p:nvSpPr>
        <p:spPr>
          <a:xfrm>
            <a:off x="159798" y="1196752"/>
            <a:ext cx="8831802" cy="72008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3077" name="TextBox1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76475"/>
            <a:ext cx="8424863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0107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with edtiab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9798" y="2204864"/>
            <a:ext cx="8831802" cy="446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9797" y="1124744"/>
            <a:ext cx="8814047" cy="9361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196752"/>
            <a:ext cx="4173860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103439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2055" name="TextBox1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76475"/>
            <a:ext cx="4176713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TextBox2"/>
          <p:cNvPicPr preferRelativeResize="0">
            <a:picLocks noChangeArrowheads="1" noChangeShapeType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276475"/>
            <a:ext cx="4176713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6628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10400" y="116631"/>
            <a:ext cx="1981200" cy="9157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400" u="sng" dirty="0" smtClean="0"/>
              <a:t>Key Jargon: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050" dirty="0" err="1" smtClean="0"/>
              <a:t>Phising</a:t>
            </a:r>
            <a:r>
              <a:rPr lang="en-US" sz="1050" dirty="0" smtClean="0"/>
              <a:t>, hacking, virus, Trojan, interception, eavesdropping,</a:t>
            </a:r>
            <a:r>
              <a:rPr lang="en-US" sz="1050" baseline="0" dirty="0" smtClean="0"/>
              <a:t> data theft, social engineering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179512" y="116631"/>
            <a:ext cx="6705600" cy="9073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u="sng" dirty="0" smtClean="0"/>
              <a:t>Learning</a:t>
            </a:r>
            <a:r>
              <a:rPr lang="en-US" sz="1400" u="sng" baseline="0" dirty="0" smtClean="0"/>
              <a:t> Goals:</a:t>
            </a:r>
          </a:p>
          <a:p>
            <a:r>
              <a:rPr lang="en-GB" sz="1400" dirty="0" smtClean="0">
                <a:solidFill>
                  <a:srgbClr val="00B050"/>
                </a:solidFill>
              </a:rPr>
              <a:t>All will: know about Physical Security</a:t>
            </a:r>
          </a:p>
          <a:p>
            <a:r>
              <a:rPr lang="en-GB" sz="1400" dirty="0" smtClean="0">
                <a:solidFill>
                  <a:srgbClr val="EF7511"/>
                </a:solidFill>
              </a:rPr>
              <a:t>Most will: Understand why different ones are used in different contexts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7" r:id="rId4"/>
    <p:sldLayoutId id="2147483679" r:id="rId5"/>
    <p:sldLayoutId id="2147483678" r:id="rId6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6177" y="2199084"/>
            <a:ext cx="8388271" cy="4104456"/>
          </a:xfrm>
        </p:spPr>
        <p:txBody>
          <a:bodyPr/>
          <a:lstStyle/>
          <a:p>
            <a:r>
              <a:rPr lang="en-GB" sz="2400" dirty="0" smtClean="0"/>
              <a:t>Open the VLE and download the 5.5 </a:t>
            </a:r>
            <a:r>
              <a:rPr lang="en-GB" sz="2400" dirty="0" err="1" smtClean="0"/>
              <a:t>word.doc</a:t>
            </a:r>
            <a:r>
              <a:rPr lang="en-GB" sz="2400" dirty="0" smtClean="0"/>
              <a:t> and save into your Unit 1 folder under a topic 5 folder</a:t>
            </a:r>
          </a:p>
          <a:p>
            <a:endParaRPr lang="en-GB" sz="2400" dirty="0"/>
          </a:p>
          <a:p>
            <a:r>
              <a:rPr lang="en-GB" sz="2400" dirty="0" smtClean="0"/>
              <a:t>Get an image for each in the </a:t>
            </a:r>
            <a:r>
              <a:rPr lang="en-GB" sz="2400" dirty="0" err="1" smtClean="0"/>
              <a:t>word.doc</a:t>
            </a:r>
            <a:endParaRPr lang="en-GB" sz="2400" dirty="0">
              <a:effectLst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</a:t>
            </a:r>
            <a:endParaRPr lang="en-GB" dirty="0"/>
          </a:p>
        </p:txBody>
      </p:sp>
      <p:sp>
        <p:nvSpPr>
          <p:cNvPr id="4" name="AutoShape 4" descr="Image result for whos scruffy looking gif"/>
          <p:cNvSpPr>
            <a:spLocks noChangeAspect="1" noChangeArrowheads="1"/>
          </p:cNvSpPr>
          <p:nvPr/>
        </p:nvSpPr>
        <p:spPr bwMode="auto">
          <a:xfrm>
            <a:off x="155575" y="-784225"/>
            <a:ext cx="384810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788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All will: know about Digital Security</a:t>
            </a:r>
          </a:p>
          <a:p>
            <a:r>
              <a:rPr lang="en-GB" dirty="0" smtClean="0">
                <a:solidFill>
                  <a:srgbClr val="EF7511"/>
                </a:solidFill>
              </a:rPr>
              <a:t>Most will: Understand why different ones are used in different contexts</a:t>
            </a:r>
          </a:p>
          <a:p>
            <a:pPr marL="4572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learning goals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562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Research you’re your security and:</a:t>
            </a:r>
          </a:p>
          <a:p>
            <a:endParaRPr lang="en-GB" dirty="0"/>
          </a:p>
          <a:p>
            <a:r>
              <a:rPr lang="en-GB" dirty="0" smtClean="0"/>
              <a:t>1. Define the Security (add an image)</a:t>
            </a:r>
          </a:p>
          <a:p>
            <a:r>
              <a:rPr lang="en-GB" dirty="0" smtClean="0"/>
              <a:t>2. Give an example of a real company who sell it (</a:t>
            </a:r>
            <a:r>
              <a:rPr lang="en-GB" dirty="0" err="1" smtClean="0"/>
              <a:t>Eg</a:t>
            </a:r>
            <a:r>
              <a:rPr lang="en-GB" dirty="0" smtClean="0"/>
              <a:t> Norton Anti-Virus)</a:t>
            </a:r>
          </a:p>
          <a:p>
            <a:r>
              <a:rPr lang="en-GB" dirty="0" smtClean="0"/>
              <a:t>3. Give the cost. (If part of the O.S Quote cost of the OS). 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When complete, chosen one to create a web banner advert for, advertising ‘IT&gt;&gt;Secure&lt;&lt;‘s latest security feature, listing benefits. </a:t>
            </a:r>
            <a:endParaRPr lang="en-GB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task: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541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Protect the computer from maliciously downloaded code. It can quarantine and destroy the virus. </a:t>
            </a:r>
          </a:p>
          <a:p>
            <a:endParaRPr lang="en-US" dirty="0"/>
          </a:p>
          <a:p>
            <a:r>
              <a:rPr lang="en-US" dirty="0" err="1" smtClean="0"/>
              <a:t>Eg</a:t>
            </a:r>
            <a:r>
              <a:rPr lang="en-US" dirty="0" smtClean="0"/>
              <a:t> Norton Anti-Virus or AVG (cost=Free)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Anti-Virus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004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provide protection at two levels. User is linked to a group/groups. Groups are given permissions to certain software (such as SIMS in school for teachers)</a:t>
            </a:r>
          </a:p>
          <a:p>
            <a:endParaRPr lang="en-US" dirty="0"/>
          </a:p>
          <a:p>
            <a:r>
              <a:rPr lang="en-US" dirty="0" smtClean="0"/>
              <a:t>Example, Microsoft Windows.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Usernames &amp; Passwords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973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Prevent </a:t>
            </a:r>
            <a:r>
              <a:rPr lang="en-US" dirty="0" err="1" smtClean="0"/>
              <a:t>unauthorised</a:t>
            </a:r>
            <a:r>
              <a:rPr lang="en-US" dirty="0" smtClean="0"/>
              <a:t> access to or from a network. Can be implemented via hardware or software (or both). They filter the traffic that flows into a network. </a:t>
            </a:r>
          </a:p>
          <a:p>
            <a:endParaRPr lang="en-US" dirty="0"/>
          </a:p>
          <a:p>
            <a:r>
              <a:rPr lang="en-US" dirty="0" smtClean="0"/>
              <a:t>They use: </a:t>
            </a:r>
            <a:br>
              <a:rPr lang="en-US" dirty="0" smtClean="0"/>
            </a:br>
            <a:r>
              <a:rPr lang="en-US" dirty="0" smtClean="0"/>
              <a:t>Packet filtering </a:t>
            </a:r>
            <a:r>
              <a:rPr lang="mr-IN" dirty="0" smtClean="0"/>
              <a:t>–</a:t>
            </a:r>
            <a:r>
              <a:rPr lang="en-US" dirty="0" smtClean="0"/>
              <a:t> analysis of </a:t>
            </a:r>
            <a:r>
              <a:rPr lang="en-US" dirty="0" err="1" smtClean="0"/>
              <a:t>packaets</a:t>
            </a:r>
            <a:r>
              <a:rPr lang="en-US" dirty="0" smtClean="0"/>
              <a:t> of data, blocking unwanted data.</a:t>
            </a:r>
          </a:p>
          <a:p>
            <a:r>
              <a:rPr lang="en-US" dirty="0" smtClean="0"/>
              <a:t>Proxy </a:t>
            </a:r>
            <a:r>
              <a:rPr lang="mr-IN" dirty="0" smtClean="0"/>
              <a:t>–</a:t>
            </a:r>
            <a:r>
              <a:rPr lang="en-US" dirty="0" smtClean="0"/>
              <a:t> Firewall takes on role (IP) of recipient and sends it onto the node. </a:t>
            </a:r>
          </a:p>
          <a:p>
            <a:r>
              <a:rPr lang="en-US" dirty="0" smtClean="0"/>
              <a:t>Inspection </a:t>
            </a:r>
            <a:r>
              <a:rPr lang="mr-IN" dirty="0" smtClean="0"/>
              <a:t>–</a:t>
            </a:r>
            <a:r>
              <a:rPr lang="en-US" dirty="0" smtClean="0"/>
              <a:t> marks key features of any outgoing request for information and checks for same key features of data coming in.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Firewalls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195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Rules that determine who can access an object and what they can do with it. EG read only/read-write. </a:t>
            </a:r>
          </a:p>
          <a:p>
            <a:endParaRPr lang="en-GB" dirty="0"/>
          </a:p>
          <a:p>
            <a:r>
              <a:rPr lang="en-GB" dirty="0" smtClean="0"/>
              <a:t>Example, built into Microsoft windows users accounts. 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Permissions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914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Data is encoded 9converted into coded format) so that it cannot be understood by people not authorised to see it. The only way it can be </a:t>
            </a:r>
            <a:r>
              <a:rPr lang="en-GB" dirty="0" err="1" smtClean="0"/>
              <a:t>decryped</a:t>
            </a:r>
            <a:r>
              <a:rPr lang="en-GB" dirty="0" smtClean="0"/>
              <a:t> it with a secret code or digital key. </a:t>
            </a:r>
          </a:p>
          <a:p>
            <a:endParaRPr lang="en-GB" dirty="0"/>
          </a:p>
          <a:p>
            <a:r>
              <a:rPr lang="en-GB" dirty="0" err="1" smtClean="0"/>
              <a:t>Eg</a:t>
            </a:r>
            <a:r>
              <a:rPr lang="en-GB" dirty="0" smtClean="0"/>
              <a:t> SSL (Secure socket layers when </a:t>
            </a:r>
            <a:r>
              <a:rPr lang="en-GB" smtClean="0"/>
              <a:t>purchasing online)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987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Complete the exam style question in your book (10 marks) be sure to mention a range of each digital and </a:t>
            </a:r>
            <a:r>
              <a:rPr lang="en-GB" smtClean="0"/>
              <a:t>physical security.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 Style Question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22871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sson Template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FCFDBF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Lesson Template</Template>
  <TotalTime>557</TotalTime>
  <Words>359</Words>
  <Application>Microsoft Macintosh PowerPoint</Application>
  <PresentationFormat>On-screen Show (4:3)</PresentationFormat>
  <Paragraphs>43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Lesson Template</vt:lpstr>
      <vt:lpstr>starter</vt:lpstr>
      <vt:lpstr>New learning goals</vt:lpstr>
      <vt:lpstr>Main task:</vt:lpstr>
      <vt:lpstr>Anti-Virus</vt:lpstr>
      <vt:lpstr>Usernames &amp; Passwords</vt:lpstr>
      <vt:lpstr>Firewalls</vt:lpstr>
      <vt:lpstr>Permissions</vt:lpstr>
      <vt:lpstr>Encryption</vt:lpstr>
      <vt:lpstr>Exam Style Question</vt:lpstr>
    </vt:vector>
  </TitlesOfParts>
  <Company>Matravers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title</dc:title>
  <dc:creator>Luke Grayson</dc:creator>
  <cp:lastModifiedBy>GY</cp:lastModifiedBy>
  <cp:revision>73</cp:revision>
  <dcterms:created xsi:type="dcterms:W3CDTF">2013-07-18T11:00:46Z</dcterms:created>
  <dcterms:modified xsi:type="dcterms:W3CDTF">2017-04-03T22:14:17Z</dcterms:modified>
</cp:coreProperties>
</file>