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66"/>
  </p:notesMasterIdLst>
  <p:handoutMasterIdLst>
    <p:handoutMasterId r:id="rId67"/>
  </p:handoutMasterIdLst>
  <p:sldIdLst>
    <p:sldId id="256" r:id="rId2"/>
    <p:sldId id="281" r:id="rId3"/>
    <p:sldId id="282" r:id="rId4"/>
    <p:sldId id="306" r:id="rId5"/>
    <p:sldId id="258" r:id="rId6"/>
    <p:sldId id="307" r:id="rId7"/>
    <p:sldId id="305" r:id="rId8"/>
    <p:sldId id="259" r:id="rId9"/>
    <p:sldId id="260" r:id="rId10"/>
    <p:sldId id="261" r:id="rId11"/>
    <p:sldId id="283" r:id="rId12"/>
    <p:sldId id="264" r:id="rId13"/>
    <p:sldId id="284"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262" r:id="rId34"/>
    <p:sldId id="285" r:id="rId35"/>
    <p:sldId id="263" r:id="rId36"/>
    <p:sldId id="308" r:id="rId37"/>
    <p:sldId id="266" r:id="rId38"/>
    <p:sldId id="309" r:id="rId39"/>
    <p:sldId id="310" r:id="rId40"/>
    <p:sldId id="265" r:id="rId41"/>
    <p:sldId id="311" r:id="rId42"/>
    <p:sldId id="312" r:id="rId43"/>
    <p:sldId id="313" r:id="rId44"/>
    <p:sldId id="314" r:id="rId45"/>
    <p:sldId id="315" r:id="rId46"/>
    <p:sldId id="268" r:id="rId47"/>
    <p:sldId id="267" r:id="rId48"/>
    <p:sldId id="269" r:id="rId49"/>
    <p:sldId id="270" r:id="rId50"/>
    <p:sldId id="271" r:id="rId51"/>
    <p:sldId id="316" r:id="rId52"/>
    <p:sldId id="272" r:id="rId53"/>
    <p:sldId id="273" r:id="rId54"/>
    <p:sldId id="317" r:id="rId55"/>
    <p:sldId id="274" r:id="rId56"/>
    <p:sldId id="275" r:id="rId57"/>
    <p:sldId id="276" r:id="rId58"/>
    <p:sldId id="277" r:id="rId59"/>
    <p:sldId id="318" r:id="rId60"/>
    <p:sldId id="319" r:id="rId61"/>
    <p:sldId id="278" r:id="rId62"/>
    <p:sldId id="320" r:id="rId63"/>
    <p:sldId id="279" r:id="rId64"/>
    <p:sldId id="28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DE7B8-07A9-4117-85F9-11834B62C1A6}"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GB"/>
        </a:p>
      </dgm:t>
    </dgm:pt>
    <dgm:pt modelId="{726D1ADA-A516-4284-A78B-782E240F05C8}">
      <dgm:prSet phldrT="[Text]"/>
      <dgm:spPr/>
      <dgm:t>
        <a:bodyPr/>
        <a:lstStyle/>
        <a:p>
          <a:r>
            <a:rPr lang="en-GB" dirty="0" smtClean="0"/>
            <a:t>Fetch an instruction from the main memory</a:t>
          </a:r>
          <a:endParaRPr lang="en-GB" dirty="0"/>
        </a:p>
      </dgm:t>
    </dgm:pt>
    <dgm:pt modelId="{7C88BD30-8698-4B5E-969C-669E1E4B2D2F}" type="parTrans" cxnId="{CF60F462-8A89-4E4F-8376-763C44639E43}">
      <dgm:prSet/>
      <dgm:spPr/>
      <dgm:t>
        <a:bodyPr/>
        <a:lstStyle/>
        <a:p>
          <a:endParaRPr lang="en-GB"/>
        </a:p>
      </dgm:t>
    </dgm:pt>
    <dgm:pt modelId="{92AB2DBF-C5BF-499E-BA87-A7836DC50F11}" type="sibTrans" cxnId="{CF60F462-8A89-4E4F-8376-763C44639E43}">
      <dgm:prSet/>
      <dgm:spPr/>
      <dgm:t>
        <a:bodyPr/>
        <a:lstStyle/>
        <a:p>
          <a:endParaRPr lang="en-GB"/>
        </a:p>
      </dgm:t>
    </dgm:pt>
    <dgm:pt modelId="{E0C451E3-4F3C-4CD2-BDC8-DCE5E4B61CB5}">
      <dgm:prSet phldrT="[Text]"/>
      <dgm:spPr/>
      <dgm:t>
        <a:bodyPr/>
        <a:lstStyle/>
        <a:p>
          <a:r>
            <a:rPr lang="en-GB" dirty="0" smtClean="0"/>
            <a:t>Decode the instruction</a:t>
          </a:r>
          <a:endParaRPr lang="en-GB" dirty="0"/>
        </a:p>
      </dgm:t>
    </dgm:pt>
    <dgm:pt modelId="{B6D418CA-1BA2-4B28-B916-91DD380E7CA3}" type="parTrans" cxnId="{B7F82EF6-7666-46A7-B013-4D359D79BBBD}">
      <dgm:prSet/>
      <dgm:spPr/>
      <dgm:t>
        <a:bodyPr/>
        <a:lstStyle/>
        <a:p>
          <a:endParaRPr lang="en-GB"/>
        </a:p>
      </dgm:t>
    </dgm:pt>
    <dgm:pt modelId="{6831C7F7-5243-412D-AAFC-A89FFF6AB8F3}" type="sibTrans" cxnId="{B7F82EF6-7666-46A7-B013-4D359D79BBBD}">
      <dgm:prSet/>
      <dgm:spPr/>
      <dgm:t>
        <a:bodyPr/>
        <a:lstStyle/>
        <a:p>
          <a:endParaRPr lang="en-GB"/>
        </a:p>
      </dgm:t>
    </dgm:pt>
    <dgm:pt modelId="{58D0B13D-B7C0-47E7-B4B1-5BEE01EF2F55}">
      <dgm:prSet phldrT="[Text]"/>
      <dgm:spPr/>
      <dgm:t>
        <a:bodyPr/>
        <a:lstStyle/>
        <a:p>
          <a:r>
            <a:rPr lang="en-GB" dirty="0" smtClean="0"/>
            <a:t>Execute the instruction</a:t>
          </a:r>
          <a:endParaRPr lang="en-GB" dirty="0"/>
        </a:p>
      </dgm:t>
    </dgm:pt>
    <dgm:pt modelId="{A796B4AB-ACEA-4428-8C6A-7BF1B016EAE9}" type="parTrans" cxnId="{93CC0B99-4355-476D-8C0B-CDC744B4D5B0}">
      <dgm:prSet/>
      <dgm:spPr/>
      <dgm:t>
        <a:bodyPr/>
        <a:lstStyle/>
        <a:p>
          <a:endParaRPr lang="en-GB"/>
        </a:p>
      </dgm:t>
    </dgm:pt>
    <dgm:pt modelId="{046B01B4-F3B0-4521-9EA7-169DAC4383C5}" type="sibTrans" cxnId="{93CC0B99-4355-476D-8C0B-CDC744B4D5B0}">
      <dgm:prSet/>
      <dgm:spPr/>
      <dgm:t>
        <a:bodyPr/>
        <a:lstStyle/>
        <a:p>
          <a:endParaRPr lang="en-GB"/>
        </a:p>
      </dgm:t>
    </dgm:pt>
    <dgm:pt modelId="{543BDB03-1162-4489-964C-E5D3D098C724}" type="pres">
      <dgm:prSet presAssocID="{8ADDE7B8-07A9-4117-85F9-11834B62C1A6}" presName="Name0" presStyleCnt="0">
        <dgm:presLayoutVars>
          <dgm:dir/>
          <dgm:resizeHandles val="exact"/>
        </dgm:presLayoutVars>
      </dgm:prSet>
      <dgm:spPr/>
      <dgm:t>
        <a:bodyPr/>
        <a:lstStyle/>
        <a:p>
          <a:endParaRPr lang="en-US"/>
        </a:p>
      </dgm:t>
    </dgm:pt>
    <dgm:pt modelId="{23913D81-9873-4BCC-83DC-5DAB35D80220}" type="pres">
      <dgm:prSet presAssocID="{726D1ADA-A516-4284-A78B-782E240F05C8}" presName="node" presStyleLbl="node1" presStyleIdx="0" presStyleCnt="3" custRadScaleRad="87767" custRadScaleInc="-2005">
        <dgm:presLayoutVars>
          <dgm:bulletEnabled val="1"/>
        </dgm:presLayoutVars>
      </dgm:prSet>
      <dgm:spPr/>
      <dgm:t>
        <a:bodyPr/>
        <a:lstStyle/>
        <a:p>
          <a:endParaRPr lang="en-GB"/>
        </a:p>
      </dgm:t>
    </dgm:pt>
    <dgm:pt modelId="{F5D97BC5-C8A0-4EA3-BD70-178C453AC033}" type="pres">
      <dgm:prSet presAssocID="{92AB2DBF-C5BF-499E-BA87-A7836DC50F11}" presName="sibTrans" presStyleLbl="sibTrans2D1" presStyleIdx="0" presStyleCnt="3"/>
      <dgm:spPr/>
      <dgm:t>
        <a:bodyPr/>
        <a:lstStyle/>
        <a:p>
          <a:endParaRPr lang="en-US"/>
        </a:p>
      </dgm:t>
    </dgm:pt>
    <dgm:pt modelId="{316B895C-D9D0-4936-AC03-686982B1FE20}" type="pres">
      <dgm:prSet presAssocID="{92AB2DBF-C5BF-499E-BA87-A7836DC50F11}" presName="connectorText" presStyleLbl="sibTrans2D1" presStyleIdx="0" presStyleCnt="3"/>
      <dgm:spPr/>
      <dgm:t>
        <a:bodyPr/>
        <a:lstStyle/>
        <a:p>
          <a:endParaRPr lang="en-US"/>
        </a:p>
      </dgm:t>
    </dgm:pt>
    <dgm:pt modelId="{6B2DBDA3-A0C2-4FEF-A3FA-FB4AC7ABFCD8}" type="pres">
      <dgm:prSet presAssocID="{E0C451E3-4F3C-4CD2-BDC8-DCE5E4B61CB5}" presName="node" presStyleLbl="node1" presStyleIdx="1" presStyleCnt="3">
        <dgm:presLayoutVars>
          <dgm:bulletEnabled val="1"/>
        </dgm:presLayoutVars>
      </dgm:prSet>
      <dgm:spPr/>
      <dgm:t>
        <a:bodyPr/>
        <a:lstStyle/>
        <a:p>
          <a:endParaRPr lang="en-GB"/>
        </a:p>
      </dgm:t>
    </dgm:pt>
    <dgm:pt modelId="{2C18B284-B7A4-42B6-AE8F-739ADB30D044}" type="pres">
      <dgm:prSet presAssocID="{6831C7F7-5243-412D-AAFC-A89FFF6AB8F3}" presName="sibTrans" presStyleLbl="sibTrans2D1" presStyleIdx="1" presStyleCnt="3"/>
      <dgm:spPr/>
      <dgm:t>
        <a:bodyPr/>
        <a:lstStyle/>
        <a:p>
          <a:endParaRPr lang="en-US"/>
        </a:p>
      </dgm:t>
    </dgm:pt>
    <dgm:pt modelId="{D020FDD8-DA39-40C5-8284-6E34860586F5}" type="pres">
      <dgm:prSet presAssocID="{6831C7F7-5243-412D-AAFC-A89FFF6AB8F3}" presName="connectorText" presStyleLbl="sibTrans2D1" presStyleIdx="1" presStyleCnt="3"/>
      <dgm:spPr/>
      <dgm:t>
        <a:bodyPr/>
        <a:lstStyle/>
        <a:p>
          <a:endParaRPr lang="en-US"/>
        </a:p>
      </dgm:t>
    </dgm:pt>
    <dgm:pt modelId="{6CD9EE00-F27F-4582-8E17-D97D4D0B0647}" type="pres">
      <dgm:prSet presAssocID="{58D0B13D-B7C0-47E7-B4B1-5BEE01EF2F55}" presName="node" presStyleLbl="node1" presStyleIdx="2" presStyleCnt="3">
        <dgm:presLayoutVars>
          <dgm:bulletEnabled val="1"/>
        </dgm:presLayoutVars>
      </dgm:prSet>
      <dgm:spPr/>
      <dgm:t>
        <a:bodyPr/>
        <a:lstStyle/>
        <a:p>
          <a:endParaRPr lang="en-US"/>
        </a:p>
      </dgm:t>
    </dgm:pt>
    <dgm:pt modelId="{F4D77417-881B-4EEB-BE8A-2FE13593D30D}" type="pres">
      <dgm:prSet presAssocID="{046B01B4-F3B0-4521-9EA7-169DAC4383C5}" presName="sibTrans" presStyleLbl="sibTrans2D1" presStyleIdx="2" presStyleCnt="3"/>
      <dgm:spPr/>
      <dgm:t>
        <a:bodyPr/>
        <a:lstStyle/>
        <a:p>
          <a:endParaRPr lang="en-US"/>
        </a:p>
      </dgm:t>
    </dgm:pt>
    <dgm:pt modelId="{CB011695-7187-41B1-B420-F97E5B4E3119}" type="pres">
      <dgm:prSet presAssocID="{046B01B4-F3B0-4521-9EA7-169DAC4383C5}" presName="connectorText" presStyleLbl="sibTrans2D1" presStyleIdx="2" presStyleCnt="3"/>
      <dgm:spPr/>
      <dgm:t>
        <a:bodyPr/>
        <a:lstStyle/>
        <a:p>
          <a:endParaRPr lang="en-US"/>
        </a:p>
      </dgm:t>
    </dgm:pt>
  </dgm:ptLst>
  <dgm:cxnLst>
    <dgm:cxn modelId="{BCE4368F-BE1C-4616-88F1-51FA9FB10B1E}" type="presOf" srcId="{046B01B4-F3B0-4521-9EA7-169DAC4383C5}" destId="{CB011695-7187-41B1-B420-F97E5B4E3119}" srcOrd="1" destOrd="0" presId="urn:microsoft.com/office/officeart/2005/8/layout/cycle7"/>
    <dgm:cxn modelId="{EB8B1529-B79F-4D5F-B355-4419FE856ABC}" type="presOf" srcId="{E0C451E3-4F3C-4CD2-BDC8-DCE5E4B61CB5}" destId="{6B2DBDA3-A0C2-4FEF-A3FA-FB4AC7ABFCD8}" srcOrd="0" destOrd="0" presId="urn:microsoft.com/office/officeart/2005/8/layout/cycle7"/>
    <dgm:cxn modelId="{236EAFC7-2596-474F-864B-72959586CFBA}" type="presOf" srcId="{58D0B13D-B7C0-47E7-B4B1-5BEE01EF2F55}" destId="{6CD9EE00-F27F-4582-8E17-D97D4D0B0647}" srcOrd="0" destOrd="0" presId="urn:microsoft.com/office/officeart/2005/8/layout/cycle7"/>
    <dgm:cxn modelId="{10198C97-4266-4667-A570-148898BDD981}" type="presOf" srcId="{6831C7F7-5243-412D-AAFC-A89FFF6AB8F3}" destId="{2C18B284-B7A4-42B6-AE8F-739ADB30D044}" srcOrd="0" destOrd="0" presId="urn:microsoft.com/office/officeart/2005/8/layout/cycle7"/>
    <dgm:cxn modelId="{CF60F462-8A89-4E4F-8376-763C44639E43}" srcId="{8ADDE7B8-07A9-4117-85F9-11834B62C1A6}" destId="{726D1ADA-A516-4284-A78B-782E240F05C8}" srcOrd="0" destOrd="0" parTransId="{7C88BD30-8698-4B5E-969C-669E1E4B2D2F}" sibTransId="{92AB2DBF-C5BF-499E-BA87-A7836DC50F11}"/>
    <dgm:cxn modelId="{788A9D8B-71ED-4574-A55B-8AAC78908D11}" type="presOf" srcId="{6831C7F7-5243-412D-AAFC-A89FFF6AB8F3}" destId="{D020FDD8-DA39-40C5-8284-6E34860586F5}" srcOrd="1" destOrd="0" presId="urn:microsoft.com/office/officeart/2005/8/layout/cycle7"/>
    <dgm:cxn modelId="{B7F82EF6-7666-46A7-B013-4D359D79BBBD}" srcId="{8ADDE7B8-07A9-4117-85F9-11834B62C1A6}" destId="{E0C451E3-4F3C-4CD2-BDC8-DCE5E4B61CB5}" srcOrd="1" destOrd="0" parTransId="{B6D418CA-1BA2-4B28-B916-91DD380E7CA3}" sibTransId="{6831C7F7-5243-412D-AAFC-A89FFF6AB8F3}"/>
    <dgm:cxn modelId="{DBAFFD52-AA4B-41B0-AF18-DCB154FDBC04}" type="presOf" srcId="{726D1ADA-A516-4284-A78B-782E240F05C8}" destId="{23913D81-9873-4BCC-83DC-5DAB35D80220}" srcOrd="0" destOrd="0" presId="urn:microsoft.com/office/officeart/2005/8/layout/cycle7"/>
    <dgm:cxn modelId="{93CC0B99-4355-476D-8C0B-CDC744B4D5B0}" srcId="{8ADDE7B8-07A9-4117-85F9-11834B62C1A6}" destId="{58D0B13D-B7C0-47E7-B4B1-5BEE01EF2F55}" srcOrd="2" destOrd="0" parTransId="{A796B4AB-ACEA-4428-8C6A-7BF1B016EAE9}" sibTransId="{046B01B4-F3B0-4521-9EA7-169DAC4383C5}"/>
    <dgm:cxn modelId="{0CC39175-8C2B-400A-9388-7C22E20E1B4C}" type="presOf" srcId="{92AB2DBF-C5BF-499E-BA87-A7836DC50F11}" destId="{F5D97BC5-C8A0-4EA3-BD70-178C453AC033}" srcOrd="0" destOrd="0" presId="urn:microsoft.com/office/officeart/2005/8/layout/cycle7"/>
    <dgm:cxn modelId="{EADDEB4E-76F8-4EDB-9B71-497715FC405B}" type="presOf" srcId="{046B01B4-F3B0-4521-9EA7-169DAC4383C5}" destId="{F4D77417-881B-4EEB-BE8A-2FE13593D30D}" srcOrd="0" destOrd="0" presId="urn:microsoft.com/office/officeart/2005/8/layout/cycle7"/>
    <dgm:cxn modelId="{DCF7F058-8EEC-49A9-969D-F3A92ADB6DDC}" type="presOf" srcId="{8ADDE7B8-07A9-4117-85F9-11834B62C1A6}" destId="{543BDB03-1162-4489-964C-E5D3D098C724}" srcOrd="0" destOrd="0" presId="urn:microsoft.com/office/officeart/2005/8/layout/cycle7"/>
    <dgm:cxn modelId="{3A54A519-8B3E-4389-8CD2-DC82E6BCA9C9}" type="presOf" srcId="{92AB2DBF-C5BF-499E-BA87-A7836DC50F11}" destId="{316B895C-D9D0-4936-AC03-686982B1FE20}" srcOrd="1" destOrd="0" presId="urn:microsoft.com/office/officeart/2005/8/layout/cycle7"/>
    <dgm:cxn modelId="{AC747408-B862-4E80-BF46-C2D29B44DE1B}" type="presParOf" srcId="{543BDB03-1162-4489-964C-E5D3D098C724}" destId="{23913D81-9873-4BCC-83DC-5DAB35D80220}" srcOrd="0" destOrd="0" presId="urn:microsoft.com/office/officeart/2005/8/layout/cycle7"/>
    <dgm:cxn modelId="{E8787C63-4E89-4277-A9DB-F7AE3C4DEC5B}" type="presParOf" srcId="{543BDB03-1162-4489-964C-E5D3D098C724}" destId="{F5D97BC5-C8A0-4EA3-BD70-178C453AC033}" srcOrd="1" destOrd="0" presId="urn:microsoft.com/office/officeart/2005/8/layout/cycle7"/>
    <dgm:cxn modelId="{6A01A1F1-5883-48C7-91C2-7BBEB4EC74C5}" type="presParOf" srcId="{F5D97BC5-C8A0-4EA3-BD70-178C453AC033}" destId="{316B895C-D9D0-4936-AC03-686982B1FE20}" srcOrd="0" destOrd="0" presId="urn:microsoft.com/office/officeart/2005/8/layout/cycle7"/>
    <dgm:cxn modelId="{AAEB2D03-EC89-4609-8911-9415339C1B6B}" type="presParOf" srcId="{543BDB03-1162-4489-964C-E5D3D098C724}" destId="{6B2DBDA3-A0C2-4FEF-A3FA-FB4AC7ABFCD8}" srcOrd="2" destOrd="0" presId="urn:microsoft.com/office/officeart/2005/8/layout/cycle7"/>
    <dgm:cxn modelId="{EA8BFC1E-DC89-4DF5-BA5C-ACA64C41E405}" type="presParOf" srcId="{543BDB03-1162-4489-964C-E5D3D098C724}" destId="{2C18B284-B7A4-42B6-AE8F-739ADB30D044}" srcOrd="3" destOrd="0" presId="urn:microsoft.com/office/officeart/2005/8/layout/cycle7"/>
    <dgm:cxn modelId="{FA835826-864D-41DA-919F-4AA1F9016EAC}" type="presParOf" srcId="{2C18B284-B7A4-42B6-AE8F-739ADB30D044}" destId="{D020FDD8-DA39-40C5-8284-6E34860586F5}" srcOrd="0" destOrd="0" presId="urn:microsoft.com/office/officeart/2005/8/layout/cycle7"/>
    <dgm:cxn modelId="{9B12E02E-E216-45CB-BE07-3E7379F39ED3}" type="presParOf" srcId="{543BDB03-1162-4489-964C-E5D3D098C724}" destId="{6CD9EE00-F27F-4582-8E17-D97D4D0B0647}" srcOrd="4" destOrd="0" presId="urn:microsoft.com/office/officeart/2005/8/layout/cycle7"/>
    <dgm:cxn modelId="{0E3719E4-D83A-45B2-B0A4-2F90F0DC4F07}" type="presParOf" srcId="{543BDB03-1162-4489-964C-E5D3D098C724}" destId="{F4D77417-881B-4EEB-BE8A-2FE13593D30D}" srcOrd="5" destOrd="0" presId="urn:microsoft.com/office/officeart/2005/8/layout/cycle7"/>
    <dgm:cxn modelId="{0EF4C025-9F05-4212-94D4-50BA605FDF47}" type="presParOf" srcId="{F4D77417-881B-4EEB-BE8A-2FE13593D30D}" destId="{CB011695-7187-41B1-B420-F97E5B4E311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16BB95-0C99-4545-AFBA-B052345B756C}" type="doc">
      <dgm:prSet loTypeId="urn:microsoft.com/office/officeart/2005/8/layout/cycle7" loCatId="cycle" qsTypeId="urn:microsoft.com/office/officeart/2005/8/quickstyle/simple1" qsCatId="simple" csTypeId="urn:microsoft.com/office/officeart/2005/8/colors/colorful4" csCatId="colorful" phldr="1"/>
      <dgm:spPr/>
      <dgm:t>
        <a:bodyPr/>
        <a:lstStyle/>
        <a:p>
          <a:endParaRPr lang="en-GB"/>
        </a:p>
      </dgm:t>
    </dgm:pt>
    <dgm:pt modelId="{11739C27-E6D8-416E-83BB-EA4895D6CF30}">
      <dgm:prSet phldrT="[Text]"/>
      <dgm:spPr/>
      <dgm:t>
        <a:bodyPr/>
        <a:lstStyle/>
        <a:p>
          <a:r>
            <a:rPr lang="en-GB" dirty="0" smtClean="0"/>
            <a:t>Interface to bus and L2 Cache</a:t>
          </a:r>
          <a:endParaRPr lang="en-GB" dirty="0"/>
        </a:p>
      </dgm:t>
    </dgm:pt>
    <dgm:pt modelId="{AF6F9047-0766-458F-851E-F1E945246B9C}" type="parTrans" cxnId="{4A0494DD-E72B-423A-98C5-5FBC673EF8D3}">
      <dgm:prSet/>
      <dgm:spPr/>
      <dgm:t>
        <a:bodyPr/>
        <a:lstStyle/>
        <a:p>
          <a:endParaRPr lang="en-GB"/>
        </a:p>
      </dgm:t>
    </dgm:pt>
    <dgm:pt modelId="{88ACF24F-A476-4323-AC7D-0D036EED6F56}" type="sibTrans" cxnId="{4A0494DD-E72B-423A-98C5-5FBC673EF8D3}">
      <dgm:prSet/>
      <dgm:spPr/>
      <dgm:t>
        <a:bodyPr/>
        <a:lstStyle/>
        <a:p>
          <a:endParaRPr lang="en-GB"/>
        </a:p>
      </dgm:t>
    </dgm:pt>
    <dgm:pt modelId="{481536C1-7572-404B-8012-BFBC6D768D5D}">
      <dgm:prSet phldrT="[Text]"/>
      <dgm:spPr/>
      <dgm:t>
        <a:bodyPr/>
        <a:lstStyle/>
        <a:p>
          <a:r>
            <a:rPr lang="en-GB" dirty="0" smtClean="0"/>
            <a:t>CPU and L1 Cache</a:t>
          </a:r>
          <a:endParaRPr lang="en-GB" dirty="0"/>
        </a:p>
      </dgm:t>
    </dgm:pt>
    <dgm:pt modelId="{5E6D17E2-F0EB-4249-87F0-FFBC1EF24C4C}" type="parTrans" cxnId="{27C6116A-8FB6-4FA1-B665-2CBD196B6CFE}">
      <dgm:prSet/>
      <dgm:spPr/>
      <dgm:t>
        <a:bodyPr/>
        <a:lstStyle/>
        <a:p>
          <a:endParaRPr lang="en-GB"/>
        </a:p>
      </dgm:t>
    </dgm:pt>
    <dgm:pt modelId="{7ED9EABD-7C2B-4998-9A87-7E58ED193C7C}" type="sibTrans" cxnId="{27C6116A-8FB6-4FA1-B665-2CBD196B6CFE}">
      <dgm:prSet/>
      <dgm:spPr/>
      <dgm:t>
        <a:bodyPr/>
        <a:lstStyle/>
        <a:p>
          <a:endParaRPr lang="en-GB"/>
        </a:p>
      </dgm:t>
    </dgm:pt>
    <dgm:pt modelId="{0188F40C-F3A7-40D0-8798-6EBBC8188912}">
      <dgm:prSet phldrT="[Text]"/>
      <dgm:spPr/>
      <dgm:t>
        <a:bodyPr/>
        <a:lstStyle/>
        <a:p>
          <a:r>
            <a:rPr lang="en-GB" dirty="0" smtClean="0"/>
            <a:t>CPU and L1 Cache</a:t>
          </a:r>
          <a:endParaRPr lang="en-GB" dirty="0"/>
        </a:p>
      </dgm:t>
    </dgm:pt>
    <dgm:pt modelId="{2E258008-80C8-4A97-87A9-01760E5B952D}" type="parTrans" cxnId="{985DD53F-3F9E-4CE0-B448-032049333CC1}">
      <dgm:prSet/>
      <dgm:spPr/>
      <dgm:t>
        <a:bodyPr/>
        <a:lstStyle/>
        <a:p>
          <a:endParaRPr lang="en-GB"/>
        </a:p>
      </dgm:t>
    </dgm:pt>
    <dgm:pt modelId="{F3260C4C-6EAB-44D5-89D5-649581772EA8}" type="sibTrans" cxnId="{985DD53F-3F9E-4CE0-B448-032049333CC1}">
      <dgm:prSet/>
      <dgm:spPr/>
      <dgm:t>
        <a:bodyPr/>
        <a:lstStyle/>
        <a:p>
          <a:endParaRPr lang="en-GB"/>
        </a:p>
      </dgm:t>
    </dgm:pt>
    <dgm:pt modelId="{D245EB0F-39FE-4D6A-B479-32AAE1605B1D}" type="pres">
      <dgm:prSet presAssocID="{C216BB95-0C99-4545-AFBA-B052345B756C}" presName="Name0" presStyleCnt="0">
        <dgm:presLayoutVars>
          <dgm:dir val="rev"/>
          <dgm:resizeHandles val="exact"/>
        </dgm:presLayoutVars>
      </dgm:prSet>
      <dgm:spPr/>
      <dgm:t>
        <a:bodyPr/>
        <a:lstStyle/>
        <a:p>
          <a:endParaRPr lang="en-US"/>
        </a:p>
      </dgm:t>
    </dgm:pt>
    <dgm:pt modelId="{1CFE6044-03DD-4003-ACEB-F4E54A4DAB3A}" type="pres">
      <dgm:prSet presAssocID="{11739C27-E6D8-416E-83BB-EA4895D6CF30}" presName="node" presStyleLbl="node1" presStyleIdx="0" presStyleCnt="3" custRadScaleRad="15625" custRadScaleInc="266789">
        <dgm:presLayoutVars>
          <dgm:bulletEnabled val="1"/>
        </dgm:presLayoutVars>
      </dgm:prSet>
      <dgm:spPr/>
      <dgm:t>
        <a:bodyPr/>
        <a:lstStyle/>
        <a:p>
          <a:endParaRPr lang="en-GB"/>
        </a:p>
      </dgm:t>
    </dgm:pt>
    <dgm:pt modelId="{D650D943-ECB7-44E2-9314-431902E771C3}" type="pres">
      <dgm:prSet presAssocID="{88ACF24F-A476-4323-AC7D-0D036EED6F56}" presName="sibTrans" presStyleLbl="sibTrans2D1" presStyleIdx="0" presStyleCnt="3" custAng="4467724" custFlipHor="1" custScaleX="66010" custLinFactNeighborX="-18097" custLinFactNeighborY="-7257"/>
      <dgm:spPr>
        <a:prstGeom prst="leftArrow">
          <a:avLst/>
        </a:prstGeom>
      </dgm:spPr>
      <dgm:t>
        <a:bodyPr/>
        <a:lstStyle/>
        <a:p>
          <a:endParaRPr lang="en-US"/>
        </a:p>
      </dgm:t>
    </dgm:pt>
    <dgm:pt modelId="{C7AA691B-050D-433B-8240-769754667571}" type="pres">
      <dgm:prSet presAssocID="{88ACF24F-A476-4323-AC7D-0D036EED6F56}" presName="connectorText" presStyleLbl="sibTrans2D1" presStyleIdx="0" presStyleCnt="3"/>
      <dgm:spPr/>
      <dgm:t>
        <a:bodyPr/>
        <a:lstStyle/>
        <a:p>
          <a:endParaRPr lang="en-US"/>
        </a:p>
      </dgm:t>
    </dgm:pt>
    <dgm:pt modelId="{19082822-BE98-47E3-B36F-225737397A9B}" type="pres">
      <dgm:prSet presAssocID="{481536C1-7572-404B-8012-BFBC6D768D5D}" presName="node" presStyleLbl="node1" presStyleIdx="1" presStyleCnt="3" custRadScaleRad="168057" custRadScaleInc="101025">
        <dgm:presLayoutVars>
          <dgm:bulletEnabled val="1"/>
        </dgm:presLayoutVars>
      </dgm:prSet>
      <dgm:spPr/>
      <dgm:t>
        <a:bodyPr/>
        <a:lstStyle/>
        <a:p>
          <a:endParaRPr lang="en-US"/>
        </a:p>
      </dgm:t>
    </dgm:pt>
    <dgm:pt modelId="{F3AAEFB4-2D12-4831-8214-5C1E03915A79}" type="pres">
      <dgm:prSet presAssocID="{7ED9EABD-7C2B-4998-9A87-7E58ED193C7C}" presName="sibTrans" presStyleLbl="sibTrans2D1" presStyleIdx="1" presStyleCnt="3" custAng="7443270" custScaleX="81431" custLinFactX="30775" custLinFactY="100000" custLinFactNeighborX="100000" custLinFactNeighborY="177224"/>
      <dgm:spPr>
        <a:prstGeom prst="rightArrow">
          <a:avLst/>
        </a:prstGeom>
      </dgm:spPr>
      <dgm:t>
        <a:bodyPr/>
        <a:lstStyle/>
        <a:p>
          <a:endParaRPr lang="en-US"/>
        </a:p>
      </dgm:t>
    </dgm:pt>
    <dgm:pt modelId="{ADF6BAFC-FF6C-409D-8EF5-DB475D5BA8BF}" type="pres">
      <dgm:prSet presAssocID="{7ED9EABD-7C2B-4998-9A87-7E58ED193C7C}" presName="connectorText" presStyleLbl="sibTrans2D1" presStyleIdx="1" presStyleCnt="3"/>
      <dgm:spPr/>
      <dgm:t>
        <a:bodyPr/>
        <a:lstStyle/>
        <a:p>
          <a:endParaRPr lang="en-US"/>
        </a:p>
      </dgm:t>
    </dgm:pt>
    <dgm:pt modelId="{3368BC06-0EE5-49F7-A308-F59EBA1CF439}" type="pres">
      <dgm:prSet presAssocID="{0188F40C-F3A7-40D0-8798-6EBBC8188912}" presName="node" presStyleLbl="node1" presStyleIdx="2" presStyleCnt="3" custRadScaleRad="134737" custRadScaleInc="-125157">
        <dgm:presLayoutVars>
          <dgm:bulletEnabled val="1"/>
        </dgm:presLayoutVars>
      </dgm:prSet>
      <dgm:spPr/>
      <dgm:t>
        <a:bodyPr/>
        <a:lstStyle/>
        <a:p>
          <a:endParaRPr lang="en-US"/>
        </a:p>
      </dgm:t>
    </dgm:pt>
    <dgm:pt modelId="{A99D7BBF-0AE4-4A36-AFE6-04420E9490EE}" type="pres">
      <dgm:prSet presAssocID="{F3260C4C-6EAB-44D5-89D5-649581772EA8}" presName="sibTrans" presStyleLbl="sibTrans2D1" presStyleIdx="2" presStyleCnt="3" custAng="19368932" custScaleX="58409" custLinFactY="252795" custLinFactNeighborX="-83304" custLinFactNeighborY="300000"/>
      <dgm:spPr/>
      <dgm:t>
        <a:bodyPr/>
        <a:lstStyle/>
        <a:p>
          <a:endParaRPr lang="en-US"/>
        </a:p>
      </dgm:t>
    </dgm:pt>
    <dgm:pt modelId="{DA584275-CA5A-4925-9649-BBC1781E308B}" type="pres">
      <dgm:prSet presAssocID="{F3260C4C-6EAB-44D5-89D5-649581772EA8}" presName="connectorText" presStyleLbl="sibTrans2D1" presStyleIdx="2" presStyleCnt="3"/>
      <dgm:spPr/>
      <dgm:t>
        <a:bodyPr/>
        <a:lstStyle/>
        <a:p>
          <a:endParaRPr lang="en-US"/>
        </a:p>
      </dgm:t>
    </dgm:pt>
  </dgm:ptLst>
  <dgm:cxnLst>
    <dgm:cxn modelId="{0E3DD3F2-F88C-4F70-9BFF-2A31D407782C}" type="presOf" srcId="{481536C1-7572-404B-8012-BFBC6D768D5D}" destId="{19082822-BE98-47E3-B36F-225737397A9B}" srcOrd="0" destOrd="0" presId="urn:microsoft.com/office/officeart/2005/8/layout/cycle7"/>
    <dgm:cxn modelId="{BCEB46EB-A4D9-437E-BB1D-9B737FB29172}" type="presOf" srcId="{11739C27-E6D8-416E-83BB-EA4895D6CF30}" destId="{1CFE6044-03DD-4003-ACEB-F4E54A4DAB3A}" srcOrd="0" destOrd="0" presId="urn:microsoft.com/office/officeart/2005/8/layout/cycle7"/>
    <dgm:cxn modelId="{27C6116A-8FB6-4FA1-B665-2CBD196B6CFE}" srcId="{C216BB95-0C99-4545-AFBA-B052345B756C}" destId="{481536C1-7572-404B-8012-BFBC6D768D5D}" srcOrd="1" destOrd="0" parTransId="{5E6D17E2-F0EB-4249-87F0-FFBC1EF24C4C}" sibTransId="{7ED9EABD-7C2B-4998-9A87-7E58ED193C7C}"/>
    <dgm:cxn modelId="{EB341A37-7F13-4C2A-8660-59B358198411}" type="presOf" srcId="{0188F40C-F3A7-40D0-8798-6EBBC8188912}" destId="{3368BC06-0EE5-49F7-A308-F59EBA1CF439}" srcOrd="0" destOrd="0" presId="urn:microsoft.com/office/officeart/2005/8/layout/cycle7"/>
    <dgm:cxn modelId="{985DD53F-3F9E-4CE0-B448-032049333CC1}" srcId="{C216BB95-0C99-4545-AFBA-B052345B756C}" destId="{0188F40C-F3A7-40D0-8798-6EBBC8188912}" srcOrd="2" destOrd="0" parTransId="{2E258008-80C8-4A97-87A9-01760E5B952D}" sibTransId="{F3260C4C-6EAB-44D5-89D5-649581772EA8}"/>
    <dgm:cxn modelId="{2BEC9331-1291-433D-A5C1-12D0D4E8A32B}" type="presOf" srcId="{88ACF24F-A476-4323-AC7D-0D036EED6F56}" destId="{C7AA691B-050D-433B-8240-769754667571}" srcOrd="1" destOrd="0" presId="urn:microsoft.com/office/officeart/2005/8/layout/cycle7"/>
    <dgm:cxn modelId="{C7D810E1-B2DD-4F8E-9C47-4CC563680910}" type="presOf" srcId="{C216BB95-0C99-4545-AFBA-B052345B756C}" destId="{D245EB0F-39FE-4D6A-B479-32AAE1605B1D}" srcOrd="0" destOrd="0" presId="urn:microsoft.com/office/officeart/2005/8/layout/cycle7"/>
    <dgm:cxn modelId="{4A0494DD-E72B-423A-98C5-5FBC673EF8D3}" srcId="{C216BB95-0C99-4545-AFBA-B052345B756C}" destId="{11739C27-E6D8-416E-83BB-EA4895D6CF30}" srcOrd="0" destOrd="0" parTransId="{AF6F9047-0766-458F-851E-F1E945246B9C}" sibTransId="{88ACF24F-A476-4323-AC7D-0D036EED6F56}"/>
    <dgm:cxn modelId="{F9DD3858-8D22-4945-B59F-39B45F3EC343}" type="presOf" srcId="{F3260C4C-6EAB-44D5-89D5-649581772EA8}" destId="{A99D7BBF-0AE4-4A36-AFE6-04420E9490EE}" srcOrd="0" destOrd="0" presId="urn:microsoft.com/office/officeart/2005/8/layout/cycle7"/>
    <dgm:cxn modelId="{B4A98175-FB29-4791-BBEA-F56A57512821}" type="presOf" srcId="{88ACF24F-A476-4323-AC7D-0D036EED6F56}" destId="{D650D943-ECB7-44E2-9314-431902E771C3}" srcOrd="0" destOrd="0" presId="urn:microsoft.com/office/officeart/2005/8/layout/cycle7"/>
    <dgm:cxn modelId="{3F7E1B7D-9D98-4B10-BC74-ED7D0ACF063B}" type="presOf" srcId="{F3260C4C-6EAB-44D5-89D5-649581772EA8}" destId="{DA584275-CA5A-4925-9649-BBC1781E308B}" srcOrd="1" destOrd="0" presId="urn:microsoft.com/office/officeart/2005/8/layout/cycle7"/>
    <dgm:cxn modelId="{88DA19BB-8155-4FF9-B951-CC60B66A8174}" type="presOf" srcId="{7ED9EABD-7C2B-4998-9A87-7E58ED193C7C}" destId="{ADF6BAFC-FF6C-409D-8EF5-DB475D5BA8BF}" srcOrd="1" destOrd="0" presId="urn:microsoft.com/office/officeart/2005/8/layout/cycle7"/>
    <dgm:cxn modelId="{42FDDB3D-EA37-431A-8D16-99F3623CC0EB}" type="presOf" srcId="{7ED9EABD-7C2B-4998-9A87-7E58ED193C7C}" destId="{F3AAEFB4-2D12-4831-8214-5C1E03915A79}" srcOrd="0" destOrd="0" presId="urn:microsoft.com/office/officeart/2005/8/layout/cycle7"/>
    <dgm:cxn modelId="{4579D124-A127-4B22-86A0-B2093F6F55B6}" type="presParOf" srcId="{D245EB0F-39FE-4D6A-B479-32AAE1605B1D}" destId="{1CFE6044-03DD-4003-ACEB-F4E54A4DAB3A}" srcOrd="0" destOrd="0" presId="urn:microsoft.com/office/officeart/2005/8/layout/cycle7"/>
    <dgm:cxn modelId="{D4937B1D-CD0B-4656-AFF6-697FF8B6D6B4}" type="presParOf" srcId="{D245EB0F-39FE-4D6A-B479-32AAE1605B1D}" destId="{D650D943-ECB7-44E2-9314-431902E771C3}" srcOrd="1" destOrd="0" presId="urn:microsoft.com/office/officeart/2005/8/layout/cycle7"/>
    <dgm:cxn modelId="{C7D20E92-A0A7-4EEE-8EAD-04F9553923D4}" type="presParOf" srcId="{D650D943-ECB7-44E2-9314-431902E771C3}" destId="{C7AA691B-050D-433B-8240-769754667571}" srcOrd="0" destOrd="0" presId="urn:microsoft.com/office/officeart/2005/8/layout/cycle7"/>
    <dgm:cxn modelId="{AED00040-8902-4AD7-AE9D-4B4B19C5C34A}" type="presParOf" srcId="{D245EB0F-39FE-4D6A-B479-32AAE1605B1D}" destId="{19082822-BE98-47E3-B36F-225737397A9B}" srcOrd="2" destOrd="0" presId="urn:microsoft.com/office/officeart/2005/8/layout/cycle7"/>
    <dgm:cxn modelId="{F371D9A9-2299-4F4B-8899-89AC3F116699}" type="presParOf" srcId="{D245EB0F-39FE-4D6A-B479-32AAE1605B1D}" destId="{F3AAEFB4-2D12-4831-8214-5C1E03915A79}" srcOrd="3" destOrd="0" presId="urn:microsoft.com/office/officeart/2005/8/layout/cycle7"/>
    <dgm:cxn modelId="{E7581BAF-1684-4B35-AA8C-76C63D16F912}" type="presParOf" srcId="{F3AAEFB4-2D12-4831-8214-5C1E03915A79}" destId="{ADF6BAFC-FF6C-409D-8EF5-DB475D5BA8BF}" srcOrd="0" destOrd="0" presId="urn:microsoft.com/office/officeart/2005/8/layout/cycle7"/>
    <dgm:cxn modelId="{C4B22776-434E-46DB-8364-5C4657A28934}" type="presParOf" srcId="{D245EB0F-39FE-4D6A-B479-32AAE1605B1D}" destId="{3368BC06-0EE5-49F7-A308-F59EBA1CF439}" srcOrd="4" destOrd="0" presId="urn:microsoft.com/office/officeart/2005/8/layout/cycle7"/>
    <dgm:cxn modelId="{97357148-5BD9-4C4E-926B-AF4BF1AAE068}" type="presParOf" srcId="{D245EB0F-39FE-4D6A-B479-32AAE1605B1D}" destId="{A99D7BBF-0AE4-4A36-AFE6-04420E9490EE}" srcOrd="5" destOrd="0" presId="urn:microsoft.com/office/officeart/2005/8/layout/cycle7"/>
    <dgm:cxn modelId="{4B603EA5-6EC5-4A25-8BD9-FF9DD614D18F}" type="presParOf" srcId="{A99D7BBF-0AE4-4A36-AFE6-04420E9490EE}" destId="{DA584275-CA5A-4925-9649-BBC1781E308B}"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30C934-E1A4-4CE9-8BB4-85823BDD2D2C}"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GB"/>
        </a:p>
      </dgm:t>
    </dgm:pt>
    <dgm:pt modelId="{6D284201-7575-4B91-B9F3-A90A73EDCB0A}">
      <dgm:prSet phldrT="[Text]"/>
      <dgm:spPr/>
      <dgm:t>
        <a:bodyPr/>
        <a:lstStyle/>
        <a:p>
          <a:r>
            <a:rPr lang="en-GB" dirty="0" smtClean="0"/>
            <a:t>Access </a:t>
          </a:r>
          <a:endParaRPr lang="en-GB" dirty="0"/>
        </a:p>
      </dgm:t>
    </dgm:pt>
    <dgm:pt modelId="{3F6C854C-1598-4096-B59A-CF152A54B9E4}" type="parTrans" cxnId="{6E0EAB55-F33A-4E8A-8DB1-D3B1DB245854}">
      <dgm:prSet/>
      <dgm:spPr/>
      <dgm:t>
        <a:bodyPr/>
        <a:lstStyle/>
        <a:p>
          <a:endParaRPr lang="en-GB"/>
        </a:p>
      </dgm:t>
    </dgm:pt>
    <dgm:pt modelId="{366CF4F9-8645-4777-9A6E-979688807C22}" type="sibTrans" cxnId="{6E0EAB55-F33A-4E8A-8DB1-D3B1DB245854}">
      <dgm:prSet/>
      <dgm:spPr/>
      <dgm:t>
        <a:bodyPr/>
        <a:lstStyle/>
        <a:p>
          <a:endParaRPr lang="en-GB"/>
        </a:p>
      </dgm:t>
    </dgm:pt>
    <dgm:pt modelId="{457FE58B-0DF8-456B-868B-599A60E137F7}">
      <dgm:prSet phldrT="[Text]"/>
      <dgm:spPr/>
      <dgm:t>
        <a:bodyPr/>
        <a:lstStyle/>
        <a:p>
          <a:r>
            <a:rPr lang="en-GB" dirty="0" smtClean="0"/>
            <a:t>Speeds</a:t>
          </a:r>
          <a:endParaRPr lang="en-GB" dirty="0"/>
        </a:p>
      </dgm:t>
    </dgm:pt>
    <dgm:pt modelId="{579FE007-6A47-4CD7-9D0D-D0D0679003A8}" type="parTrans" cxnId="{4304D680-446B-4D2E-9499-8B35FA6ECC78}">
      <dgm:prSet/>
      <dgm:spPr/>
      <dgm:t>
        <a:bodyPr/>
        <a:lstStyle/>
        <a:p>
          <a:endParaRPr lang="en-GB"/>
        </a:p>
      </dgm:t>
    </dgm:pt>
    <dgm:pt modelId="{B8A3AC38-F8A5-411E-B15F-E3EC01FEDF97}" type="sibTrans" cxnId="{4304D680-446B-4D2E-9499-8B35FA6ECC78}">
      <dgm:prSet/>
      <dgm:spPr/>
      <dgm:t>
        <a:bodyPr/>
        <a:lstStyle/>
        <a:p>
          <a:endParaRPr lang="en-GB"/>
        </a:p>
      </dgm:t>
    </dgm:pt>
    <dgm:pt modelId="{E5B927E9-9DF5-45BF-BD2A-0C397DC15556}">
      <dgm:prSet phldrT="[Text]"/>
      <dgm:spPr/>
      <dgm:t>
        <a:bodyPr/>
        <a:lstStyle/>
        <a:p>
          <a:r>
            <a:rPr lang="en-GB" dirty="0" smtClean="0"/>
            <a:t>Cache</a:t>
          </a:r>
          <a:endParaRPr lang="en-GB" dirty="0"/>
        </a:p>
      </dgm:t>
    </dgm:pt>
    <dgm:pt modelId="{6948E539-B047-4D5B-907F-A24B68153609}" type="parTrans" cxnId="{FDEF19A0-E4DD-4223-81A2-A20B35269F45}">
      <dgm:prSet/>
      <dgm:spPr/>
      <dgm:t>
        <a:bodyPr/>
        <a:lstStyle/>
        <a:p>
          <a:endParaRPr lang="en-GB"/>
        </a:p>
      </dgm:t>
    </dgm:pt>
    <dgm:pt modelId="{426267B5-B3FC-4870-A08A-15BEF17A6A72}" type="sibTrans" cxnId="{FDEF19A0-E4DD-4223-81A2-A20B35269F45}">
      <dgm:prSet/>
      <dgm:spPr/>
      <dgm:t>
        <a:bodyPr/>
        <a:lstStyle/>
        <a:p>
          <a:endParaRPr lang="en-GB"/>
        </a:p>
      </dgm:t>
    </dgm:pt>
    <dgm:pt modelId="{DC8E856C-A5C7-4B5D-BD6F-96352CD07666}">
      <dgm:prSet phldrT="[Text]"/>
      <dgm:spPr/>
      <dgm:t>
        <a:bodyPr/>
        <a:lstStyle/>
        <a:p>
          <a:r>
            <a:rPr lang="en-GB" dirty="0" smtClean="0"/>
            <a:t>Get</a:t>
          </a:r>
          <a:endParaRPr lang="en-GB" dirty="0"/>
        </a:p>
      </dgm:t>
    </dgm:pt>
    <dgm:pt modelId="{19AB49A9-37A0-4D84-BB81-69A51857919D}" type="parTrans" cxnId="{0D088593-C670-40BB-B6C5-5367B28E6B92}">
      <dgm:prSet/>
      <dgm:spPr/>
      <dgm:t>
        <a:bodyPr/>
        <a:lstStyle/>
        <a:p>
          <a:endParaRPr lang="en-GB"/>
        </a:p>
      </dgm:t>
    </dgm:pt>
    <dgm:pt modelId="{714717C0-A229-4407-8B1A-1267D4E4DFDC}" type="sibTrans" cxnId="{0D088593-C670-40BB-B6C5-5367B28E6B92}">
      <dgm:prSet/>
      <dgm:spPr/>
      <dgm:t>
        <a:bodyPr/>
        <a:lstStyle/>
        <a:p>
          <a:endParaRPr lang="en-GB"/>
        </a:p>
      </dgm:t>
    </dgm:pt>
    <dgm:pt modelId="{088A68D3-73BB-4658-8A90-DA36030D2B3B}">
      <dgm:prSet phldrT="[Text]"/>
      <dgm:spPr/>
      <dgm:t>
        <a:bodyPr/>
        <a:lstStyle/>
        <a:p>
          <a:r>
            <a:rPr lang="en-GB" dirty="0" smtClean="0"/>
            <a:t>Main Memory/RAM</a:t>
          </a:r>
          <a:endParaRPr lang="en-GB" dirty="0"/>
        </a:p>
      </dgm:t>
    </dgm:pt>
    <dgm:pt modelId="{453C520C-528E-4CC3-88C3-3BB94F7F8908}" type="parTrans" cxnId="{F432D1C3-A2BC-4804-9834-5D9E1EEB48E5}">
      <dgm:prSet/>
      <dgm:spPr/>
      <dgm:t>
        <a:bodyPr/>
        <a:lstStyle/>
        <a:p>
          <a:endParaRPr lang="en-GB"/>
        </a:p>
      </dgm:t>
    </dgm:pt>
    <dgm:pt modelId="{69E4AA7D-4476-4378-BDC6-1F2027581034}" type="sibTrans" cxnId="{F432D1C3-A2BC-4804-9834-5D9E1EEB48E5}">
      <dgm:prSet/>
      <dgm:spPr/>
      <dgm:t>
        <a:bodyPr/>
        <a:lstStyle/>
        <a:p>
          <a:endParaRPr lang="en-GB"/>
        </a:p>
      </dgm:t>
    </dgm:pt>
    <dgm:pt modelId="{111D90D0-2530-4C46-8F44-ED5F3B317D6A}">
      <dgm:prSet phldrT="[Text]"/>
      <dgm:spPr/>
      <dgm:t>
        <a:bodyPr/>
        <a:lstStyle/>
        <a:p>
          <a:r>
            <a:rPr lang="en-GB" dirty="0" smtClean="0"/>
            <a:t>Slower</a:t>
          </a:r>
          <a:endParaRPr lang="en-GB" dirty="0"/>
        </a:p>
      </dgm:t>
    </dgm:pt>
    <dgm:pt modelId="{8595BF06-2C19-4317-9E8A-81AD3A017888}" type="parTrans" cxnId="{A2B03198-1A17-4276-A745-C13C824B4AE8}">
      <dgm:prSet/>
      <dgm:spPr/>
      <dgm:t>
        <a:bodyPr/>
        <a:lstStyle/>
        <a:p>
          <a:endParaRPr lang="en-GB"/>
        </a:p>
      </dgm:t>
    </dgm:pt>
    <dgm:pt modelId="{229144E1-4202-4102-A171-0AAC2E4E55B9}" type="sibTrans" cxnId="{A2B03198-1A17-4276-A745-C13C824B4AE8}">
      <dgm:prSet/>
      <dgm:spPr/>
      <dgm:t>
        <a:bodyPr/>
        <a:lstStyle/>
        <a:p>
          <a:endParaRPr lang="en-GB"/>
        </a:p>
      </dgm:t>
    </dgm:pt>
    <dgm:pt modelId="{0E1BDBCE-A8F0-45FC-853E-2C33F9DC8A9D}">
      <dgm:prSet phldrT="[Text]"/>
      <dgm:spPr/>
      <dgm:t>
        <a:bodyPr/>
        <a:lstStyle/>
        <a:p>
          <a:r>
            <a:rPr lang="en-GB" dirty="0" smtClean="0"/>
            <a:t>Processor</a:t>
          </a:r>
          <a:endParaRPr lang="en-GB" dirty="0"/>
        </a:p>
      </dgm:t>
    </dgm:pt>
    <dgm:pt modelId="{9AFF4503-F3C8-419D-B89E-C1C868DE6B8B}" type="sibTrans" cxnId="{E4924B25-371F-43FD-AFCD-212878C15A11}">
      <dgm:prSet/>
      <dgm:spPr/>
      <dgm:t>
        <a:bodyPr/>
        <a:lstStyle/>
        <a:p>
          <a:endParaRPr lang="en-GB"/>
        </a:p>
      </dgm:t>
    </dgm:pt>
    <dgm:pt modelId="{242FDBA4-4464-494E-A09E-26AC4DC16252}" type="parTrans" cxnId="{E4924B25-371F-43FD-AFCD-212878C15A11}">
      <dgm:prSet/>
      <dgm:spPr/>
      <dgm:t>
        <a:bodyPr/>
        <a:lstStyle/>
        <a:p>
          <a:endParaRPr lang="en-GB"/>
        </a:p>
      </dgm:t>
    </dgm:pt>
    <dgm:pt modelId="{91344BD0-3BD6-481C-B2E0-CE653FDECDC7}">
      <dgm:prSet phldrT="[Text]"/>
      <dgm:spPr/>
      <dgm:t>
        <a:bodyPr/>
        <a:lstStyle/>
        <a:p>
          <a:r>
            <a:rPr lang="en-GB" dirty="0" smtClean="0"/>
            <a:t>Virtual Memory (on Hard Drive)</a:t>
          </a:r>
          <a:endParaRPr lang="en-GB" dirty="0"/>
        </a:p>
      </dgm:t>
    </dgm:pt>
    <dgm:pt modelId="{92DD66A8-41D8-4500-9749-16DD467C4336}" type="parTrans" cxnId="{E26792B8-6210-4177-872B-E1CCBFE7BBB2}">
      <dgm:prSet/>
      <dgm:spPr/>
      <dgm:t>
        <a:bodyPr/>
        <a:lstStyle/>
        <a:p>
          <a:endParaRPr lang="en-GB"/>
        </a:p>
      </dgm:t>
    </dgm:pt>
    <dgm:pt modelId="{12F8BA1C-6D19-4094-8DED-2B60CFD65EDB}" type="sibTrans" cxnId="{E26792B8-6210-4177-872B-E1CCBFE7BBB2}">
      <dgm:prSet/>
      <dgm:spPr/>
      <dgm:t>
        <a:bodyPr/>
        <a:lstStyle/>
        <a:p>
          <a:endParaRPr lang="en-GB"/>
        </a:p>
      </dgm:t>
    </dgm:pt>
    <dgm:pt modelId="{F98BE882-A47B-417B-8136-B6207DA48D26}" type="pres">
      <dgm:prSet presAssocID="{1D30C934-E1A4-4CE9-8BB4-85823BDD2D2C}" presName="linearFlow" presStyleCnt="0">
        <dgm:presLayoutVars>
          <dgm:dir/>
          <dgm:animLvl val="lvl"/>
          <dgm:resizeHandles val="exact"/>
        </dgm:presLayoutVars>
      </dgm:prSet>
      <dgm:spPr/>
      <dgm:t>
        <a:bodyPr/>
        <a:lstStyle/>
        <a:p>
          <a:endParaRPr lang="en-GB"/>
        </a:p>
      </dgm:t>
    </dgm:pt>
    <dgm:pt modelId="{A75A99AC-8861-4FB7-AC38-53AA3B5136B4}" type="pres">
      <dgm:prSet presAssocID="{6D284201-7575-4B91-B9F3-A90A73EDCB0A}" presName="composite" presStyleCnt="0"/>
      <dgm:spPr/>
    </dgm:pt>
    <dgm:pt modelId="{39AFC633-1E47-4C75-9D81-896264CB2234}" type="pres">
      <dgm:prSet presAssocID="{6D284201-7575-4B91-B9F3-A90A73EDCB0A}" presName="parentText" presStyleLbl="alignNode1" presStyleIdx="0" presStyleCnt="4">
        <dgm:presLayoutVars>
          <dgm:chMax val="1"/>
          <dgm:bulletEnabled val="1"/>
        </dgm:presLayoutVars>
      </dgm:prSet>
      <dgm:spPr/>
      <dgm:t>
        <a:bodyPr/>
        <a:lstStyle/>
        <a:p>
          <a:endParaRPr lang="en-GB"/>
        </a:p>
      </dgm:t>
    </dgm:pt>
    <dgm:pt modelId="{DC5DFEA7-BD1E-4BE5-8C1C-A67FAE1286E2}" type="pres">
      <dgm:prSet presAssocID="{6D284201-7575-4B91-B9F3-A90A73EDCB0A}" presName="descendantText" presStyleLbl="alignAcc1" presStyleIdx="0" presStyleCnt="4">
        <dgm:presLayoutVars>
          <dgm:bulletEnabled val="1"/>
        </dgm:presLayoutVars>
      </dgm:prSet>
      <dgm:spPr/>
      <dgm:t>
        <a:bodyPr/>
        <a:lstStyle/>
        <a:p>
          <a:endParaRPr lang="en-GB"/>
        </a:p>
      </dgm:t>
    </dgm:pt>
    <dgm:pt modelId="{0E82C4CE-823B-47EA-9E12-06E69ACE1184}" type="pres">
      <dgm:prSet presAssocID="{366CF4F9-8645-4777-9A6E-979688807C22}" presName="sp" presStyleCnt="0"/>
      <dgm:spPr/>
    </dgm:pt>
    <dgm:pt modelId="{A3D87C67-2B72-43B5-8D8A-3599FE18D71F}" type="pres">
      <dgm:prSet presAssocID="{457FE58B-0DF8-456B-868B-599A60E137F7}" presName="composite" presStyleCnt="0"/>
      <dgm:spPr/>
    </dgm:pt>
    <dgm:pt modelId="{E32CF2C2-DBE3-4020-971F-87CB0DEED6CF}" type="pres">
      <dgm:prSet presAssocID="{457FE58B-0DF8-456B-868B-599A60E137F7}" presName="parentText" presStyleLbl="alignNode1" presStyleIdx="1" presStyleCnt="4">
        <dgm:presLayoutVars>
          <dgm:chMax val="1"/>
          <dgm:bulletEnabled val="1"/>
        </dgm:presLayoutVars>
      </dgm:prSet>
      <dgm:spPr/>
      <dgm:t>
        <a:bodyPr/>
        <a:lstStyle/>
        <a:p>
          <a:endParaRPr lang="en-GB"/>
        </a:p>
      </dgm:t>
    </dgm:pt>
    <dgm:pt modelId="{87E21196-9350-4672-BB23-27212DBD95EA}" type="pres">
      <dgm:prSet presAssocID="{457FE58B-0DF8-456B-868B-599A60E137F7}" presName="descendantText" presStyleLbl="alignAcc1" presStyleIdx="1" presStyleCnt="4">
        <dgm:presLayoutVars>
          <dgm:bulletEnabled val="1"/>
        </dgm:presLayoutVars>
      </dgm:prSet>
      <dgm:spPr/>
      <dgm:t>
        <a:bodyPr/>
        <a:lstStyle/>
        <a:p>
          <a:endParaRPr lang="en-GB"/>
        </a:p>
      </dgm:t>
    </dgm:pt>
    <dgm:pt modelId="{AF7012C0-53A9-46C2-85A5-21E61EA9364A}" type="pres">
      <dgm:prSet presAssocID="{B8A3AC38-F8A5-411E-B15F-E3EC01FEDF97}" presName="sp" presStyleCnt="0"/>
      <dgm:spPr/>
    </dgm:pt>
    <dgm:pt modelId="{307EF21F-1261-4E8F-A1A5-D1B6CB33F32A}" type="pres">
      <dgm:prSet presAssocID="{DC8E856C-A5C7-4B5D-BD6F-96352CD07666}" presName="composite" presStyleCnt="0"/>
      <dgm:spPr/>
    </dgm:pt>
    <dgm:pt modelId="{88E9251E-DF1E-4DB6-9736-FF810757319D}" type="pres">
      <dgm:prSet presAssocID="{DC8E856C-A5C7-4B5D-BD6F-96352CD07666}" presName="parentText" presStyleLbl="alignNode1" presStyleIdx="2" presStyleCnt="4">
        <dgm:presLayoutVars>
          <dgm:chMax val="1"/>
          <dgm:bulletEnabled val="1"/>
        </dgm:presLayoutVars>
      </dgm:prSet>
      <dgm:spPr/>
      <dgm:t>
        <a:bodyPr/>
        <a:lstStyle/>
        <a:p>
          <a:endParaRPr lang="en-GB"/>
        </a:p>
      </dgm:t>
    </dgm:pt>
    <dgm:pt modelId="{4666C12D-5E92-4116-A5F4-D02E3F4F2A42}" type="pres">
      <dgm:prSet presAssocID="{DC8E856C-A5C7-4B5D-BD6F-96352CD07666}" presName="descendantText" presStyleLbl="alignAcc1" presStyleIdx="2" presStyleCnt="4">
        <dgm:presLayoutVars>
          <dgm:bulletEnabled val="1"/>
        </dgm:presLayoutVars>
      </dgm:prSet>
      <dgm:spPr/>
      <dgm:t>
        <a:bodyPr/>
        <a:lstStyle/>
        <a:p>
          <a:endParaRPr lang="en-GB"/>
        </a:p>
      </dgm:t>
    </dgm:pt>
    <dgm:pt modelId="{E707E3F0-4D7C-4A50-97B7-186A245C0C5C}" type="pres">
      <dgm:prSet presAssocID="{714717C0-A229-4407-8B1A-1267D4E4DFDC}" presName="sp" presStyleCnt="0"/>
      <dgm:spPr/>
    </dgm:pt>
    <dgm:pt modelId="{D7BEB056-EA22-4A8C-A66D-B617FF027560}" type="pres">
      <dgm:prSet presAssocID="{111D90D0-2530-4C46-8F44-ED5F3B317D6A}" presName="composite" presStyleCnt="0"/>
      <dgm:spPr/>
    </dgm:pt>
    <dgm:pt modelId="{50D9F055-1478-4B1A-99D4-B747789A9E08}" type="pres">
      <dgm:prSet presAssocID="{111D90D0-2530-4C46-8F44-ED5F3B317D6A}" presName="parentText" presStyleLbl="alignNode1" presStyleIdx="3" presStyleCnt="4">
        <dgm:presLayoutVars>
          <dgm:chMax val="1"/>
          <dgm:bulletEnabled val="1"/>
        </dgm:presLayoutVars>
      </dgm:prSet>
      <dgm:spPr/>
      <dgm:t>
        <a:bodyPr/>
        <a:lstStyle/>
        <a:p>
          <a:endParaRPr lang="en-GB"/>
        </a:p>
      </dgm:t>
    </dgm:pt>
    <dgm:pt modelId="{604BA568-CB67-4BDC-93E9-FC4024B1439E}" type="pres">
      <dgm:prSet presAssocID="{111D90D0-2530-4C46-8F44-ED5F3B317D6A}" presName="descendantText" presStyleLbl="alignAcc1" presStyleIdx="3" presStyleCnt="4">
        <dgm:presLayoutVars>
          <dgm:bulletEnabled val="1"/>
        </dgm:presLayoutVars>
      </dgm:prSet>
      <dgm:spPr/>
      <dgm:t>
        <a:bodyPr/>
        <a:lstStyle/>
        <a:p>
          <a:endParaRPr lang="en-GB"/>
        </a:p>
      </dgm:t>
    </dgm:pt>
  </dgm:ptLst>
  <dgm:cxnLst>
    <dgm:cxn modelId="{E26792B8-6210-4177-872B-E1CCBFE7BBB2}" srcId="{111D90D0-2530-4C46-8F44-ED5F3B317D6A}" destId="{91344BD0-3BD6-481C-B2E0-CE653FDECDC7}" srcOrd="0" destOrd="0" parTransId="{92DD66A8-41D8-4500-9749-16DD467C4336}" sibTransId="{12F8BA1C-6D19-4094-8DED-2B60CFD65EDB}"/>
    <dgm:cxn modelId="{F432D1C3-A2BC-4804-9834-5D9E1EEB48E5}" srcId="{DC8E856C-A5C7-4B5D-BD6F-96352CD07666}" destId="{088A68D3-73BB-4658-8A90-DA36030D2B3B}" srcOrd="0" destOrd="0" parTransId="{453C520C-528E-4CC3-88C3-3BB94F7F8908}" sibTransId="{69E4AA7D-4476-4378-BDC6-1F2027581034}"/>
    <dgm:cxn modelId="{A7776CB0-1280-4C1B-9EFE-6D69ACE83A0E}" type="presOf" srcId="{1D30C934-E1A4-4CE9-8BB4-85823BDD2D2C}" destId="{F98BE882-A47B-417B-8136-B6207DA48D26}" srcOrd="0" destOrd="0" presId="urn:microsoft.com/office/officeart/2005/8/layout/chevron2"/>
    <dgm:cxn modelId="{02C18577-5B49-4440-A065-D4B653D63012}" type="presOf" srcId="{6D284201-7575-4B91-B9F3-A90A73EDCB0A}" destId="{39AFC633-1E47-4C75-9D81-896264CB2234}" srcOrd="0" destOrd="0" presId="urn:microsoft.com/office/officeart/2005/8/layout/chevron2"/>
    <dgm:cxn modelId="{2F772854-C747-4E83-9638-79A7EE39947E}" type="presOf" srcId="{DC8E856C-A5C7-4B5D-BD6F-96352CD07666}" destId="{88E9251E-DF1E-4DB6-9736-FF810757319D}" srcOrd="0" destOrd="0" presId="urn:microsoft.com/office/officeart/2005/8/layout/chevron2"/>
    <dgm:cxn modelId="{A2B03198-1A17-4276-A745-C13C824B4AE8}" srcId="{1D30C934-E1A4-4CE9-8BB4-85823BDD2D2C}" destId="{111D90D0-2530-4C46-8F44-ED5F3B317D6A}" srcOrd="3" destOrd="0" parTransId="{8595BF06-2C19-4317-9E8A-81AD3A017888}" sibTransId="{229144E1-4202-4102-A171-0AAC2E4E55B9}"/>
    <dgm:cxn modelId="{E4924B25-371F-43FD-AFCD-212878C15A11}" srcId="{6D284201-7575-4B91-B9F3-A90A73EDCB0A}" destId="{0E1BDBCE-A8F0-45FC-853E-2C33F9DC8A9D}" srcOrd="0" destOrd="0" parTransId="{242FDBA4-4464-494E-A09E-26AC4DC16252}" sibTransId="{9AFF4503-F3C8-419D-B89E-C1C868DE6B8B}"/>
    <dgm:cxn modelId="{0D088593-C670-40BB-B6C5-5367B28E6B92}" srcId="{1D30C934-E1A4-4CE9-8BB4-85823BDD2D2C}" destId="{DC8E856C-A5C7-4B5D-BD6F-96352CD07666}" srcOrd="2" destOrd="0" parTransId="{19AB49A9-37A0-4D84-BB81-69A51857919D}" sibTransId="{714717C0-A229-4407-8B1A-1267D4E4DFDC}"/>
    <dgm:cxn modelId="{70E87813-F091-4C64-8285-E4D43EF8E178}" type="presOf" srcId="{0E1BDBCE-A8F0-45FC-853E-2C33F9DC8A9D}" destId="{DC5DFEA7-BD1E-4BE5-8C1C-A67FAE1286E2}" srcOrd="0" destOrd="0" presId="urn:microsoft.com/office/officeart/2005/8/layout/chevron2"/>
    <dgm:cxn modelId="{FDEF19A0-E4DD-4223-81A2-A20B35269F45}" srcId="{457FE58B-0DF8-456B-868B-599A60E137F7}" destId="{E5B927E9-9DF5-45BF-BD2A-0C397DC15556}" srcOrd="0" destOrd="0" parTransId="{6948E539-B047-4D5B-907F-A24B68153609}" sibTransId="{426267B5-B3FC-4870-A08A-15BEF17A6A72}"/>
    <dgm:cxn modelId="{8AAF830A-7320-423A-A923-B854B7EBFA5D}" type="presOf" srcId="{E5B927E9-9DF5-45BF-BD2A-0C397DC15556}" destId="{87E21196-9350-4672-BB23-27212DBD95EA}" srcOrd="0" destOrd="0" presId="urn:microsoft.com/office/officeart/2005/8/layout/chevron2"/>
    <dgm:cxn modelId="{A908FA5B-2E9D-4EA3-A2DD-9D9222168EF0}" type="presOf" srcId="{088A68D3-73BB-4658-8A90-DA36030D2B3B}" destId="{4666C12D-5E92-4116-A5F4-D02E3F4F2A42}" srcOrd="0" destOrd="0" presId="urn:microsoft.com/office/officeart/2005/8/layout/chevron2"/>
    <dgm:cxn modelId="{6E0EAB55-F33A-4E8A-8DB1-D3B1DB245854}" srcId="{1D30C934-E1A4-4CE9-8BB4-85823BDD2D2C}" destId="{6D284201-7575-4B91-B9F3-A90A73EDCB0A}" srcOrd="0" destOrd="0" parTransId="{3F6C854C-1598-4096-B59A-CF152A54B9E4}" sibTransId="{366CF4F9-8645-4777-9A6E-979688807C22}"/>
    <dgm:cxn modelId="{5ABC7F2D-172E-4517-9ED2-302282FF47ED}" type="presOf" srcId="{457FE58B-0DF8-456B-868B-599A60E137F7}" destId="{E32CF2C2-DBE3-4020-971F-87CB0DEED6CF}" srcOrd="0" destOrd="0" presId="urn:microsoft.com/office/officeart/2005/8/layout/chevron2"/>
    <dgm:cxn modelId="{4304D680-446B-4D2E-9499-8B35FA6ECC78}" srcId="{1D30C934-E1A4-4CE9-8BB4-85823BDD2D2C}" destId="{457FE58B-0DF8-456B-868B-599A60E137F7}" srcOrd="1" destOrd="0" parTransId="{579FE007-6A47-4CD7-9D0D-D0D0679003A8}" sibTransId="{B8A3AC38-F8A5-411E-B15F-E3EC01FEDF97}"/>
    <dgm:cxn modelId="{4FD523EB-9491-4265-8123-1C56E4B997A7}" type="presOf" srcId="{111D90D0-2530-4C46-8F44-ED5F3B317D6A}" destId="{50D9F055-1478-4B1A-99D4-B747789A9E08}" srcOrd="0" destOrd="0" presId="urn:microsoft.com/office/officeart/2005/8/layout/chevron2"/>
    <dgm:cxn modelId="{B3372F8F-7D84-433D-B65A-866616006A5A}" type="presOf" srcId="{91344BD0-3BD6-481C-B2E0-CE653FDECDC7}" destId="{604BA568-CB67-4BDC-93E9-FC4024B1439E}" srcOrd="0" destOrd="0" presId="urn:microsoft.com/office/officeart/2005/8/layout/chevron2"/>
    <dgm:cxn modelId="{D9401056-0045-47DC-8C23-BCEFF59BDA83}" type="presParOf" srcId="{F98BE882-A47B-417B-8136-B6207DA48D26}" destId="{A75A99AC-8861-4FB7-AC38-53AA3B5136B4}" srcOrd="0" destOrd="0" presId="urn:microsoft.com/office/officeart/2005/8/layout/chevron2"/>
    <dgm:cxn modelId="{DF388F29-87C7-498F-8E4E-7DA2EEE8F593}" type="presParOf" srcId="{A75A99AC-8861-4FB7-AC38-53AA3B5136B4}" destId="{39AFC633-1E47-4C75-9D81-896264CB2234}" srcOrd="0" destOrd="0" presId="urn:microsoft.com/office/officeart/2005/8/layout/chevron2"/>
    <dgm:cxn modelId="{9C3BD014-1613-4299-8761-D17204DE7072}" type="presParOf" srcId="{A75A99AC-8861-4FB7-AC38-53AA3B5136B4}" destId="{DC5DFEA7-BD1E-4BE5-8C1C-A67FAE1286E2}" srcOrd="1" destOrd="0" presId="urn:microsoft.com/office/officeart/2005/8/layout/chevron2"/>
    <dgm:cxn modelId="{C33C8FE5-353A-4533-8789-40FF90D4AA87}" type="presParOf" srcId="{F98BE882-A47B-417B-8136-B6207DA48D26}" destId="{0E82C4CE-823B-47EA-9E12-06E69ACE1184}" srcOrd="1" destOrd="0" presId="urn:microsoft.com/office/officeart/2005/8/layout/chevron2"/>
    <dgm:cxn modelId="{0A1E0798-4E2F-4C74-99B9-C9637E6CE8C5}" type="presParOf" srcId="{F98BE882-A47B-417B-8136-B6207DA48D26}" destId="{A3D87C67-2B72-43B5-8D8A-3599FE18D71F}" srcOrd="2" destOrd="0" presId="urn:microsoft.com/office/officeart/2005/8/layout/chevron2"/>
    <dgm:cxn modelId="{C1FB97B4-0850-4BB5-9073-1AD1FBF80982}" type="presParOf" srcId="{A3D87C67-2B72-43B5-8D8A-3599FE18D71F}" destId="{E32CF2C2-DBE3-4020-971F-87CB0DEED6CF}" srcOrd="0" destOrd="0" presId="urn:microsoft.com/office/officeart/2005/8/layout/chevron2"/>
    <dgm:cxn modelId="{243D83D3-2AEB-4F56-9C99-17445A1A0FE6}" type="presParOf" srcId="{A3D87C67-2B72-43B5-8D8A-3599FE18D71F}" destId="{87E21196-9350-4672-BB23-27212DBD95EA}" srcOrd="1" destOrd="0" presId="urn:microsoft.com/office/officeart/2005/8/layout/chevron2"/>
    <dgm:cxn modelId="{4DDCEB8E-9B5E-4A74-B475-FCB0E8A823FA}" type="presParOf" srcId="{F98BE882-A47B-417B-8136-B6207DA48D26}" destId="{AF7012C0-53A9-46C2-85A5-21E61EA9364A}" srcOrd="3" destOrd="0" presId="urn:microsoft.com/office/officeart/2005/8/layout/chevron2"/>
    <dgm:cxn modelId="{6D192023-FA47-4C80-AE6A-836444559199}" type="presParOf" srcId="{F98BE882-A47B-417B-8136-B6207DA48D26}" destId="{307EF21F-1261-4E8F-A1A5-D1B6CB33F32A}" srcOrd="4" destOrd="0" presId="urn:microsoft.com/office/officeart/2005/8/layout/chevron2"/>
    <dgm:cxn modelId="{B81BA568-6B4D-43E0-9F50-510E9994C830}" type="presParOf" srcId="{307EF21F-1261-4E8F-A1A5-D1B6CB33F32A}" destId="{88E9251E-DF1E-4DB6-9736-FF810757319D}" srcOrd="0" destOrd="0" presId="urn:microsoft.com/office/officeart/2005/8/layout/chevron2"/>
    <dgm:cxn modelId="{534884EE-6973-404C-94E5-31513B11ACB9}" type="presParOf" srcId="{307EF21F-1261-4E8F-A1A5-D1B6CB33F32A}" destId="{4666C12D-5E92-4116-A5F4-D02E3F4F2A42}" srcOrd="1" destOrd="0" presId="urn:microsoft.com/office/officeart/2005/8/layout/chevron2"/>
    <dgm:cxn modelId="{867EAF68-662E-49C6-B450-68EEDDEA5979}" type="presParOf" srcId="{F98BE882-A47B-417B-8136-B6207DA48D26}" destId="{E707E3F0-4D7C-4A50-97B7-186A245C0C5C}" srcOrd="5" destOrd="0" presId="urn:microsoft.com/office/officeart/2005/8/layout/chevron2"/>
    <dgm:cxn modelId="{2A6F4A17-0404-4750-897F-9280D85FCA0D}" type="presParOf" srcId="{F98BE882-A47B-417B-8136-B6207DA48D26}" destId="{D7BEB056-EA22-4A8C-A66D-B617FF027560}" srcOrd="6" destOrd="0" presId="urn:microsoft.com/office/officeart/2005/8/layout/chevron2"/>
    <dgm:cxn modelId="{B16BFB01-D510-4F39-8CFB-126DF58D0F0B}" type="presParOf" srcId="{D7BEB056-EA22-4A8C-A66D-B617FF027560}" destId="{50D9F055-1478-4B1A-99D4-B747789A9E08}" srcOrd="0" destOrd="0" presId="urn:microsoft.com/office/officeart/2005/8/layout/chevron2"/>
    <dgm:cxn modelId="{637E0634-FB18-4A83-90FD-1876C897FD69}" type="presParOf" srcId="{D7BEB056-EA22-4A8C-A66D-B617FF027560}" destId="{604BA568-CB67-4BDC-93E9-FC4024B1439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13D81-9873-4BCC-83DC-5DAB35D80220}">
      <dsp:nvSpPr>
        <dsp:cNvPr id="0" name=""/>
        <dsp:cNvSpPr/>
      </dsp:nvSpPr>
      <dsp:spPr>
        <a:xfrm>
          <a:off x="2641164" y="277368"/>
          <a:ext cx="2367448" cy="11837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Fetch an instruction from the main memory</a:t>
          </a:r>
          <a:endParaRPr lang="en-GB" sz="2100" kern="1200" dirty="0"/>
        </a:p>
      </dsp:txBody>
      <dsp:txXfrm>
        <a:off x="2675834" y="312038"/>
        <a:ext cx="2298108" cy="1114384"/>
      </dsp:txXfrm>
    </dsp:sp>
    <dsp:sp modelId="{F5D97BC5-C8A0-4EA3-BD70-178C453AC033}">
      <dsp:nvSpPr>
        <dsp:cNvPr id="0" name=""/>
        <dsp:cNvSpPr/>
      </dsp:nvSpPr>
      <dsp:spPr>
        <a:xfrm rot="3437774">
          <a:off x="4206579" y="2215727"/>
          <a:ext cx="1231754" cy="41430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4330870" y="2298588"/>
        <a:ext cx="983172" cy="248581"/>
      </dsp:txXfrm>
    </dsp:sp>
    <dsp:sp modelId="{6B2DBDA3-A0C2-4FEF-A3FA-FB4AC7ABFCD8}">
      <dsp:nvSpPr>
        <dsp:cNvPr id="0" name=""/>
        <dsp:cNvSpPr/>
      </dsp:nvSpPr>
      <dsp:spPr>
        <a:xfrm>
          <a:off x="4636301" y="3384665"/>
          <a:ext cx="2367448" cy="1183724"/>
        </a:xfrm>
        <a:prstGeom prst="roundRect">
          <a:avLst>
            <a:gd name="adj" fmla="val 10000"/>
          </a:avLst>
        </a:prstGeom>
        <a:solidFill>
          <a:schemeClr val="accent5">
            <a:hueOff val="1529998"/>
            <a:satOff val="23510"/>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Decode the instruction</a:t>
          </a:r>
          <a:endParaRPr lang="en-GB" sz="2100" kern="1200" dirty="0"/>
        </a:p>
      </dsp:txBody>
      <dsp:txXfrm>
        <a:off x="4670971" y="3419335"/>
        <a:ext cx="2298108" cy="1114384"/>
      </dsp:txXfrm>
    </dsp:sp>
    <dsp:sp modelId="{2C18B284-B7A4-42B6-AE8F-739ADB30D044}">
      <dsp:nvSpPr>
        <dsp:cNvPr id="0" name=""/>
        <dsp:cNvSpPr/>
      </dsp:nvSpPr>
      <dsp:spPr>
        <a:xfrm rot="10800000">
          <a:off x="3250577" y="3769375"/>
          <a:ext cx="1231754" cy="414303"/>
        </a:xfrm>
        <a:prstGeom prst="leftRightArrow">
          <a:avLst>
            <a:gd name="adj1" fmla="val 60000"/>
            <a:gd name="adj2" fmla="val 50000"/>
          </a:avLst>
        </a:prstGeom>
        <a:solidFill>
          <a:schemeClr val="accent5">
            <a:hueOff val="1529998"/>
            <a:satOff val="23510"/>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10800000">
        <a:off x="3374868" y="3852236"/>
        <a:ext cx="983172" cy="248581"/>
      </dsp:txXfrm>
    </dsp:sp>
    <dsp:sp modelId="{6CD9EE00-F27F-4582-8E17-D97D4D0B0647}">
      <dsp:nvSpPr>
        <dsp:cNvPr id="0" name=""/>
        <dsp:cNvSpPr/>
      </dsp:nvSpPr>
      <dsp:spPr>
        <a:xfrm>
          <a:off x="729159" y="3384665"/>
          <a:ext cx="2367448" cy="1183724"/>
        </a:xfrm>
        <a:prstGeom prst="roundRect">
          <a:avLst>
            <a:gd name="adj" fmla="val 10000"/>
          </a:avLst>
        </a:prstGeom>
        <a:solidFill>
          <a:schemeClr val="accent5">
            <a:hueOff val="3059995"/>
            <a:satOff val="47020"/>
            <a:lumOff val="2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Execute the instruction</a:t>
          </a:r>
          <a:endParaRPr lang="en-GB" sz="2100" kern="1200" dirty="0"/>
        </a:p>
      </dsp:txBody>
      <dsp:txXfrm>
        <a:off x="763829" y="3419335"/>
        <a:ext cx="2298108" cy="1114384"/>
      </dsp:txXfrm>
    </dsp:sp>
    <dsp:sp modelId="{F4D77417-881B-4EEB-BE8A-2FE13593D30D}">
      <dsp:nvSpPr>
        <dsp:cNvPr id="0" name=""/>
        <dsp:cNvSpPr/>
      </dsp:nvSpPr>
      <dsp:spPr>
        <a:xfrm rot="18096307">
          <a:off x="2253009" y="2215727"/>
          <a:ext cx="1231754" cy="414303"/>
        </a:xfrm>
        <a:prstGeom prst="leftRightArrow">
          <a:avLst>
            <a:gd name="adj1" fmla="val 60000"/>
            <a:gd name="adj2" fmla="val 50000"/>
          </a:avLst>
        </a:prstGeom>
        <a:solidFill>
          <a:schemeClr val="accent5">
            <a:hueOff val="3059995"/>
            <a:satOff val="47020"/>
            <a:lumOff val="20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2377300" y="2298588"/>
        <a:ext cx="983172" cy="248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E6044-03DD-4003-ACEB-F4E54A4DAB3A}">
      <dsp:nvSpPr>
        <dsp:cNvPr id="0" name=""/>
        <dsp:cNvSpPr/>
      </dsp:nvSpPr>
      <dsp:spPr>
        <a:xfrm>
          <a:off x="2015790" y="2755956"/>
          <a:ext cx="2297906" cy="11489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Interface to bus and L2 Cache</a:t>
          </a:r>
          <a:endParaRPr lang="en-GB" sz="2200" kern="1200" dirty="0"/>
        </a:p>
      </dsp:txBody>
      <dsp:txXfrm>
        <a:off x="2049442" y="2789608"/>
        <a:ext cx="2230602" cy="1081649"/>
      </dsp:txXfrm>
    </dsp:sp>
    <dsp:sp modelId="{D650D943-ECB7-44E2-9314-431902E771C3}">
      <dsp:nvSpPr>
        <dsp:cNvPr id="0" name=""/>
        <dsp:cNvSpPr/>
      </dsp:nvSpPr>
      <dsp:spPr>
        <a:xfrm rot="3483487" flipH="1">
          <a:off x="1574806" y="2001036"/>
          <a:ext cx="751840" cy="402133"/>
        </a:xfrm>
        <a:prstGeom prst="leftArrow">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rot="10800000">
        <a:off x="1695446" y="2081463"/>
        <a:ext cx="510560" cy="241279"/>
      </dsp:txXfrm>
    </dsp:sp>
    <dsp:sp modelId="{19082822-BE98-47E3-B36F-225737397A9B}">
      <dsp:nvSpPr>
        <dsp:cNvPr id="0" name=""/>
        <dsp:cNvSpPr/>
      </dsp:nvSpPr>
      <dsp:spPr>
        <a:xfrm>
          <a:off x="0" y="557662"/>
          <a:ext cx="2297906" cy="1148953"/>
        </a:xfrm>
        <a:prstGeom prst="roundRect">
          <a:avLst>
            <a:gd name="adj" fmla="val 10000"/>
          </a:avLst>
        </a:prstGeom>
        <a:solidFill>
          <a:schemeClr val="accent4">
            <a:hueOff val="4498670"/>
            <a:satOff val="-20763"/>
            <a:lumOff val="-6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CPU and L1 Cache</a:t>
          </a:r>
          <a:endParaRPr lang="en-GB" sz="2200" kern="1200" dirty="0"/>
        </a:p>
      </dsp:txBody>
      <dsp:txXfrm>
        <a:off x="33652" y="591314"/>
        <a:ext cx="2230602" cy="1081649"/>
      </dsp:txXfrm>
    </dsp:sp>
    <dsp:sp modelId="{F3AAEFB4-2D12-4831-8214-5C1E03915A79}">
      <dsp:nvSpPr>
        <dsp:cNvPr id="0" name=""/>
        <dsp:cNvSpPr/>
      </dsp:nvSpPr>
      <dsp:spPr>
        <a:xfrm rot="7248146">
          <a:off x="4073759" y="1937978"/>
          <a:ext cx="927482" cy="402133"/>
        </a:xfrm>
        <a:prstGeom prst="rightArrow">
          <a:avLst/>
        </a:prstGeom>
        <a:solidFill>
          <a:schemeClr val="accent4">
            <a:hueOff val="4498670"/>
            <a:satOff val="-20763"/>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a:off x="4194399" y="2018405"/>
        <a:ext cx="686202" cy="241279"/>
      </dsp:txXfrm>
    </dsp:sp>
    <dsp:sp modelId="{3368BC06-0EE5-49F7-A308-F59EBA1CF439}">
      <dsp:nvSpPr>
        <dsp:cNvPr id="0" name=""/>
        <dsp:cNvSpPr/>
      </dsp:nvSpPr>
      <dsp:spPr>
        <a:xfrm>
          <a:off x="3798093" y="341854"/>
          <a:ext cx="2297906" cy="1148953"/>
        </a:xfrm>
        <a:prstGeom prst="roundRect">
          <a:avLst>
            <a:gd name="adj" fmla="val 10000"/>
          </a:avLst>
        </a:prstGeom>
        <a:solidFill>
          <a:schemeClr val="accent4">
            <a:hueOff val="8997340"/>
            <a:satOff val="-41525"/>
            <a:lumOff val="-1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CPU and L1 Cache</a:t>
          </a:r>
          <a:endParaRPr lang="en-GB" sz="2200" kern="1200" dirty="0"/>
        </a:p>
      </dsp:txBody>
      <dsp:txXfrm>
        <a:off x="3831745" y="375506"/>
        <a:ext cx="2230602" cy="1081649"/>
      </dsp:txXfrm>
    </dsp:sp>
    <dsp:sp modelId="{A99D7BBF-0AE4-4A36-AFE6-04420E9490EE}">
      <dsp:nvSpPr>
        <dsp:cNvPr id="0" name=""/>
        <dsp:cNvSpPr/>
      </dsp:nvSpPr>
      <dsp:spPr>
        <a:xfrm rot="5355213">
          <a:off x="2774446" y="4145289"/>
          <a:ext cx="665266" cy="402133"/>
        </a:xfrm>
        <a:prstGeom prst="leftRightArrow">
          <a:avLst>
            <a:gd name="adj1" fmla="val 60000"/>
            <a:gd name="adj2" fmla="val 50000"/>
          </a:avLst>
        </a:prstGeom>
        <a:solidFill>
          <a:schemeClr val="accent4">
            <a:hueOff val="8997340"/>
            <a:satOff val="-41525"/>
            <a:lumOff val="-129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GB" sz="1800" kern="1200"/>
        </a:p>
      </dsp:txBody>
      <dsp:txXfrm rot="10800000">
        <a:off x="2895086" y="4225716"/>
        <a:ext cx="423986" cy="241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FC633-1E47-4C75-9D81-896264CB2234}">
      <dsp:nvSpPr>
        <dsp:cNvPr id="0" name=""/>
        <dsp:cNvSpPr/>
      </dsp:nvSpPr>
      <dsp:spPr>
        <a:xfrm rot="5400000">
          <a:off x="-191974" y="192287"/>
          <a:ext cx="1279829" cy="895880"/>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Access </a:t>
          </a:r>
          <a:endParaRPr lang="en-GB" sz="2200" kern="1200" dirty="0"/>
        </a:p>
      </dsp:txBody>
      <dsp:txXfrm rot="-5400000">
        <a:off x="1" y="448252"/>
        <a:ext cx="895880" cy="383949"/>
      </dsp:txXfrm>
    </dsp:sp>
    <dsp:sp modelId="{DC5DFEA7-BD1E-4BE5-8C1C-A67FAE1286E2}">
      <dsp:nvSpPr>
        <dsp:cNvPr id="0" name=""/>
        <dsp:cNvSpPr/>
      </dsp:nvSpPr>
      <dsp:spPr>
        <a:xfrm rot="5400000">
          <a:off x="4244463" y="-3348269"/>
          <a:ext cx="831889" cy="752905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sz="3800" kern="1200" dirty="0" smtClean="0"/>
            <a:t>Processor</a:t>
          </a:r>
          <a:endParaRPr lang="en-GB" sz="3800" kern="1200" dirty="0"/>
        </a:p>
      </dsp:txBody>
      <dsp:txXfrm rot="-5400000">
        <a:off x="895881" y="40922"/>
        <a:ext cx="7488446" cy="750671"/>
      </dsp:txXfrm>
    </dsp:sp>
    <dsp:sp modelId="{E32CF2C2-DBE3-4020-971F-87CB0DEED6CF}">
      <dsp:nvSpPr>
        <dsp:cNvPr id="0" name=""/>
        <dsp:cNvSpPr/>
      </dsp:nvSpPr>
      <dsp:spPr>
        <a:xfrm rot="5400000">
          <a:off x="-191974" y="1325642"/>
          <a:ext cx="1279829" cy="895880"/>
        </a:xfrm>
        <a:prstGeom prst="chevron">
          <a:avLst/>
        </a:prstGeom>
        <a:solidFill>
          <a:schemeClr val="accent5">
            <a:hueOff val="1019999"/>
            <a:satOff val="15673"/>
            <a:lumOff val="6667"/>
            <a:alphaOff val="0"/>
          </a:schemeClr>
        </a:solidFill>
        <a:ln w="12700" cap="flat" cmpd="sng" algn="ctr">
          <a:solidFill>
            <a:schemeClr val="accent5">
              <a:hueOff val="1019999"/>
              <a:satOff val="15673"/>
              <a:lumOff val="66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Speeds</a:t>
          </a:r>
          <a:endParaRPr lang="en-GB" sz="2200" kern="1200" dirty="0"/>
        </a:p>
      </dsp:txBody>
      <dsp:txXfrm rot="-5400000">
        <a:off x="1" y="1581607"/>
        <a:ext cx="895880" cy="383949"/>
      </dsp:txXfrm>
    </dsp:sp>
    <dsp:sp modelId="{87E21196-9350-4672-BB23-27212DBD95EA}">
      <dsp:nvSpPr>
        <dsp:cNvPr id="0" name=""/>
        <dsp:cNvSpPr/>
      </dsp:nvSpPr>
      <dsp:spPr>
        <a:xfrm rot="5400000">
          <a:off x="4244463" y="-2214915"/>
          <a:ext cx="831889" cy="7529055"/>
        </a:xfrm>
        <a:prstGeom prst="round2SameRect">
          <a:avLst/>
        </a:prstGeom>
        <a:solidFill>
          <a:schemeClr val="lt1">
            <a:alpha val="90000"/>
            <a:hueOff val="0"/>
            <a:satOff val="0"/>
            <a:lumOff val="0"/>
            <a:alphaOff val="0"/>
          </a:schemeClr>
        </a:solidFill>
        <a:ln w="12700" cap="flat" cmpd="sng" algn="ctr">
          <a:solidFill>
            <a:schemeClr val="accent5">
              <a:hueOff val="1019999"/>
              <a:satOff val="15673"/>
              <a:lumOff val="66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sz="3800" kern="1200" dirty="0" smtClean="0"/>
            <a:t>Cache</a:t>
          </a:r>
          <a:endParaRPr lang="en-GB" sz="3800" kern="1200" dirty="0"/>
        </a:p>
      </dsp:txBody>
      <dsp:txXfrm rot="-5400000">
        <a:off x="895881" y="1174276"/>
        <a:ext cx="7488446" cy="750671"/>
      </dsp:txXfrm>
    </dsp:sp>
    <dsp:sp modelId="{88E9251E-DF1E-4DB6-9736-FF810757319D}">
      <dsp:nvSpPr>
        <dsp:cNvPr id="0" name=""/>
        <dsp:cNvSpPr/>
      </dsp:nvSpPr>
      <dsp:spPr>
        <a:xfrm rot="5400000">
          <a:off x="-191974" y="2458996"/>
          <a:ext cx="1279829" cy="895880"/>
        </a:xfrm>
        <a:prstGeom prst="chevron">
          <a:avLst/>
        </a:prstGeom>
        <a:solidFill>
          <a:schemeClr val="accent5">
            <a:hueOff val="2039997"/>
            <a:satOff val="31347"/>
            <a:lumOff val="13333"/>
            <a:alphaOff val="0"/>
          </a:schemeClr>
        </a:solidFill>
        <a:ln w="12700" cap="flat" cmpd="sng" algn="ctr">
          <a:solidFill>
            <a:schemeClr val="accent5">
              <a:hueOff val="2039997"/>
              <a:satOff val="31347"/>
              <a:lumOff val="13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Get</a:t>
          </a:r>
          <a:endParaRPr lang="en-GB" sz="2200" kern="1200" dirty="0"/>
        </a:p>
      </dsp:txBody>
      <dsp:txXfrm rot="-5400000">
        <a:off x="1" y="2714961"/>
        <a:ext cx="895880" cy="383949"/>
      </dsp:txXfrm>
    </dsp:sp>
    <dsp:sp modelId="{4666C12D-5E92-4116-A5F4-D02E3F4F2A42}">
      <dsp:nvSpPr>
        <dsp:cNvPr id="0" name=""/>
        <dsp:cNvSpPr/>
      </dsp:nvSpPr>
      <dsp:spPr>
        <a:xfrm rot="5400000">
          <a:off x="4244463" y="-1081560"/>
          <a:ext cx="831889" cy="7529055"/>
        </a:xfrm>
        <a:prstGeom prst="round2SameRect">
          <a:avLst/>
        </a:prstGeom>
        <a:solidFill>
          <a:schemeClr val="lt1">
            <a:alpha val="90000"/>
            <a:hueOff val="0"/>
            <a:satOff val="0"/>
            <a:lumOff val="0"/>
            <a:alphaOff val="0"/>
          </a:schemeClr>
        </a:solidFill>
        <a:ln w="12700" cap="flat" cmpd="sng" algn="ctr">
          <a:solidFill>
            <a:schemeClr val="accent5">
              <a:hueOff val="2039997"/>
              <a:satOff val="31347"/>
              <a:lumOff val="1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sz="3800" kern="1200" dirty="0" smtClean="0"/>
            <a:t>Main Memory/RAM</a:t>
          </a:r>
          <a:endParaRPr lang="en-GB" sz="3800" kern="1200" dirty="0"/>
        </a:p>
      </dsp:txBody>
      <dsp:txXfrm rot="-5400000">
        <a:off x="895881" y="2307631"/>
        <a:ext cx="7488446" cy="750671"/>
      </dsp:txXfrm>
    </dsp:sp>
    <dsp:sp modelId="{50D9F055-1478-4B1A-99D4-B747789A9E08}">
      <dsp:nvSpPr>
        <dsp:cNvPr id="0" name=""/>
        <dsp:cNvSpPr/>
      </dsp:nvSpPr>
      <dsp:spPr>
        <a:xfrm rot="5400000">
          <a:off x="-191974" y="3592351"/>
          <a:ext cx="1279829" cy="895880"/>
        </a:xfrm>
        <a:prstGeom prst="chevron">
          <a:avLst/>
        </a:prstGeom>
        <a:solidFill>
          <a:schemeClr val="accent5">
            <a:hueOff val="3059995"/>
            <a:satOff val="47020"/>
            <a:lumOff val="20000"/>
            <a:alphaOff val="0"/>
          </a:schemeClr>
        </a:solidFill>
        <a:ln w="12700" cap="flat" cmpd="sng" algn="ctr">
          <a:solidFill>
            <a:schemeClr val="accent5">
              <a:hueOff val="3059995"/>
              <a:satOff val="47020"/>
              <a:lumOff val="2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Slower</a:t>
          </a:r>
          <a:endParaRPr lang="en-GB" sz="2200" kern="1200" dirty="0"/>
        </a:p>
      </dsp:txBody>
      <dsp:txXfrm rot="-5400000">
        <a:off x="1" y="3848316"/>
        <a:ext cx="895880" cy="383949"/>
      </dsp:txXfrm>
    </dsp:sp>
    <dsp:sp modelId="{604BA568-CB67-4BDC-93E9-FC4024B1439E}">
      <dsp:nvSpPr>
        <dsp:cNvPr id="0" name=""/>
        <dsp:cNvSpPr/>
      </dsp:nvSpPr>
      <dsp:spPr>
        <a:xfrm rot="5400000">
          <a:off x="4244463" y="51794"/>
          <a:ext cx="831889" cy="7529055"/>
        </a:xfrm>
        <a:prstGeom prst="round2SameRect">
          <a:avLst/>
        </a:prstGeom>
        <a:solidFill>
          <a:schemeClr val="lt1">
            <a:alpha val="90000"/>
            <a:hueOff val="0"/>
            <a:satOff val="0"/>
            <a:lumOff val="0"/>
            <a:alphaOff val="0"/>
          </a:schemeClr>
        </a:solidFill>
        <a:ln w="12700" cap="flat" cmpd="sng" algn="ctr">
          <a:solidFill>
            <a:schemeClr val="accent5">
              <a:hueOff val="3059995"/>
              <a:satOff val="47020"/>
              <a:lumOff val="2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GB" sz="3800" kern="1200" dirty="0" smtClean="0"/>
            <a:t>Virtual Memory (on Hard Drive)</a:t>
          </a:r>
          <a:endParaRPr lang="en-GB" sz="3800" kern="1200" dirty="0"/>
        </a:p>
      </dsp:txBody>
      <dsp:txXfrm rot="-5400000">
        <a:off x="895881" y="3440986"/>
        <a:ext cx="7488446" cy="75067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5E2060-920F-4833-BD5F-0FBE4D0B3E92}" type="datetimeFigureOut">
              <a:rPr lang="en-GB" smtClean="0"/>
              <a:t>25/09/2017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9671E-5EB2-4772-BB74-06A8D41A3997}" type="slidenum">
              <a:rPr lang="en-GB" smtClean="0"/>
              <a:t>‹#›</a:t>
            </a:fld>
            <a:endParaRPr lang="en-GB"/>
          </a:p>
        </p:txBody>
      </p:sp>
    </p:spTree>
    <p:extLst>
      <p:ext uri="{BB962C8B-B14F-4D97-AF65-F5344CB8AC3E}">
        <p14:creationId xmlns:p14="http://schemas.microsoft.com/office/powerpoint/2010/main" val="162015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81495-A834-469B-B745-E78EBC23CABF}" type="datetimeFigureOut">
              <a:rPr lang="en-GB" smtClean="0"/>
              <a:t>25/09/2017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D8E85-A523-407D-80B0-854799C8406E}" type="slidenum">
              <a:rPr lang="en-GB" smtClean="0"/>
              <a:t>‹#›</a:t>
            </a:fld>
            <a:endParaRPr lang="en-GB"/>
          </a:p>
        </p:txBody>
      </p:sp>
    </p:spTree>
    <p:extLst>
      <p:ext uri="{BB962C8B-B14F-4D97-AF65-F5344CB8AC3E}">
        <p14:creationId xmlns:p14="http://schemas.microsoft.com/office/powerpoint/2010/main" val="189500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3mins Mini plenary,</a:t>
            </a:r>
            <a:r>
              <a:rPr lang="en-US" baseline="0" dirty="0" smtClean="0"/>
              <a:t> students say the parts as revealed. </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5</a:t>
            </a:fld>
            <a:endParaRPr lang="en-GB"/>
          </a:p>
        </p:txBody>
      </p:sp>
    </p:spTree>
    <p:extLst>
      <p:ext uri="{BB962C8B-B14F-4D97-AF65-F5344CB8AC3E}">
        <p14:creationId xmlns:p14="http://schemas.microsoft.com/office/powerpoint/2010/main" val="188342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10mins hand out A4 sheets. </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52</a:t>
            </a:fld>
            <a:endParaRPr lang="en-GB"/>
          </a:p>
        </p:txBody>
      </p:sp>
    </p:spTree>
    <p:extLst>
      <p:ext uri="{BB962C8B-B14F-4D97-AF65-F5344CB8AC3E}">
        <p14:creationId xmlns:p14="http://schemas.microsoft.com/office/powerpoint/2010/main" val="356875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a:cs typeface="ＭＳ Ｐゴシック"/>
              </a:defRPr>
            </a:lvl1pPr>
            <a:lvl2pPr marL="729057" indent="-280406" eaLnBrk="0" hangingPunct="0">
              <a:defRPr>
                <a:solidFill>
                  <a:schemeClr val="tx1"/>
                </a:solidFill>
                <a:latin typeface="Arial" pitchFamily="34" charset="0"/>
                <a:ea typeface="ＭＳ Ｐゴシック"/>
                <a:cs typeface="ＭＳ Ｐゴシック"/>
              </a:defRPr>
            </a:lvl2pPr>
            <a:lvl3pPr marL="1121626" indent="-224325" eaLnBrk="0" hangingPunct="0">
              <a:defRPr>
                <a:solidFill>
                  <a:schemeClr val="tx1"/>
                </a:solidFill>
                <a:latin typeface="Arial" pitchFamily="34" charset="0"/>
                <a:ea typeface="ＭＳ Ｐゴシック"/>
                <a:cs typeface="ＭＳ Ｐゴシック"/>
              </a:defRPr>
            </a:lvl3pPr>
            <a:lvl4pPr marL="1570276" indent="-224325" eaLnBrk="0" hangingPunct="0">
              <a:defRPr>
                <a:solidFill>
                  <a:schemeClr val="tx1"/>
                </a:solidFill>
                <a:latin typeface="Arial" pitchFamily="34" charset="0"/>
                <a:ea typeface="ＭＳ Ｐゴシック"/>
                <a:cs typeface="ＭＳ Ｐゴシック"/>
              </a:defRPr>
            </a:lvl4pPr>
            <a:lvl5pPr marL="2018927" indent="-224325" eaLnBrk="0" hangingPunct="0">
              <a:defRPr>
                <a:solidFill>
                  <a:schemeClr val="tx1"/>
                </a:solidFill>
                <a:latin typeface="Arial" pitchFamily="34" charset="0"/>
                <a:ea typeface="ＭＳ Ｐゴシック"/>
                <a:cs typeface="ＭＳ Ｐゴシック"/>
              </a:defRPr>
            </a:lvl5pPr>
            <a:lvl6pPr marL="2467577"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16227"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364878"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13528"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80DE5DDF-9307-4F3A-A537-8BC609BAEEB8}" type="slidenum">
              <a:rPr lang="en-GB" smtClean="0">
                <a:cs typeface="Arial" pitchFamily="34" charset="0"/>
              </a:rPr>
              <a:pPr eaLnBrk="1" hangingPunct="1"/>
              <a:t>60</a:t>
            </a:fld>
            <a:endParaRPr lang="en-GB" smtClean="0">
              <a:cs typeface="Arial" pitchFamily="34" charset="0"/>
            </a:endParaRPr>
          </a:p>
        </p:txBody>
      </p:sp>
    </p:spTree>
    <p:extLst>
      <p:ext uri="{BB962C8B-B14F-4D97-AF65-F5344CB8AC3E}">
        <p14:creationId xmlns:p14="http://schemas.microsoft.com/office/powerpoint/2010/main" val="150181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a:cs typeface="ＭＳ Ｐゴシック"/>
              </a:defRPr>
            </a:lvl1pPr>
            <a:lvl2pPr marL="729057" indent="-280406" eaLnBrk="0" hangingPunct="0">
              <a:defRPr>
                <a:solidFill>
                  <a:schemeClr val="tx1"/>
                </a:solidFill>
                <a:latin typeface="Arial" pitchFamily="34" charset="0"/>
                <a:ea typeface="ＭＳ Ｐゴシック"/>
                <a:cs typeface="ＭＳ Ｐゴシック"/>
              </a:defRPr>
            </a:lvl2pPr>
            <a:lvl3pPr marL="1121626" indent="-224325" eaLnBrk="0" hangingPunct="0">
              <a:defRPr>
                <a:solidFill>
                  <a:schemeClr val="tx1"/>
                </a:solidFill>
                <a:latin typeface="Arial" pitchFamily="34" charset="0"/>
                <a:ea typeface="ＭＳ Ｐゴシック"/>
                <a:cs typeface="ＭＳ Ｐゴシック"/>
              </a:defRPr>
            </a:lvl3pPr>
            <a:lvl4pPr marL="1570276" indent="-224325" eaLnBrk="0" hangingPunct="0">
              <a:defRPr>
                <a:solidFill>
                  <a:schemeClr val="tx1"/>
                </a:solidFill>
                <a:latin typeface="Arial" pitchFamily="34" charset="0"/>
                <a:ea typeface="ＭＳ Ｐゴシック"/>
                <a:cs typeface="ＭＳ Ｐゴシック"/>
              </a:defRPr>
            </a:lvl4pPr>
            <a:lvl5pPr marL="2018927" indent="-224325" eaLnBrk="0" hangingPunct="0">
              <a:defRPr>
                <a:solidFill>
                  <a:schemeClr val="tx1"/>
                </a:solidFill>
                <a:latin typeface="Arial" pitchFamily="34" charset="0"/>
                <a:ea typeface="ＭＳ Ｐゴシック"/>
                <a:cs typeface="ＭＳ Ｐゴシック"/>
              </a:defRPr>
            </a:lvl5pPr>
            <a:lvl6pPr marL="2467577"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16227"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364878"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13528" indent="-224325"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B8E0EED0-887A-422C-BDEF-98DE045D4DB0}" type="slidenum">
              <a:rPr lang="en-GB" smtClean="0">
                <a:cs typeface="Arial" pitchFamily="34" charset="0"/>
              </a:rPr>
              <a:pPr eaLnBrk="1" hangingPunct="1"/>
              <a:t>62</a:t>
            </a:fld>
            <a:endParaRPr lang="en-GB" smtClean="0">
              <a:cs typeface="Arial" pitchFamily="34" charset="0"/>
            </a:endParaRPr>
          </a:p>
        </p:txBody>
      </p:sp>
    </p:spTree>
    <p:extLst>
      <p:ext uri="{BB962C8B-B14F-4D97-AF65-F5344CB8AC3E}">
        <p14:creationId xmlns:p14="http://schemas.microsoft.com/office/powerpoint/2010/main" val="118989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2min</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8</a:t>
            </a:fld>
            <a:endParaRPr lang="en-GB"/>
          </a:p>
        </p:txBody>
      </p:sp>
    </p:spTree>
    <p:extLst>
      <p:ext uri="{BB962C8B-B14F-4D97-AF65-F5344CB8AC3E}">
        <p14:creationId xmlns:p14="http://schemas.microsoft.com/office/powerpoint/2010/main" val="409814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1min</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9</a:t>
            </a:fld>
            <a:endParaRPr lang="en-GB"/>
          </a:p>
        </p:txBody>
      </p:sp>
    </p:spTree>
    <p:extLst>
      <p:ext uri="{BB962C8B-B14F-4D97-AF65-F5344CB8AC3E}">
        <p14:creationId xmlns:p14="http://schemas.microsoft.com/office/powerpoint/2010/main" val="329396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1min</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10</a:t>
            </a:fld>
            <a:endParaRPr lang="en-GB"/>
          </a:p>
        </p:txBody>
      </p:sp>
    </p:spTree>
    <p:extLst>
      <p:ext uri="{BB962C8B-B14F-4D97-AF65-F5344CB8AC3E}">
        <p14:creationId xmlns:p14="http://schemas.microsoft.com/office/powerpoint/2010/main" val="410142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1min</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12</a:t>
            </a:fld>
            <a:endParaRPr lang="en-GB"/>
          </a:p>
        </p:txBody>
      </p:sp>
    </p:spTree>
    <p:extLst>
      <p:ext uri="{BB962C8B-B14F-4D97-AF65-F5344CB8AC3E}">
        <p14:creationId xmlns:p14="http://schemas.microsoft.com/office/powerpoint/2010/main" val="125504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1min</a:t>
            </a:r>
            <a:r>
              <a:rPr lang="en-US" baseline="0" dirty="0" smtClean="0"/>
              <a:t> Q&amp;A</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33</a:t>
            </a:fld>
            <a:endParaRPr lang="en-GB"/>
          </a:p>
        </p:txBody>
      </p:sp>
    </p:spTree>
    <p:extLst>
      <p:ext uri="{BB962C8B-B14F-4D97-AF65-F5344CB8AC3E}">
        <p14:creationId xmlns:p14="http://schemas.microsoft.com/office/powerpoint/2010/main" val="389881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2min Q&amp;A Class</a:t>
            </a:r>
            <a:r>
              <a:rPr lang="en-US" baseline="0" dirty="0" smtClean="0"/>
              <a:t> answer what each of them mean so we have a basic grounding. </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35</a:t>
            </a:fld>
            <a:endParaRPr lang="en-GB"/>
          </a:p>
        </p:txBody>
      </p:sp>
    </p:spTree>
    <p:extLst>
      <p:ext uri="{BB962C8B-B14F-4D97-AF65-F5344CB8AC3E}">
        <p14:creationId xmlns:p14="http://schemas.microsoft.com/office/powerpoint/2010/main" val="219570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2min Q&amp;A Class</a:t>
            </a:r>
            <a:r>
              <a:rPr lang="en-US" baseline="0" dirty="0" smtClean="0"/>
              <a:t> answer what each of them mean so we have a basic grounding. </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38</a:t>
            </a:fld>
            <a:endParaRPr lang="en-GB"/>
          </a:p>
        </p:txBody>
      </p:sp>
    </p:spTree>
    <p:extLst>
      <p:ext uri="{BB962C8B-B14F-4D97-AF65-F5344CB8AC3E}">
        <p14:creationId xmlns:p14="http://schemas.microsoft.com/office/powerpoint/2010/main" val="64013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2min Q&amp;A Class</a:t>
            </a:r>
            <a:r>
              <a:rPr lang="en-US" baseline="0" dirty="0" smtClean="0"/>
              <a:t> answer what each of them mean so we have a basic grounding. </a:t>
            </a:r>
            <a:endParaRPr lang="en-US" dirty="0"/>
          </a:p>
        </p:txBody>
      </p:sp>
      <p:sp>
        <p:nvSpPr>
          <p:cNvPr id="4" name="Slide Number Placeholder 3"/>
          <p:cNvSpPr>
            <a:spLocks noGrp="1"/>
          </p:cNvSpPr>
          <p:nvPr>
            <p:ph type="sldNum" sz="quarter" idx="10"/>
          </p:nvPr>
        </p:nvSpPr>
        <p:spPr/>
        <p:txBody>
          <a:bodyPr/>
          <a:lstStyle/>
          <a:p>
            <a:fld id="{8D3AD021-05DF-4AFE-8D95-0FDC895A3DFA}" type="slidenum">
              <a:rPr lang="en-GB" smtClean="0"/>
              <a:t>40</a:t>
            </a:fld>
            <a:endParaRPr lang="en-GB"/>
          </a:p>
        </p:txBody>
      </p:sp>
    </p:spTree>
    <p:extLst>
      <p:ext uri="{BB962C8B-B14F-4D97-AF65-F5344CB8AC3E}">
        <p14:creationId xmlns:p14="http://schemas.microsoft.com/office/powerpoint/2010/main" val="1192879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247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166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6612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08431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229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71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469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287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smtClean="0"/>
              <a:t>9/25/2017</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1234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1425389" y="171450"/>
            <a:ext cx="10512611" cy="852488"/>
          </a:xfrm>
          <a:prstGeom prst="roundRect">
            <a:avLst>
              <a:gd name="adj" fmla="val 0"/>
            </a:avLst>
          </a:prstGeom>
          <a:ln/>
        </p:spPr>
        <p:txBody>
          <a:bodyPr/>
          <a:lstStyle/>
          <a:p>
            <a:endParaRPr lang="en-US" dirty="0" smtClean="0"/>
          </a:p>
        </p:txBody>
      </p:sp>
      <p:sp>
        <p:nvSpPr>
          <p:cNvPr id="4" name="Content Placeholder 2"/>
          <p:cNvSpPr>
            <a:spLocks noGrp="1"/>
          </p:cNvSpPr>
          <p:nvPr>
            <p:ph idx="4294967295"/>
          </p:nvPr>
        </p:nvSpPr>
        <p:spPr>
          <a:xfrm>
            <a:off x="1405467" y="1166812"/>
            <a:ext cx="10532533" cy="5538787"/>
          </a:xfrm>
          <a:prstGeom prst="roundRect">
            <a:avLst>
              <a:gd name="adj" fmla="val 4515"/>
            </a:avLst>
          </a:prstGeom>
          <a:ln/>
        </p:spPr>
        <p:txBody>
          <a:bodyPr/>
          <a:lstStyle>
            <a:lvl1pPr marL="0" indent="0">
              <a:buNone/>
              <a:defRPr/>
            </a:lvl1pPr>
          </a:lstStyle>
          <a:p>
            <a:endParaRPr lang="en-US" b="1" dirty="0" smtClean="0"/>
          </a:p>
        </p:txBody>
      </p:sp>
    </p:spTree>
    <p:extLst>
      <p:ext uri="{BB962C8B-B14F-4D97-AF65-F5344CB8AC3E}">
        <p14:creationId xmlns:p14="http://schemas.microsoft.com/office/powerpoint/2010/main" val="26169689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7440084" cy="1143000"/>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989139"/>
            <a:ext cx="5384800" cy="4137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9139"/>
            <a:ext cx="5384800" cy="4137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mn-ea"/>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mn-ea"/>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smtClean="0">
                <a:latin typeface="Arial" pitchFamily="34" charset="0"/>
              </a:defRPr>
            </a:lvl1pPr>
          </a:lstStyle>
          <a:p>
            <a:pPr>
              <a:defRPr/>
            </a:pPr>
            <a:fld id="{DF64A264-DB49-417F-BDE1-202584F55130}" type="slidenum">
              <a:rPr lang="en-GB"/>
              <a:pPr>
                <a:defRPr/>
              </a:pPr>
              <a:t>‹#›</a:t>
            </a:fld>
            <a:endParaRPr lang="en-GB"/>
          </a:p>
        </p:txBody>
      </p:sp>
    </p:spTree>
    <p:extLst>
      <p:ext uri="{BB962C8B-B14F-4D97-AF65-F5344CB8AC3E}">
        <p14:creationId xmlns:p14="http://schemas.microsoft.com/office/powerpoint/2010/main" val="332721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7676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1425389" y="171450"/>
            <a:ext cx="10512611" cy="852488"/>
          </a:xfrm>
          <a:prstGeom prst="roundRect">
            <a:avLst>
              <a:gd name="adj" fmla="val 0"/>
            </a:avLst>
          </a:prstGeom>
          <a:ln/>
        </p:spPr>
        <p:txBody>
          <a:bodyPr/>
          <a:lstStyle/>
          <a:p>
            <a:endParaRPr lang="en-US" dirty="0" smtClean="0"/>
          </a:p>
        </p:txBody>
      </p:sp>
      <p:sp>
        <p:nvSpPr>
          <p:cNvPr id="4" name="Content Placeholder 2"/>
          <p:cNvSpPr>
            <a:spLocks noGrp="1"/>
          </p:cNvSpPr>
          <p:nvPr>
            <p:ph idx="4294967295"/>
          </p:nvPr>
        </p:nvSpPr>
        <p:spPr>
          <a:xfrm>
            <a:off x="1405467" y="1166812"/>
            <a:ext cx="10532533" cy="5538787"/>
          </a:xfrm>
          <a:prstGeom prst="roundRect">
            <a:avLst>
              <a:gd name="adj" fmla="val 4515"/>
            </a:avLst>
          </a:prstGeom>
          <a:ln/>
        </p:spPr>
        <p:txBody>
          <a:bodyPr/>
          <a:lstStyle>
            <a:lvl1pPr marL="0" indent="0">
              <a:buNone/>
              <a:defRPr/>
            </a:lvl1pPr>
          </a:lstStyle>
          <a:p>
            <a:endParaRPr lang="en-US" b="1" dirty="0" smtClean="0"/>
          </a:p>
        </p:txBody>
      </p:sp>
    </p:spTree>
    <p:extLst>
      <p:ext uri="{BB962C8B-B14F-4D97-AF65-F5344CB8AC3E}">
        <p14:creationId xmlns:p14="http://schemas.microsoft.com/office/powerpoint/2010/main" val="10260918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1425389" y="171450"/>
            <a:ext cx="10512611" cy="852488"/>
          </a:xfrm>
          <a:prstGeom prst="roundRect">
            <a:avLst>
              <a:gd name="adj" fmla="val 0"/>
            </a:avLst>
          </a:prstGeom>
          <a:ln/>
        </p:spPr>
        <p:txBody>
          <a:bodyPr/>
          <a:lstStyle/>
          <a:p>
            <a:endParaRPr lang="en-US" dirty="0" smtClean="0"/>
          </a:p>
        </p:txBody>
      </p:sp>
      <p:sp>
        <p:nvSpPr>
          <p:cNvPr id="4" name="Content Placeholder 2"/>
          <p:cNvSpPr>
            <a:spLocks noGrp="1"/>
          </p:cNvSpPr>
          <p:nvPr>
            <p:ph idx="4294967295"/>
          </p:nvPr>
        </p:nvSpPr>
        <p:spPr>
          <a:xfrm>
            <a:off x="1405467" y="1166812"/>
            <a:ext cx="10532533" cy="5538787"/>
          </a:xfrm>
          <a:prstGeom prst="roundRect">
            <a:avLst>
              <a:gd name="adj" fmla="val 4515"/>
            </a:avLst>
          </a:prstGeom>
          <a:ln/>
        </p:spPr>
        <p:txBody>
          <a:bodyPr/>
          <a:lstStyle>
            <a:lvl1pPr marL="0" indent="0">
              <a:buNone/>
              <a:defRPr/>
            </a:lvl1pPr>
          </a:lstStyle>
          <a:p>
            <a:endParaRPr lang="en-US" b="1" dirty="0" smtClean="0"/>
          </a:p>
        </p:txBody>
      </p:sp>
    </p:spTree>
    <p:extLst>
      <p:ext uri="{BB962C8B-B14F-4D97-AF65-F5344CB8AC3E}">
        <p14:creationId xmlns:p14="http://schemas.microsoft.com/office/powerpoint/2010/main" val="300943749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1425389" y="171450"/>
            <a:ext cx="10512611" cy="852488"/>
          </a:xfrm>
          <a:prstGeom prst="roundRect">
            <a:avLst>
              <a:gd name="adj" fmla="val 0"/>
            </a:avLst>
          </a:prstGeom>
          <a:ln/>
        </p:spPr>
        <p:txBody>
          <a:bodyPr/>
          <a:lstStyle/>
          <a:p>
            <a:endParaRPr lang="en-US" dirty="0" smtClean="0"/>
          </a:p>
        </p:txBody>
      </p:sp>
      <p:sp>
        <p:nvSpPr>
          <p:cNvPr id="4" name="Content Placeholder 2"/>
          <p:cNvSpPr>
            <a:spLocks noGrp="1"/>
          </p:cNvSpPr>
          <p:nvPr>
            <p:ph idx="4294967295"/>
          </p:nvPr>
        </p:nvSpPr>
        <p:spPr>
          <a:xfrm>
            <a:off x="1405467" y="1166812"/>
            <a:ext cx="10532533" cy="5538787"/>
          </a:xfrm>
          <a:prstGeom prst="roundRect">
            <a:avLst>
              <a:gd name="adj" fmla="val 4515"/>
            </a:avLst>
          </a:prstGeom>
          <a:ln/>
        </p:spPr>
        <p:txBody>
          <a:bodyPr/>
          <a:lstStyle>
            <a:lvl1pPr marL="0" indent="0">
              <a:buNone/>
              <a:defRPr/>
            </a:lvl1pPr>
          </a:lstStyle>
          <a:p>
            <a:endParaRPr lang="en-US" b="1" dirty="0" smtClean="0"/>
          </a:p>
        </p:txBody>
      </p:sp>
    </p:spTree>
    <p:extLst>
      <p:ext uri="{BB962C8B-B14F-4D97-AF65-F5344CB8AC3E}">
        <p14:creationId xmlns:p14="http://schemas.microsoft.com/office/powerpoint/2010/main" val="4214139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445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527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smtClean="0"/>
              <a:t>9/25/2017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616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571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smtClean="0"/>
              <a:t>9/25/2017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72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241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848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smtClean="0"/>
              <a:t>9/25/2017</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34011458"/>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670" r:id="rId20"/>
    <p:sldLayoutId id="2147483671" r:id="rId21"/>
    <p:sldLayoutId id="2147483672" r:id="rId2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File:Motherboard_diagram.svg"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bit.ly/memoryk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tjLB5QCXeTQ" TargetMode="External"/><Relationship Id="rId2" Type="http://schemas.openxmlformats.org/officeDocument/2006/relationships/hyperlink" Target="http://www.youtube.com/watch?v=TvkIi6NVnqY"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youtube.com/watch?v=HO4TAw6yT2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ebuyer.com/" TargetMode="External"/><Relationship Id="rId2" Type="http://schemas.openxmlformats.org/officeDocument/2006/relationships/hyperlink" Target="http://www.dabs.com/" TargetMode="Externa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www.pcworld.co.uk/"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howstuffworks.com/"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CYGm5nkTuFM" TargetMode="External"/><Relationship Id="rId2" Type="http://schemas.openxmlformats.org/officeDocument/2006/relationships/hyperlink" Target="https://www.youtube.com/watch?v=dYaB3Uqygoc" TargetMode="Externa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howstuffworks.com/"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Task 1 - Hardware</a:t>
            </a:r>
            <a:endParaRPr lang="en-GB" dirty="0"/>
          </a:p>
        </p:txBody>
      </p:sp>
      <p:sp>
        <p:nvSpPr>
          <p:cNvPr id="3" name="Subtitle 2"/>
          <p:cNvSpPr>
            <a:spLocks noGrp="1"/>
          </p:cNvSpPr>
          <p:nvPr>
            <p:ph type="subTitle" idx="1"/>
          </p:nvPr>
        </p:nvSpPr>
        <p:spPr/>
        <p:txBody>
          <a:bodyPr>
            <a:normAutofit/>
          </a:bodyPr>
          <a:lstStyle/>
          <a:p>
            <a:r>
              <a:rPr lang="en-GB" sz="3200" b="1" dirty="0" smtClean="0"/>
              <a:t>OCR Cambridge Technicals Level 3 </a:t>
            </a:r>
            <a:endParaRPr lang="en-GB"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680" y="121155"/>
            <a:ext cx="4048298" cy="2285330"/>
          </a:xfrm>
          <a:prstGeom prst="rect">
            <a:avLst/>
          </a:prstGeom>
        </p:spPr>
      </p:pic>
    </p:spTree>
    <p:extLst>
      <p:ext uri="{BB962C8B-B14F-4D97-AF65-F5344CB8AC3E}">
        <p14:creationId xmlns:p14="http://schemas.microsoft.com/office/powerpoint/2010/main" val="2753082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628206" y="3063154"/>
            <a:ext cx="1700285" cy="1700285"/>
          </a:xfrm>
          <a:prstGeom prst="roundRect">
            <a:avLst>
              <a:gd name="adj" fmla="val 4515"/>
            </a:avLst>
          </a:prstGeom>
        </p:spPr>
      </p:pic>
      <p:sp>
        <p:nvSpPr>
          <p:cNvPr id="2" name="Title 1"/>
          <p:cNvSpPr>
            <a:spLocks noGrp="1"/>
          </p:cNvSpPr>
          <p:nvPr>
            <p:ph type="title" idx="4294967295"/>
          </p:nvPr>
        </p:nvSpPr>
        <p:spPr>
          <a:xfrm>
            <a:off x="2593042" y="171450"/>
            <a:ext cx="7884458" cy="852488"/>
          </a:xfrm>
          <a:prstGeom prst="roundRect">
            <a:avLst>
              <a:gd name="adj" fmla="val 0"/>
            </a:avLst>
          </a:prstGeom>
        </p:spPr>
        <p:txBody>
          <a:bodyPr/>
          <a:lstStyle/>
          <a:p>
            <a:r>
              <a:rPr lang="en-GB" dirty="0" smtClean="0"/>
              <a:t>Other Devices</a:t>
            </a:r>
            <a:endParaRPr lang="en-GB" dirty="0"/>
          </a:p>
        </p:txBody>
      </p:sp>
      <p:sp>
        <p:nvSpPr>
          <p:cNvPr id="6" name="Rounded Rectangle 5"/>
          <p:cNvSpPr/>
          <p:nvPr/>
        </p:nvSpPr>
        <p:spPr>
          <a:xfrm>
            <a:off x="2593043" y="3036744"/>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Touch Screen</a:t>
            </a:r>
          </a:p>
          <a:p>
            <a:pPr algn="ctr"/>
            <a:r>
              <a:rPr lang="en-GB" sz="1600" dirty="0"/>
              <a:t>Alternative to a mouse or keyboard. Senses the users touch. Often used in phones, tablets, kiosks etc. </a:t>
            </a:r>
            <a:endParaRPr lang="en-GB" dirty="0"/>
          </a:p>
        </p:txBody>
      </p:sp>
      <p:sp>
        <p:nvSpPr>
          <p:cNvPr id="7" name="Rounded Rectangle 6"/>
          <p:cNvSpPr/>
          <p:nvPr/>
        </p:nvSpPr>
        <p:spPr>
          <a:xfrm>
            <a:off x="4554538" y="1140405"/>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Joystick</a:t>
            </a:r>
          </a:p>
          <a:p>
            <a:pPr algn="ctr"/>
            <a:r>
              <a:rPr lang="en-GB" sz="1600" dirty="0"/>
              <a:t>Joysticks used to be popular with gamers but have slowly been replaced by other types of game controller. In construction, joysticks are used to control machinery such as cranes.</a:t>
            </a:r>
            <a:endParaRPr lang="en-GB" sz="1600" b="1" dirty="0"/>
          </a:p>
          <a:p>
            <a:pPr algn="ctr"/>
            <a:r>
              <a:rPr lang="en-GB" sz="1600" dirty="0"/>
              <a:t> </a:t>
            </a:r>
            <a:endParaRPr lang="en-GB" dirty="0"/>
          </a:p>
        </p:txBody>
      </p:sp>
      <p:sp>
        <p:nvSpPr>
          <p:cNvPr id="8" name="Rounded Rectangle 7"/>
          <p:cNvSpPr/>
          <p:nvPr/>
        </p:nvSpPr>
        <p:spPr>
          <a:xfrm>
            <a:off x="4539596" y="4939365"/>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t>Actuators</a:t>
            </a:r>
          </a:p>
          <a:p>
            <a:pPr marL="0" lvl="1" algn="ctr"/>
            <a:r>
              <a:rPr lang="en-US" sz="1600" dirty="0"/>
              <a:t>A computer system being used to monitor and control a mechanical system will need some way of outputting a physical change. In </a:t>
            </a:r>
            <a:r>
              <a:rPr lang="en-US" sz="1600" dirty="0" err="1"/>
              <a:t>aeroplanes</a:t>
            </a:r>
            <a:r>
              <a:rPr lang="en-US" sz="1600" dirty="0"/>
              <a:t>, actuators are mechanical devices which adjust various parts of the system such as flaps or engines based on the data input.</a:t>
            </a:r>
          </a:p>
          <a:p>
            <a:pPr algn="ctr"/>
            <a:endParaRPr lang="en-GB" sz="1600" b="1" dirty="0"/>
          </a:p>
        </p:txBody>
      </p:sp>
      <p:pic>
        <p:nvPicPr>
          <p:cNvPr id="10"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64133" y="1103068"/>
            <a:ext cx="1225296" cy="1801368"/>
          </a:xfrm>
          <a:prstGeom prst="roundRect">
            <a:avLst>
              <a:gd name="adj" fmla="val 4515"/>
            </a:avLst>
          </a:prstGeom>
          <a:noFill/>
          <a:ln w="9525">
            <a:solidFill>
              <a:srgbClr val="008000"/>
            </a:solidFill>
            <a:round/>
            <a:headEnd/>
            <a:tailEnd/>
          </a:ln>
          <a:extLst>
            <a:ext uri="{909E8E84-426E-40dd-AFC4-6F175D3DCCD1}">
              <a14:hiddenFill xmlns:a14="http://schemas.microsoft.com/office/drawing/2010/main" xmlns="">
                <a:solidFill>
                  <a:srgbClr val="FFFFFF"/>
                </a:solidFill>
              </a14:hiddenFill>
            </a:ext>
          </a:extLst>
        </p:spPr>
      </p:pic>
      <p:pic>
        <p:nvPicPr>
          <p:cNvPr id="11" name="Picture 3"/>
          <p:cNvPicPr>
            <a:picLocks noChangeAspect="1"/>
          </p:cNvPicPr>
          <p:nvPr/>
        </p:nvPicPr>
        <p:blipFill>
          <a:blip r:embed="rId5">
            <a:extLst>
              <a:ext uri="{28A0092B-C50C-407E-A947-70E740481C1C}">
                <a14:useLocalDpi xmlns:a14="http://schemas.microsoft.com/office/drawing/2010/main" val="0"/>
              </a:ext>
            </a:extLst>
          </a:blip>
          <a:srcRect t="12250" r="6589" b="15701"/>
          <a:stretch>
            <a:fillRect/>
          </a:stretch>
        </p:blipFill>
        <p:spPr bwMode="auto">
          <a:xfrm>
            <a:off x="2593043" y="5350411"/>
            <a:ext cx="1886653" cy="904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1"/>
          <p:cNvSpPr/>
          <p:nvPr/>
        </p:nvSpPr>
        <p:spPr>
          <a:xfrm>
            <a:off x="2593043" y="5098473"/>
            <a:ext cx="1886653" cy="1156540"/>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rot="18504367">
            <a:off x="8787356" y="3416966"/>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
        <p:nvSpPr>
          <p:cNvPr id="14" name="Rectangle 13"/>
          <p:cNvSpPr/>
          <p:nvPr/>
        </p:nvSpPr>
        <p:spPr>
          <a:xfrm rot="18504367">
            <a:off x="2833629" y="1633015"/>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
        <p:nvSpPr>
          <p:cNvPr id="15" name="Rectangle 14"/>
          <p:cNvSpPr/>
          <p:nvPr/>
        </p:nvSpPr>
        <p:spPr>
          <a:xfrm rot="18504367">
            <a:off x="2463422" y="5362104"/>
            <a:ext cx="1970411"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OUTPUT</a:t>
            </a:r>
          </a:p>
        </p:txBody>
      </p:sp>
    </p:spTree>
    <p:extLst>
      <p:ext uri="{BB962C8B-B14F-4D97-AF65-F5344CB8AC3E}">
        <p14:creationId xmlns:p14="http://schemas.microsoft.com/office/powerpoint/2010/main" val="187807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Communication Devices</a:t>
            </a:r>
            <a:endParaRPr lang="en-GB" dirty="0"/>
          </a:p>
        </p:txBody>
      </p:sp>
      <p:sp>
        <p:nvSpPr>
          <p:cNvPr id="3" name="Content Placeholder 2"/>
          <p:cNvSpPr>
            <a:spLocks noGrp="1"/>
          </p:cNvSpPr>
          <p:nvPr>
            <p:ph idx="1"/>
          </p:nvPr>
        </p:nvSpPr>
        <p:spPr/>
        <p:txBody>
          <a:bodyPr>
            <a:normAutofit fontScale="92500" lnSpcReduction="10000"/>
          </a:bodyPr>
          <a:lstStyle/>
          <a:p>
            <a:r>
              <a:rPr lang="en-US" dirty="0"/>
              <a:t>A communication device is piece of equipment or hardware designed to move information or data from one place to another, in other words, allowing one computer device to communicate with another. There are many examples of communication devices and we will look at a few below</a:t>
            </a:r>
            <a:r>
              <a:rPr lang="en-US" dirty="0" smtClean="0"/>
              <a:t>.</a:t>
            </a:r>
          </a:p>
          <a:p>
            <a:r>
              <a:rPr lang="en-US" b="1" dirty="0"/>
              <a:t>Network interface card (</a:t>
            </a:r>
            <a:r>
              <a:rPr lang="en-US" b="1" dirty="0" err="1"/>
              <a:t>NIC</a:t>
            </a:r>
            <a:r>
              <a:rPr lang="en-US" b="1" dirty="0"/>
              <a:t>) or Network </a:t>
            </a:r>
            <a:r>
              <a:rPr lang="en-US" b="1" dirty="0" smtClean="0"/>
              <a:t>connector</a:t>
            </a:r>
          </a:p>
          <a:p>
            <a:r>
              <a:rPr lang="en-GB" b="1" dirty="0"/>
              <a:t>Wi-fi </a:t>
            </a:r>
            <a:r>
              <a:rPr lang="en-GB" b="1" dirty="0" smtClean="0"/>
              <a:t>cards</a:t>
            </a:r>
          </a:p>
          <a:p>
            <a:r>
              <a:rPr lang="en-GB" b="1" dirty="0" smtClean="0"/>
              <a:t>Router</a:t>
            </a:r>
          </a:p>
          <a:p>
            <a:r>
              <a:rPr lang="en-GB" b="1" dirty="0" smtClean="0"/>
              <a:t>Modem</a:t>
            </a:r>
          </a:p>
          <a:p>
            <a:r>
              <a:rPr lang="en-GB" b="1" dirty="0" smtClean="0"/>
              <a:t>What is the difference between a router and a modem?</a:t>
            </a:r>
            <a:endParaRPr lang="en-GB"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37498" y="3624906"/>
            <a:ext cx="3533507" cy="2823163"/>
          </a:xfrm>
          <a:prstGeom prst="rect">
            <a:avLst/>
          </a:prstGeom>
        </p:spPr>
      </p:pic>
    </p:spTree>
    <p:extLst>
      <p:ext uri="{BB962C8B-B14F-4D97-AF65-F5344CB8AC3E}">
        <p14:creationId xmlns:p14="http://schemas.microsoft.com/office/powerpoint/2010/main" val="1813665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Today we’ll look inside the machine</a:t>
            </a:r>
            <a:endParaRPr lang="en-GB" dirty="0"/>
          </a:p>
        </p:txBody>
      </p:sp>
      <p:pic>
        <p:nvPicPr>
          <p:cNvPr id="5" name="Picture 4"/>
          <p:cNvPicPr>
            <a:picLocks noChangeAspect="1"/>
          </p:cNvPicPr>
          <p:nvPr/>
        </p:nvPicPr>
        <p:blipFill>
          <a:blip r:embed="rId3"/>
          <a:stretch>
            <a:fillRect/>
          </a:stretch>
        </p:blipFill>
        <p:spPr>
          <a:xfrm>
            <a:off x="2768138" y="2097719"/>
            <a:ext cx="7296092" cy="4596538"/>
          </a:xfrm>
          <a:prstGeom prst="rect">
            <a:avLst/>
          </a:prstGeom>
        </p:spPr>
      </p:pic>
    </p:spTree>
    <p:extLst>
      <p:ext uri="{BB962C8B-B14F-4D97-AF65-F5344CB8AC3E}">
        <p14:creationId xmlns:p14="http://schemas.microsoft.com/office/powerpoint/2010/main" val="900064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68008" y="1412776"/>
            <a:ext cx="4176464" cy="5256584"/>
          </a:xfrm>
        </p:spPr>
        <p:style>
          <a:lnRef idx="2">
            <a:schemeClr val="accent1"/>
          </a:lnRef>
          <a:fillRef idx="1">
            <a:schemeClr val="lt1"/>
          </a:fillRef>
          <a:effectRef idx="0">
            <a:schemeClr val="accent1"/>
          </a:effectRef>
          <a:fontRef idx="minor">
            <a:schemeClr val="dk1"/>
          </a:fontRef>
        </p:style>
        <p:txBody>
          <a:bodyPr>
            <a:normAutofit/>
          </a:bodyPr>
          <a:lstStyle/>
          <a:p>
            <a:r>
              <a:rPr lang="en-GB" dirty="0" smtClean="0"/>
              <a:t>The CPU is the brain of the computer</a:t>
            </a:r>
          </a:p>
          <a:p>
            <a:r>
              <a:rPr lang="en-GB" dirty="0" smtClean="0"/>
              <a:t>It is made up of the main memory, the processor and the cache.</a:t>
            </a:r>
          </a:p>
          <a:p>
            <a:r>
              <a:rPr lang="en-GB" dirty="0" smtClean="0"/>
              <a:t>The program instructions move between the main memory and the processor using internal connections called </a:t>
            </a:r>
            <a:r>
              <a:rPr lang="en-GB" b="1" dirty="0" smtClean="0"/>
              <a:t>system buses</a:t>
            </a:r>
          </a:p>
          <a:p>
            <a:r>
              <a:rPr lang="en-GB" dirty="0" smtClean="0"/>
              <a:t>Cache is a small amount of rapid memory and can be small as 2mb</a:t>
            </a:r>
            <a:endParaRPr lang="en-GB" dirty="0"/>
          </a:p>
        </p:txBody>
      </p:sp>
      <p:sp>
        <p:nvSpPr>
          <p:cNvPr id="3" name="Title 2"/>
          <p:cNvSpPr>
            <a:spLocks noGrp="1"/>
          </p:cNvSpPr>
          <p:nvPr>
            <p:ph type="title"/>
          </p:nvPr>
        </p:nvSpPr>
        <p:spPr/>
        <p:txBody>
          <a:bodyPr/>
          <a:lstStyle/>
          <a:p>
            <a:r>
              <a:rPr lang="en-GB" dirty="0" smtClean="0"/>
              <a:t>Central Processing Unit</a:t>
            </a:r>
            <a:endParaRPr lang="en-GB" dirty="0"/>
          </a:p>
        </p:txBody>
      </p:sp>
      <p:pic>
        <p:nvPicPr>
          <p:cNvPr id="3074" name="Picture 2" descr="http://condor.cc.ku.edu/~grobe/docs/sgi-short-intro/how-cache-work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65" y="1703615"/>
            <a:ext cx="4267200" cy="3228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2207568" y="5157192"/>
            <a:ext cx="3600400" cy="1200329"/>
          </a:xfrm>
          <a:prstGeom prst="rect">
            <a:avLst/>
          </a:prstGeom>
          <a:solidFill>
            <a:srgbClr val="FF0000"/>
          </a:solidFill>
        </p:spPr>
        <p:txBody>
          <a:bodyPr wrap="square" rtlCol="0">
            <a:spAutoFit/>
          </a:bodyPr>
          <a:lstStyle/>
          <a:p>
            <a:pPr algn="ctr"/>
            <a:r>
              <a:rPr lang="en-GB" sz="2400" b="1" dirty="0"/>
              <a:t>Draw the fetch-Execute diagram into your books. What is this?</a:t>
            </a:r>
          </a:p>
        </p:txBody>
      </p:sp>
    </p:spTree>
    <p:extLst>
      <p:ext uri="{BB962C8B-B14F-4D97-AF65-F5344CB8AC3E}">
        <p14:creationId xmlns:p14="http://schemas.microsoft.com/office/powerpoint/2010/main" val="357729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6547063"/>
              </p:ext>
            </p:extLst>
          </p:nvPr>
        </p:nvGraphicFramePr>
        <p:xfrm>
          <a:off x="2395538" y="1556793"/>
          <a:ext cx="7732910" cy="4569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GB" dirty="0" smtClean="0"/>
              <a:t>Fetch and Execute Cycle</a:t>
            </a:r>
            <a:endParaRPr lang="en-GB" dirty="0"/>
          </a:p>
        </p:txBody>
      </p:sp>
      <p:sp>
        <p:nvSpPr>
          <p:cNvPr id="5" name="TextBox 4"/>
          <p:cNvSpPr txBox="1"/>
          <p:nvPr/>
        </p:nvSpPr>
        <p:spPr>
          <a:xfrm>
            <a:off x="1919536" y="2276872"/>
            <a:ext cx="2520280"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A program initially runs from the main memory, the processor then accesses it, the processor is given the location</a:t>
            </a:r>
          </a:p>
        </p:txBody>
      </p:sp>
      <p:sp>
        <p:nvSpPr>
          <p:cNvPr id="6" name="TextBox 5"/>
          <p:cNvSpPr txBox="1"/>
          <p:nvPr/>
        </p:nvSpPr>
        <p:spPr>
          <a:xfrm>
            <a:off x="7824192" y="2276873"/>
            <a:ext cx="2520280"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One instruction is done each time on the fetch-execute cycle. The cache stores some of the instruction, so the processor does not have to wait</a:t>
            </a:r>
          </a:p>
        </p:txBody>
      </p:sp>
    </p:spTree>
    <p:extLst>
      <p:ext uri="{BB962C8B-B14F-4D97-AF65-F5344CB8AC3E}">
        <p14:creationId xmlns:p14="http://schemas.microsoft.com/office/powerpoint/2010/main" val="1755605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Dual Core Processor</a:t>
            </a:r>
            <a:endParaRPr lang="en-GB" dirty="0"/>
          </a:p>
        </p:txBody>
      </p:sp>
      <p:graphicFrame>
        <p:nvGraphicFramePr>
          <p:cNvPr id="4" name="Diagram 3"/>
          <p:cNvGraphicFramePr/>
          <p:nvPr>
            <p:extLst>
              <p:ext uri="{D42A27DB-BD31-4B8C-83A1-F6EECF244321}">
                <p14:modId xmlns:p14="http://schemas.microsoft.com/office/powerpoint/2010/main" val="3811144342"/>
              </p:ext>
            </p:extLst>
          </p:nvPr>
        </p:nvGraphicFramePr>
        <p:xfrm>
          <a:off x="3006436" y="1248501"/>
          <a:ext cx="6096000" cy="4920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39976" y="6092005"/>
            <a:ext cx="273630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Goes to the Front Side Bus</a:t>
            </a:r>
          </a:p>
        </p:txBody>
      </p:sp>
      <p:sp>
        <p:nvSpPr>
          <p:cNvPr id="6" name="TextBox 5"/>
          <p:cNvSpPr txBox="1"/>
          <p:nvPr/>
        </p:nvSpPr>
        <p:spPr>
          <a:xfrm>
            <a:off x="9367874" y="2018857"/>
            <a:ext cx="273630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Back Side Bus</a:t>
            </a:r>
          </a:p>
        </p:txBody>
      </p:sp>
      <p:sp>
        <p:nvSpPr>
          <p:cNvPr id="7" name="TextBox 6"/>
          <p:cNvSpPr txBox="1"/>
          <p:nvPr/>
        </p:nvSpPr>
        <p:spPr>
          <a:xfrm>
            <a:off x="630844" y="3967897"/>
            <a:ext cx="273630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Each CPU can do its own decode, execute and fetch code where some of each process is saved into the different cache </a:t>
            </a:r>
          </a:p>
        </p:txBody>
      </p:sp>
      <p:sp>
        <p:nvSpPr>
          <p:cNvPr id="8" name="AutoShape 2" descr="data:image/jpeg;base64,/9j/4AAQSkZJRgABAQAAAQABAAD/2wCEAAkGBhMQERQUExIWFBUVFxcaGBMYGBgYHBQeHhcVFhcXFhgYHCYgHR8jGxUYIS8gIycpLCwtGB4xODAqNyYsLCkBCQoKDgwOGg8PGiwlHCUpLSw1LCwpKi8qLC0sLCwtKiwsLyopMjUsLCozNCwwLCowLS4sLCwqKiwsKSwsLCwsLP/AABEIANMA7wMBIgACEQEDEQH/xAAbAAEAAgMBAQAAAAAAAAAAAAAABAUDBgcCAf/EAD0QAAIBAwIFAgMGAwYGAwAAAAECAwAEERIhBRMiMUEGURQyYQcjQnGBkWKhsRUWJFKC0XKSosHh8DPC8f/EABkBAQEBAQEBAAAAAAAAAAAAAAABAgMEBf/EADARAAIBAgQDBgYCAwAAAAAAAAABAhHwAxIhMUFhcVGBkcHh8QQyQqGx0RMiFCNS/9oADAMBAAIRAxEAPwDuNKUoBSlKAUpSgFKUoBSlVvqDjC2kDynuBhR/mY9h/wBz9AaEbUVVllSubReub23CGaHWrjUpZdJYbZIK7eR481c8P+022k2kDxH3I1L+67/yrWVnBfEQej06m4UqJY8WhnGYpUf/AIWBI/MdxUusndNPYUpShRSlKAUpSgFKUoBSlKAUpSgFKUoBSlKAUpSgFKUoBSlKAUpSgFc79R3nx96sClDFDksGfQJCCOZhsf6Rj2JrZ/WPHfhLclT94/Sn0Plv0H88VpHD7QLGsGuHmTnVJHOjRtGBvgSN748DySKuyqeXFeaWThu/JE0XTRjmLz7cy4jgB++jWPo1HJywGxbbxjGRWF7KJwW5MM8UIEStAxjeV20YYruWOTjv3JxnxkEpjzNGk8Bb7u3EZE0ePxnBycHSW2A2XIzXkLGTnEFxHaruyEwSyO3bzliD+WSfcYrJWq6O76FU/pyJXVBO0EipqlMy6QrbaVQr75PnxtntU2zvuK24iKsZhImtV2l6Rjc/iHzDz5qUSyAQyTSRGQiW4FwgdMAjQNY3IOkLu2+k9jtXlY2YGVIdMlw2mJ7WTTpRcayYgR3Ck7+SAdJq5mc/4o/Tp0JNh9q2MCeAj+JD/wDVv962bh3rWznxpnVSfwv0H/q2P6GtQku0ycvFNHbry4oLhNDux0q2NhkgjGSPfOPmqDc+l4QypJHNAY0LTzJ98mTuuNOdI2PfsB/qq1RtPEXGt8jrCsDuNx719rjvC+G3Scr4O6DNJqPKSTSVA3zIjHA/I/z71Z2/2h3tuAbiAOhJXWVKZIOCAw6T2PYUp2F/np8ya+6On0rUOHfafaSY5muE/wAQ1L/zLn+YFbNZcTinGYpEkH8LA/vjtUodY4kJ/KyTSlKHQUpSgFKUoBSlKAUpSgFKUoBSlKAUpSgFfCcV9rUvtD4/yIOSpw8oIP8ACnZj+vb9/aqlUxOahFyZr97dfH3TzFJHtrcH/wCNlVgBkhhqI7katt8Ae1fXnaQaDOObckqUuoypjjGspiQgDcew3LbYIzWOHhAVViMKyqg5k89vJlip1lVOcDuM4Gdl2xXo3jSA4nBkuTy1juY90i69LCQ7bjfYHJI7kVlup5oxaWu7v04mR25eqZIZYQMxW5gcSRs/WGbDbkMR4XcKfNfGCMdJaC5jtw0shYGCR2bXlSTkkg7+N8A18YCItKIZYUh6Int3EiNLupbr98he3uDvRI+aViLwXIXM85cGF875Qud+59hgAA4FQ3yu+7ZH19SDlu89s9wS0okAljWLr0jVu2wwu5Hc5xRsvrnSGN2cmGBrZzEwI15k5YOdxvuewHjesfPKLnVcWr3Jwof7yNYf+Jst0hvpjV4G9ZCoJaYQxTJDiGJ7djCzOdOHCg5JywGx98ZFBd+we6RDoM2YrUFuTdxjrkIfUoKjcjOd87t5G9fPgCoWMxSxGUmWd7dzInLOoqvLGQANh2OwPzdqJIFKW7XBUJ97NHdoNLSbMFz3Ock9z2GM9q8LbNpDciSJ7shg9sxKrF0ahylP+U+3dvHaqW7/ABw4n2S4NzrcNBcSTHlRBgI5Y1GvTIANhkZOfy3/AA1ke4EDMQ08EdqNKJIvPjaXDBlDDYbEAbjue3avDXokLuHguliAhhhlURyNq0DUqgDcNtnb5T8vn7HCIGjiZri2WFRJMWHPiMnSUOFyACdR3x2G2d6CvG77zF/Y6SmNGgimxqmmmtnXVhtZCaTgDcjYeF2xVR/YMZ5bQztDJLIRHHKrRlUydLmXsdgO3vjvVwsDXCqTFFNJdNrZ4HCSRxjRrUocKMqMbnud8mvcnEwpkcSnCDkwQXcerOdIfD7AYYYJJOy71as5vDhLdXfXciRcb4paBm1c+JH0aziRSc4wrfOdzj89u9W9h9rKg6bi3ZCO5Q5x+atgj9zUSOxELIpjkjS1QSSzW0nMVnwCjsjDAwAxOxO48b1hRTcqiEwXMtzIHkDLy5o1UKdOsdsqmNh5OMjerUuWUfll46m88N9Y2lxjROuT+Fug/s2M/pVwDXHOJ8Etis0mia2y4SFSC8bEdL5k3/EG89htntXqKwvrUym0uhLHCqu7RuCoBBONDHBICk7Z/wC1KIv804/NGvT9HYqVrnpr1pb3MCFpkWQKOYrkKdXYkZwCCd9vevTevbISGMzgEfiwdB+gcDH69qlDssWDSdVqbDSsNtdpKNUbq6+6kMP3FZqHQUpSgFKUoBSlKAUpSgMVzcLGjO5wqgkn2AGTXK04pzriW8lkEejPKV4mkV8BgI8jbIGPOcnNbB9oXFXcpZwgs74Lhe58qv8ALUfoB71UJOkZES3BjjtxrMNygIaTclAFwfOcZO5BGajdEeWbzT5L8+h6bhxbCNArtJmWaa1k3CEk6NGy/pvkAkZNfP7RMmWWdZHlIhhhuYxqCE4D69l+ucHOADk7V8exbADW7LJcHmNJbOTpiyupeUu3Y43zknO52r6vEtZLpLFcBMQwW9wihyG0DUAMDvtk+F3xWS7X7eerHJWFsmOaCO2ABkgfmo02FwxD7fix27tg4pFE1xojJt7l5TzpiRy5EC6Mx6/G3TsBgZ8b18W0WArG63FssADzSRkyxtJ0NGSu6j33HsMea8gPdKNre6lujkkELLCqAZHsvSMfmfxUHK74bHmfipt43uENxbsw0W8bDmRlOnOHfONwTt9MZFVdhx2NuUZbTKQqRrhyjs22l3YHuME9+5z9Kg+qOIBpeVGJUii6VikfXoYbNjcgDI9z2/Sqefj4htzhHSTB0k9mJ7tnYjb8+wrtGKpVnGLliYjSeiN3suKLMiRLeDM7a51uF6RpwQvMO5zpC99wPw9jmbUoe4S3eJpTyrd7V8ptkMdA3IOgt8u+PB3rn9txmHS3UpYd0Hv2CgH6/n3qdwO9lVlkWRkZN10+CwwcA7ds+Papk7Dp/ZZarV3xN1MyE6eZBcQ2aFuXMphd2IYFdxliMeR3YZyd68GAxhYXNxatMWknziWIR9WNgS2NlU5xtnVmtfi9UM+mKWJJ0EzSMxGl5DltQMg8Zzv9MdtqsoeOxjmlJprWWZlRVJEkaRZA3ZgTtlztjHYbVnK0M6u+7csJXaUSTrHDM8jcmBoWaGRSNYEnLG+/fc5wB4r0blY3Cc5kjtVyIbuMMGkIbpBTHhsjc/NtkV5CKS0vJhnhtEEYkt25LMxCENsckjtse5OM9q8RyFRFbNcFC55txHdphSwKsF1kAkMV998eOxhu79+B9HDjpjQwOjXBMsr2shYcvJOnkjYAalA7+cZ3FJb/AOIEriSC5eQrBCkyBJQMkK64wBu5OcDt3HavJVgjzrbvE9w+iGS1fpAGzfdqQTnQzdt/4e9ZGuULEcyC5hsosCKdeS5JGCANOSV0Abjucd96Eu/zsZBi3kAJuLaO0XJzm4i5rLt2yBlXPt834T3jR2PxCxLyobh52M0rwSBZVXILIwOFG7AYz4O2eqnw3JWKBzcWrSMZZsgSxaRkg6QScZCKc42+bNfZ2aZZpxHDO8z8mF4nMUikalDiPvuN92zgDPTQcrvhsUd3wC3ZXeOV4C0oSGKZCAwyqljL8uxLZ74C796trzgMBduZbMsVvFiSa1cSBnIUhm14OwySMZ3Gdt6km7WOUIJ2SO0jysN5GGBcqw0Apj8JGNz32yKxrww6IUNvIjXDGaSS1csDHnVjkjYaS6AbHttk7VrMzmsKCrRK/XoU1j6afXALW7HPkQsyEtC0WADgnue/tvjPbetj+z/1PeTXRglk5iIH1EgEjTts69+rG5zVdxLjKvFdTtLBcZxDGkyBZgoJw6BQN8uT2/DnIxirr7I+GBIXlONbnA99I3P7k/8ATWq6anOMEsWKhpxevD1Og0pSsH0RSlKAUpSgFQ+LcTW2heV+yDOPc9go+pOBUyudeueINeXKWcJXpPUScAvgnBP8K5/UkeKHPEnljpuVFmHYSXk0UrmViIZIn0kSHUNgDqxtgbHtjBqbHJnTALmORE++mS5Ux5cEEoSw1Hfc5zjHcjasUnLiZpTBNbJBlEeBuYjSjKk6mGPp233BPivcEbzhYleC71kTz56HXBTKGQ9vbsCACNhXJuupxjHKqK/fo9DwUKDXyZrWW5YFGhOUSLo19CHUcAlsYG5GMVl+JDdWYLuC1URxxuOW7lggBC4OojsNhnfG+9RherEGnTn2jyYS3U9cWg6NR1MDtnLbdsDGazm2B2aKC6gtFLPLCQjOWUnqbV1EYycHc/Xal37lXK732MYgEWiBnntWb7y41jXF/BgAnYkAZJ7DByax8Wv8xSXUscEplzFDIjGNo9OsB9Hffv3z2B2r6JSF5QuZbeW6YiRLgHSseH0/eONR2wuQd8+K1z1XfiWchY4V5Y0ZgGFkwT1D3z/7mukFVnLFnkjpd9CLwrSznUV1Y6UYjqJ2zhtj/wDlRuO3qSzhTIojjYK4btrA1NoYnbOdJH8NZL60iiiJKl37bZyvklQDhgoBJzVZw7h8PwzGYK4OXbJ3XGwAIOx/XucV6G+B0wcPLBR48T7xK3heVCiqGHUWUDqzsFOO/k/tXritlNCBJFPg9I5RGxPnSffGTuPw/lUbhXCG5bCN+We6v305OVB/IUjadnKSkO0ZIXQNmyBk9sk+O3vWS5t8TuRmF29sobku6YILqM6cYyT/AL/SslvxJZGEjkKjEadRxsB0j9cZ/U1h/vIsiGJUdHwFKsMYX8ZP59u34qlwWMDQnmKrKMnH+UAeCDkH/cVegcNsN9WTPiBJKqRkAjDFl/UjsRuAuf1Hare79SXMIlVpBMJ0CszqSyjqAAz2PzHyPPetV4BwmaIBo2EanVlm7e+kkg9sY370F9Lz2kYgOrLjAGFKbDA7dxSld0c8akYucXQ3Oz9S2hlEgjltTHHiMQMGy+4LEOMbg4+u+TVrbxNOIYA1vdliZ5lIMUinILIzk9yWx2BwPArVfTwNxdmaaR0CkyPOkevQwOpWYKpAGR3xitkmd7mOSTFvdyXT8qMjCTRhdQDBMYXpXV32yM5G1cpKjJgyco1d9322Pvx/KSSZHuLRp2WOFXHMi5ewP3jA7DLtsdh2zWcW669Rginhsot5rVxGxJAIYkMCSoUnAP4id+1YxepBMdM01stomEiuFMq8whsqCpIHSRjBz1bYFeDw0usCPbLI87GeSa1cF9BbUVK4AGC6gbkbbb1g7XffyPUcjaIrc3JV7h+ZNDdoVG2GGZGALBtCrsd/4e1JSUE9ytvJCXblQSWjgxkglT0ggkMy5+XfG2Dufn9rFhPIlysjORBFBdIC5UkDIbIAwzNnII6eresvwiwTIrwz262keuSW3YzKXIGl2BBA2D5yM777b1SXf3fAovV17nkWqTCaOIZ1coxuh3BV879hn+uSM1uH2bQNgn8PgVzpLh7qd5XYuzt8xABPgbDYbAbCu1elOHcmBR5IrUuwnwyzZsTt26IuqUpUPUKUpQClKUBU+qOOCzt2k21fKg92Pb9BuT9BXNOGWrmFnVLe5kuiyKjNqkQ9ZZ8dh2JJyMbHNTPVPExxC+EImSOKPUqu56SRu5775I0jfsPrWG6ckNcvZqwP3NvJasUy4Mih1CnWckbH2XGPNZk6aHkbzyzcFp+2ZVliikCiSe0S3GSsgMqtMN8BQSvbfxnORjvSW2knVRJBFcSXRErSQsObGg5YYAEALtsDnGSQcmvFtICVt470FE++miu00AuGBKHUA533IycY81hlBCmZrWSCa6I5Mtux0omE1fdoQx6csQRvnxXM3d7rlwMsXFkRnlhuXj5I0W9vcLr1ZAVwCT07jHfK43wNq9zcL0ssU9rq5eZbi4tm1MwbWVBGBjqGcb7LlaRzg7JPDdW1kmVinAQuSrDAGnLEdgSNycbneo8luIgsTpPZyzszTMhzEsRL7aFYnAyF3G2+TjahXd+x8ufUGmGadbpZWlzEsE6apFjy2ls5wNjnsQc+SK063tJH6k6dJH3m+F/M4qf6w4808oUyrMkQ0RyKgTK7bkfn+m2wFVn94oUhOgusqqcAgbk+QR29/wBBXqw1Ranmj/txeUfyYbmWWa5jRypWPJLLgBgfxZA332zUPinCI45VMeRnLSLqJG56SAd85BPf2rNHwRHi5mpoCevUnYADuQTnfc4yO4qLYRTkFwvMkTGdTY1Y2A3I8D38Vep6ZPTTd6Eu6lubXqAjaPK7Z6lJwNxtnf2zXyx4pHbsOaSCwOCe2Seo5H5/zNRp+MPN0unLMZOpD5OMfyBP7mrKa/h+GKKyyDGkDY7t8zYPbA1Ht7UJT+yjwiY3mFxPqG4HSrfwjdjv7nJ7e1RuM8KjR1ePKsSXZQxwQPofOr6+Kz2PAFlhGXZN+l1wNhtk58ft2r16a4dz9RmeQomQJlAycnKfNkDbcj8quVt0Mp/1c+L/AAT73jcQgVVVlZgqlHAxp/FuDvnt2Hc1k4FBAlvLJNCZEBVEZZgjI2CR92d2B2yfGPzqp45KeZo5omWPZX5YRh/C2NjgjuKn8M4clzNBHbxTP0qZlymSQcyGM7ALjtq80lzPPjYlZ5Y+HX9Gy8Jj+GtFUyz2s10wBZkAhaMnBbJGdlbuCDv7HNW8iBneZ4IbiC0QRiW2bkkthGD9LZJXONjgZOM1gTjSxSTSR3Txi2Qxw290hcscYkRTq2OVUdyR52r5LwXQYIJbVg2801xaOXZly5GVAAHXj32XprztnpiqKiPsAIWC1+KZGlbmzw3aYXUNLgamAZgzKBjVvjx2Kdiqz3PwrRtK3KgmtHwmQSmdKkMwZlJzp6seO9fE4m0yTyJcxXDzsLeOG4VeboLFUIIIA3ct2xtk77V7+HSCdVeO4s1tE1PJEWnTmELpc5DKMqW3Iyc4OKFrW78jLEweSOFJ4bmG0jLmK5XlHVhlKbrkkDfcYGRnPeqfi83w1mSI7i2lu2LaVYcl4zvpxnIwjAYIB39jipqLJcwoP8NeSXkutsaUnjCgEjV2Xojx9NX4s1Qepp1ku+Uiyxxw9AhlkL8sj5guWYAbDYE/9q3E44reXTd6Lv8ATmWfojhPMlQY7bmu0RJpAHtWk/ZzwrShkI71vNZ5nsjFQiorgKUpVNClKUArWfX3qL4S2IVsSS5VD/lGOt/0B/crWyswAJJwB3J8Vxi/4wOJ8QLc+KGOPeMzbqVRgQNJIzrOWIz228UOONKiyrdnrhUEhgEVs9tO92DqiPzwqqknqJ229xsSCM96yyXEMcjymO4sltwVi0ZkRphrV+ogp9Med8mvF88kiNcT2WqW6wltLAxGjCnDBFOonALZPcDBwK9W8yBxFBeqYLVeaYbtdOqTL5XGlWODvg50sRjNcW63fQwlTRX4+O5nFvNOEhHw98ZiLiZ0YCRQGTKcwkAZ+UdjjIwBvUWLiccXMuInntG+S1idS8bDpD9ThlC6hkgHpwDv2rzdwnTqms5Ibi7cOs0BJEcX3ev7uNs7KckEbls58VJhvzlnhuYbm2skAjhuAFZyUxhQFBJHyqSPp9ahbvZ8zLNYlisUkEN3HADNPPAw1tqEhwzEjJyCxAOSAO1V1xx34eGWeK5mjlmOlLeZTJ9zk6CJHz2BJBBxvjfvXu4tEjCwzQzWc07M88sZLRiIs5xojYjSMhcEdO5JNTRfyPzLjVb38UX+HhjkAV21GMaljC7kkgb4JAJGKqI0+Gjvo9O/U5zFFEYpGaUrIunlx6NQfJ6stnC4H0OarLm4lkJEhVwSDqwAwwCMZG2N63+59O2muCCVZbOVVLXEr4ZNx06dJIALZwdgMYOTVTP6GlMQmhdJkklaOMAkPJgsA2jG2dJOM5A3NelYkWeFQxcKqj9jT7fiM+8cmdHjt4PSM98f7CrXhnqKKL7oqS+fG+skdI8H2H715vuHSQOySoyMpwysO3kZqvksULatO/uK1TsNx+Kees1wLfhCq8rO+knG+w62PdiD+vj2qNecOjNziFQn4SANifJx2GO3j5aq760dipRsafFZf7Qe3w6jJ7HbIxjf/wB+tU6QxIyjlT1b1LO7tbiFlRZhIkpKBNOGUHwM523AznzV/axNYROTKw1HAK7qGwTup77ADOK1uy4tJJMk6xhyino3woGck9sEk5z9VqXxnjzS6F5bRAA5TJ3JwSd98YC9/aioemcsqclwI/CDCHzcCQoQxIjKhtRB07sMYz3ra/S1l8Pay3ckNwNQ0W88L6dL9S7gMDgtgZwRsRjNU0nCoJI4BbTPLcSFVaAx6cMR3V84I1bD99q3OOKGGaGHmXFh8Ookl5v3sZl6ShADFN+o52B2AGa5zlpQ8WDBuWaVPV/ok2iNKYLWK4hu44wZ5Yp1MZ1ZyUZiCSS0jHcbY6sjaoJnWKKScR3FlJdOFhaM5h5fSD23OwdtgPGnastyk09u0slvDdSX0mI5YyBKgVcdKadsLGT822eqssN7FFcHlXclutnGdEN2Cw5hDh0Uahjpx2JPUdO1cT2XfdzM4QyOBi2v7WwhzkYiJyp+rAlRHnwN/wDN2rwVjhSLnT2cl5ITIkwzDyzqwdTDJ6dC5zk/iwK93PDWeKFZ7LVJdyGZri3Op+WWV3GgDwrAYyV/M1nh41pe4nivElW3TlxQXY62BClgo6TnUNOSMnGGx3rSJd9xkvJNTXF3LbxTxW6iJJ7aTlYYYOsANk//ACAZGcY2yM1p3ALUyyZOSWPc7k+5P61ZerLT4WGC3a2ME565HWTUkw3HyqcZ1fTpxgZBq6+zzhGuUEjZa19JiCzYuv0697OncEshFCq/Sp9fAMV9oewUpSgFKVjnmCKzHsoJP5AZNAaN9rPqj4e3FujYknB1fwxj5v8AmPT+WqtV4fw2Xkx2kPw14s2JpQhCuiho8oZCcDPyg4yOrtWq8V9ZyPxD4xog+HyqONShQCFUj6DfPvvUyL1TaziQyRGG4mlGbiIlViQlA2EB36QcjByTnNZkm9jwLEi5ty6d3qW/x8EZluY/iLFlUrax6S8bnBEnUwZMFtiARjGdzU97CZ9Fu0cF8in4ieWFgJG1M50lyRuTnGMEqMbVjguT1PBdRXNpYKCkVwAC7FCMLhQSQNlYjucD3qFc28cYWOeCayuLmQvJNGTy1iLEsAiMekDClSNjuT4rld8T0Xe61MltxONNdxBcTWsrlY7aCUFk5ZMYzrkBAXVlsg9OB3qXPw45SGa1iuYbQGSae3IDuWVz1klST+JlBycA7dq+rdSnXOskF9bWY5USSgKzFliGVVVwzdlBPzYOKrmtYYxHbSiewlmJa5fJ5RQ8wgBVYrpzhRkdO+c0F3w1/BJsuIEBmt7x457pxGkE4LaYizBCZZAdgpJDAnvjc71kuLREkHxFiORYppeezPzPpjZWZsq3SNyMkqWyTis013O4kunS34hDGTbwhgFZsso1LGFIJJIGNiRuMCqyKCBDBZ864sHI13QlP3bMAGUBS2k5YbE7YGDk0KkSLG5lki5dvfB575iskE4y0aBXxqkO+dAA7b6ums1xyVmkmms5LaO2HLWW0OV5oONRfC+4AJH0bPavt7LPKkt3NbQXyyn4e3delhh5FV0jAJ6mydjqGB2FYrSOFZIbWO7ltOWObNHdAaDKpjZRoYqDk5YjOMAEZNA1fv47mSyE08UdvFcw3bXR51xG+zJp5ZZWkyTvpC9tQxtt2gcWsLNxczS2ktqoHLhEQ1RtIusNl9Ok9QA2wMA+al37TSRSXM9kk73ZEdvNESGTCsFZYxltwpYHOTjBwKz2bR86OG3vikVqvNMN4uF5gJyukhTtkk99JORnxpOhhxUtH9/Xx3Ndk+z15JES0niumaLmNpYLy9wMEk+Sdux2OQK1m54ZLGqs8bqjZ0sVIVsd9J7H9K368DGIyz2TLNeuDHPAx6UKoSBEras6AWwfmzv2qdb3AMn+HvI5rewj1LFdALlirqVHSpOkDAYjpLAV0WI0eeXwsHtpfM5JLbZGxI+oOKvuD8LVojLclnAGAS2khFyAV33DNlM6Wwa2jiPC4THGLmze3nuZuYJ03RIywZtMasSNKN8pGfOfFQ7r0rrjujaXiyW0ABIdipfIDsFGMEZH0DEe4rTmnyJDDnDR6rs9GRfRHC1LyXMtvNLbwglmibSY22YNnUpOBk7HbY1sFpPJJByob3VLfSESQTr1KuGAJlO/yKoyO+enFRYrCO3hgtZfibKWY5nkZjymj6tyobB30jcDG+at7i5llNxdSR2/EYIByEY4QnJU6lUKcnLgbYJ/Djzzk6up3woZYpGGdY0uJppbOS2S1Xliazbp5vliwC+GUbjbs1fLITTQwW0dxBdm5fnTxONLqV0OytJknfGntq9tu0S2to4hbWnxE9k7ESXCTj7rUAGUhWIBy6gDfBA33FTL6SWVbm7ntYrpWPIhnibQQVZo1dUGWOpmG4OdgBtWTq7v0MUlxHC9zciK4sWQGKHldURddQdS2nTu6jbYbE96lxWckvw1svw3EI1zcSaCEc5JyruW7lpM+C2N8Vis0QSW1rDePEIhzZIbtMKJFKsF0kKdyzNjOBjIOah8UnIt7i7ntMPcNphuYJNKrgaAdIbVg6C2SOrPjatIy9FffdDXruZbi7do0aOMHpjZixQDYLk/XJx47V2L0Fwvlw6iNzXKPR/DTI6j/Mf5V3mxtxHGqjwK29y/DxpDM93qSKUpQ7ilKUArDeOoRtXbBz9dqzVrnred1gOjzQHG/UXA4jK3IZkGdgTqH7nf981rV1wqVO6Bx7r3/b/xW1SA53715rknQsoxn8yqaSJAD8xB9m/3rYuG+vr23Z3EpdnQRl3+8woyRpJ7Yyfp7g1OuLNJPnUN+ff9+9Vc/phe8blD7Hcf7/1rWau55/8AGS1g2i3sfUXD5mtkmtzbrCh1ywnrlcBdJbYEDIJ8nJ74q+sb+d42a3vY55r1jCIJsNLHGObpLNqwMLkkadJ1bZPfnFzwqZO6Bx7r3/lv/KokdxpOzFCD52wfoR2plTMZcWG6r0vyOoT2tus4E9pNZpZqA89sS4Mv3bIWcLtgHIJ3ywBxXq0kuZICIrmC7l4gSrRvjmxqqP3bVhdKjcEYBORmtGsvVt1FEYg+qFnDtGcMHOVJDHvg6RkZ3q+/vxa3Ek01xalZTGqwGBjGI2AbqYhgc5I332GMVnIwsaO2xduLZLks8Vxw9bUadUWZFM31bDLnSf8AVncivaC6lt1QNb3r351vggSxqqpkFs6VAChc46TnGa88MjMogtLO+S4Rhz54p10rqV43KFtOohm7rvjSSTvWC7uk0z3k1nLA8nRbS2zaUDAMurUpBOoj5sYYDYe+Trwv25GUXNtHcSSKbjh4tlKxpgyqZusSDfUnbA056tzkVnktLiSKOJ4oL17thPI8ZUTKoMZYajhV2IQN2GSMV9s4JJeTaW13DewoOfLHKNAyHDFGbBY5ZicHcedtqgTXcSJPeNbz2csx02zwHTF8oByy4ByQSdsEdvel3xF3w5EiLicEcs00M81n8OhSCCVTIGbBEiAMWA6gBpByO/0Ge74VKRDbz2kVy0rm4lntyDKVL6nByABnWACDgjYb71ltraWUw2sE1vxC3gAndThMks+EZstnJYnf/V9ag3kMSTXSrccPmnbTb6ARDowgPVpwRkMxxjG2kU6CnbflyJlrxtI2nuLe9eIxLyre2uQZCy4TUq6m6RrXAwdsDVtWS84IVMFtcWIZhmaa4tut2Ul85AUEdRGe+y9P0kLaSu0Nsot+I21oolfQVQtqEiqrEsQT3bH4ttVVcF5FFHJNFJPYzXLgQoQeVyiygHWyYwAWOoEafA93QPmTbPjjD4i5t71ZGyIIbe5GqRkJXGDqGOpj4IIXq+nm44PHFJb289pJAYUEk9zbkyahhtDtpU6etSckZGDjbepMlm7PFBJBDe29lGGdoCFY6kYKGy+7DQWKg77H6VXWd6qxO0F1LbTXcgRYJQSvKLlUbmup2VGJ1g7dvrVXIj534/smQcSleOeaO4humncW8cM4HO062WPABAGdZYjGD3O+1Y2s4Ip4YpI57H4dBJLKjGVS+F5b7alGSG6iPpipFzZffKlxZpLDYxdctodJJKqVLdSt0hSSoORnNQbO7LQMtvfETXspRrecaiEJZEJlYE/JjqGxzgbinQPnfjz5khpJ5baWT/D3jXr8lNQCzIBqRCFAAXAXVjbTnO+9UPrIoJI7aGKeARgcyGSQsoc4OpBqYdjnUMZz2FbHdWyC5LXFkYo7OPDTWZONeEdXJGlhhcnHcZ32rS7EtcTtIzO5LbM5yx8DUffGK3HtOWIq0h2/jidF+zbhGW1kbDtXTaovSHDeTAu25FXtaR6xSlKoFKUoBWOe3VxhhkVkpQGucR9EQS9hg1qnEvs5dclDmunUqUQqcLvOBTRfMhqAykdxXfJ7NH+ZQaouI+iIJewwazlLU4/WC5skk+dA31I3/fvW+cT+zl1yUOa1q84FNEepDWaFqancel17xuUPsdx/v/Wq644VMnzJrH+Zd/6b/wAq25lI7ivlWpJRjL5kaOGHhsH2NXvCvWd1bGHrLpAxZI26kBIYdvyY49s7VaXFkknzoD9fP796rJ/TS943K/Q7j9+/9auau5wfw6WsG0Wjerra5jm+It8XM8oPxCbcpToB0rnOyhtvxZ3NbRYSZmzZ3yTW9jGJFjudhqKyKQuFU4C9mPylgBXMbnhUqd01D3Xf+m/8qiB/Y4+hplizDWLDdV6X5HSb8LydV1ZyQXF5LqW4j+VYyULAIrZ2TJKEZOc1ZWnMM2ba7iu7Xh8YZUnwu5R1wGVNyqjZ22Gce9aLwj11eW0kcgkMnLQogkJdVU4yAM7fKO3t7VPh9TWdxGkdxb6JHnLzXaY1FWdmbC4+uMdgBkDNZcGI40ej5lxdLEsIM9vNZ3F3LqEy6ljETOpYaVbdQh3QjOcGriB5TIWjlh4ha2EWwfSveM9iFIZlVNmO3jvmo9lxQh57q2vllitE0RRXOSzAqpYJ8rDJUKrYycYNQ7/hqIsMF1ZvBNNI0ktxFh8x6yz9CZxjUo0kYXGd6z1OnNX5bmORIUhAZZ7Ce7lyW60hETPkjGQCio3bvn2Bq6MkzSs7CDiNrYREZ6F+ZFYnHUrMqpj29t6xWvEZNc91DdRXUNohSNLjZiCqM2nCjfKhQxGWxiqy8sYo44YLi3ms5pnLzTKcoY9TFuhWIwMqNJXpxn8w6X5bnxIoVgWNZJ7Ge7k60fUkPKZmx3ABUKQAc5JJBwDV1dSyPNJJcQQ39tZRFNceldyqOW0ljkqowQNlySN68x3szPcXSywX9vaIY1EoCsQVR2ZcJgnbTqPzYIFVE1pDFFBbyrPYTTvmdyWERTLn5dWCB0gAgad8/W73bJtdrciX94ltYaYZ54prhiZbVgQug6sEFlG2nSNQbq3z9JHoPhHMkQY+pqu9XcTkurwRtcLcpD0pKqhQwIDNnGxOdiRtttXSPs44VhTIR+VdOBnCVZuXBafs3qGPSoA8CvdKVo9ApSlAKUpQClKUApSlAKUpQCsE9kjjqUGs9KA1viPoeGXsMGtU4l9nUi5KHNdPpUoi1OFXnA5Yj1IagspHeu+T2SP8yg1Q8R9Dwy5wMGs5RU5BWC4sY5PnQH6+f3G9b3xL7OpEyUOa1q84JLEepDWaFNVuPTK943Kn2O4/cb/1qtueFTJ3TUPdd/6b/wAq24qRXyrUkoqXzI0dZR74+hrY+D+uLy2kMiylm0aMyfeALkEAajtgjNTrmxjk+dAfr5/cb1A/u3Hnu2nyvv8Ar3q5q6M4f40U6xbRSNclmJ1ZYkk/Unc10L0pxm5EE158bG00a8pYJsuzLlSAvUCCSdsZyQc1r1xwKJlwECHww8e351rjHDHfBFVvMqM5vBeE80Ks6Te8Ljj+FtbqyaF8mSa5hIcsnXk4QHHUVznOnG1T7bisi/F3sN5HcRwLykS5yXZcIxxjSRljgZHXjetI4T68vLWRpBKXZkCZkzJsDlcZO2D+m9QzwCcwfFMmmJmCqxIGtjnZV7nsT2xtUydrMPG/5T/RY+mrMyPqxuzePzycf++K7/wCxEMKr9K5f9nfBtUi7bL/AFrsKjArW7qenDjkgkfaUpVOgpSlAKUpQClKUApSlAKUpQClKUApSlAKUpQCsE9ijjqUGs9KA1riPoaGXsMGtU4n9nUiZKbiuoUqURanCrvgksXzIaixWrMcBSTXd57FHHUoNRLb07DG2oIM1nKKnFJ7N0+ZSKhXFkknzKD9fP7jeu0+qvT6zRHSo1Vyy84JLEepDUaoVM1eb04vdGK/Q7j9+/8AWvtjwx1cBhkZzkHbPvj/AMVclSKmcHszLKq/WoGk90dJ+z/hfLh1EbmtuqNw62EcaqPAqTXRGRSlKoFKUoBSlKAUpSgFKUoBSlKAUpSgFKUoBSlKAUpSgFKUoBSlKAVHnsUcdSg1IpQGs8R9DQy9hg1G4D6HFvLrJyPFbfSpQClKVQKUpQClKUApSlAKUpQClKUApSlAKUpQClKUApSlAKUpQClKUApSlAKUpQClKUApSlAKUpQClKUApSlAf//Z"/>
          <p:cNvSpPr>
            <a:spLocks noChangeAspect="1" noChangeArrowheads="1"/>
          </p:cNvSpPr>
          <p:nvPr/>
        </p:nvSpPr>
        <p:spPr bwMode="auto">
          <a:xfrm>
            <a:off x="15240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7"/>
          <a:stretch>
            <a:fillRect/>
          </a:stretch>
        </p:blipFill>
        <p:spPr>
          <a:xfrm>
            <a:off x="8449107" y="3708838"/>
            <a:ext cx="3349425" cy="2952328"/>
          </a:xfrm>
          <a:prstGeom prst="rect">
            <a:avLst/>
          </a:prstGeom>
        </p:spPr>
      </p:pic>
    </p:spTree>
    <p:extLst>
      <p:ext uri="{BB962C8B-B14F-4D97-AF65-F5344CB8AC3E}">
        <p14:creationId xmlns:p14="http://schemas.microsoft.com/office/powerpoint/2010/main" val="3217942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b/bd/Motherboard_diagram.svg/300px-Motherboard_diagra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88640"/>
            <a:ext cx="4176464" cy="6431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http://static.ddmcdn.com/gif/motherboard-brid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16" y="2924944"/>
            <a:ext cx="4135502" cy="34531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a:spLocks noGrp="1"/>
          </p:cNvSpPr>
          <p:nvPr>
            <p:ph type="title"/>
          </p:nvPr>
        </p:nvSpPr>
        <p:spPr>
          <a:xfrm>
            <a:off x="6240016" y="332656"/>
            <a:ext cx="4176464" cy="1944216"/>
          </a:xfrm>
        </p:spPr>
        <p:txBody>
          <a:bodyPr>
            <a:normAutofit/>
          </a:bodyPr>
          <a:lstStyle/>
          <a:p>
            <a:r>
              <a:rPr lang="en-GB" dirty="0" smtClean="0"/>
              <a:t>Northbridge and Southbridge</a:t>
            </a:r>
            <a:endParaRPr lang="en-GB" dirty="0"/>
          </a:p>
        </p:txBody>
      </p:sp>
    </p:spTree>
    <p:extLst>
      <p:ext uri="{BB962C8B-B14F-4D97-AF65-F5344CB8AC3E}">
        <p14:creationId xmlns:p14="http://schemas.microsoft.com/office/powerpoint/2010/main" val="1022020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9" y="4581129"/>
            <a:ext cx="8496943" cy="1977083"/>
          </a:xfrm>
        </p:spPr>
        <p:txBody>
          <a:bodyPr/>
          <a:lstStyle/>
          <a:p>
            <a:r>
              <a:rPr lang="en-US" dirty="0" smtClean="0"/>
              <a:t>Look to the following website, it goes over the different types of memory, disk partioning, virtual memory, etc. Make some notes from the website.</a:t>
            </a:r>
          </a:p>
          <a:p>
            <a:r>
              <a:rPr lang="en-US" sz="3200" b="1" dirty="0">
                <a:hlinkClick r:id="rId2"/>
              </a:rPr>
              <a:t>http://bit.ly/memoryking</a:t>
            </a:r>
            <a:endParaRPr lang="en-US" sz="3200" b="1" dirty="0"/>
          </a:p>
          <a:p>
            <a:endParaRPr lang="en-US" sz="3200" b="1" dirty="0"/>
          </a:p>
          <a:p>
            <a:endParaRPr lang="en-US" sz="3200" b="1" dirty="0"/>
          </a:p>
        </p:txBody>
      </p:sp>
      <p:sp>
        <p:nvSpPr>
          <p:cNvPr id="3" name="Title 2"/>
          <p:cNvSpPr>
            <a:spLocks noGrp="1"/>
          </p:cNvSpPr>
          <p:nvPr>
            <p:ph type="title"/>
          </p:nvPr>
        </p:nvSpPr>
        <p:spPr>
          <a:xfrm>
            <a:off x="7068108" y="404664"/>
            <a:ext cx="2952328" cy="930432"/>
          </a:xfrm>
        </p:spPr>
        <p:txBody>
          <a:bodyPr/>
          <a:lstStyle/>
          <a:p>
            <a:r>
              <a:rPr lang="en-US" dirty="0" smtClean="0"/>
              <a:t>Memory </a:t>
            </a:r>
            <a:endParaRPr lang="en-US" dirty="0"/>
          </a:p>
        </p:txBody>
      </p:sp>
      <p:pic>
        <p:nvPicPr>
          <p:cNvPr id="4" name="Picture 3"/>
          <p:cNvPicPr>
            <a:picLocks noChangeAspect="1"/>
          </p:cNvPicPr>
          <p:nvPr/>
        </p:nvPicPr>
        <p:blipFill>
          <a:blip r:embed="rId3"/>
          <a:stretch>
            <a:fillRect/>
          </a:stretch>
        </p:blipFill>
        <p:spPr>
          <a:xfrm>
            <a:off x="2063553" y="404664"/>
            <a:ext cx="4463653"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1"/>
          <p:cNvSpPr txBox="1">
            <a:spLocks/>
          </p:cNvSpPr>
          <p:nvPr/>
        </p:nvSpPr>
        <p:spPr>
          <a:xfrm>
            <a:off x="6672064" y="1196752"/>
            <a:ext cx="3744416" cy="31683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0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3200" dirty="0">
                <a:solidFill>
                  <a:schemeClr val="bg1"/>
                </a:solidFill>
              </a:rPr>
              <a:t>In computing, memory refers to the physical devices used to store programs (sequences of instructions) or data (e.g. program state information) on a temporary or permanent basis for use in a computer or other digital electronic device.</a:t>
            </a:r>
          </a:p>
        </p:txBody>
      </p:sp>
    </p:spTree>
    <p:extLst>
      <p:ext uri="{BB962C8B-B14F-4D97-AF65-F5344CB8AC3E}">
        <p14:creationId xmlns:p14="http://schemas.microsoft.com/office/powerpoint/2010/main" val="300444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1" y="3140968"/>
            <a:ext cx="8640959" cy="3450696"/>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RAM helps with the normal processes of the computer, it helps with holding small bits of information for the CPU. </a:t>
            </a:r>
          </a:p>
          <a:p>
            <a:r>
              <a:rPr lang="en-US" dirty="0" smtClean="0"/>
              <a:t>It is expensive and comes in smaller amounts. </a:t>
            </a:r>
          </a:p>
          <a:p>
            <a:r>
              <a:rPr lang="en-US" dirty="0" smtClean="0"/>
              <a:t>All of the data stored on the RAM disappears when the computer is switched off.</a:t>
            </a:r>
          </a:p>
          <a:p>
            <a:r>
              <a:rPr lang="en-US" dirty="0" smtClean="0"/>
              <a:t>RAM stands for Random Access Memory, as any part of the RAM can be accessed at anytime (a tape cassette is the opposite to this as it can only be accessed via a linear way)</a:t>
            </a:r>
            <a:endParaRPr lang="en-US" dirty="0"/>
          </a:p>
        </p:txBody>
      </p:sp>
      <p:sp>
        <p:nvSpPr>
          <p:cNvPr id="3" name="Title 2"/>
          <p:cNvSpPr>
            <a:spLocks noGrp="1"/>
          </p:cNvSpPr>
          <p:nvPr>
            <p:ph type="title"/>
          </p:nvPr>
        </p:nvSpPr>
        <p:spPr>
          <a:xfrm>
            <a:off x="1847528" y="1052736"/>
            <a:ext cx="4248472" cy="1252728"/>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RAM – Random Access Memory</a:t>
            </a:r>
            <a:endParaRPr lang="en-US" dirty="0"/>
          </a:p>
        </p:txBody>
      </p:sp>
      <p:pic>
        <p:nvPicPr>
          <p:cNvPr id="4" name="Picture 3"/>
          <p:cNvPicPr>
            <a:picLocks noChangeAspect="1"/>
          </p:cNvPicPr>
          <p:nvPr/>
        </p:nvPicPr>
        <p:blipFill>
          <a:blip r:embed="rId2"/>
          <a:stretch>
            <a:fillRect/>
          </a:stretch>
        </p:blipFill>
        <p:spPr>
          <a:xfrm>
            <a:off x="6276020" y="332656"/>
            <a:ext cx="3996444"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4607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91544" y="1628800"/>
          <a:ext cx="842493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GB" dirty="0" smtClean="0"/>
              <a:t>Access Speed gets Slower</a:t>
            </a:r>
            <a:endParaRPr lang="en-GB" dirty="0"/>
          </a:p>
        </p:txBody>
      </p:sp>
    </p:spTree>
    <p:extLst>
      <p:ext uri="{BB962C8B-B14F-4D97-AF65-F5344CB8AC3E}">
        <p14:creationId xmlns:p14="http://schemas.microsoft.com/office/powerpoint/2010/main" val="3410835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Computer Hardware Overview</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I</a:t>
            </a:r>
            <a:r>
              <a:rPr lang="en-GB" dirty="0" smtClean="0"/>
              <a:t>nput </a:t>
            </a:r>
            <a:r>
              <a:rPr lang="en-GB" dirty="0"/>
              <a:t>devices</a:t>
            </a:r>
          </a:p>
          <a:p>
            <a:r>
              <a:rPr lang="en-GB" dirty="0" smtClean="0"/>
              <a:t>Output </a:t>
            </a:r>
            <a:r>
              <a:rPr lang="en-GB" dirty="0"/>
              <a:t>devices</a:t>
            </a:r>
          </a:p>
          <a:p>
            <a:r>
              <a:rPr lang="en-GB" dirty="0"/>
              <a:t>C</a:t>
            </a:r>
            <a:r>
              <a:rPr lang="en-GB" dirty="0" smtClean="0"/>
              <a:t>ommunications </a:t>
            </a:r>
            <a:r>
              <a:rPr lang="en-GB" dirty="0"/>
              <a:t>devices</a:t>
            </a:r>
          </a:p>
          <a:p>
            <a:r>
              <a:rPr lang="en-GB" dirty="0"/>
              <a:t>B</a:t>
            </a:r>
            <a:r>
              <a:rPr lang="en-GB" dirty="0" smtClean="0"/>
              <a:t>enefits </a:t>
            </a:r>
            <a:r>
              <a:rPr lang="en-GB" dirty="0"/>
              <a:t>(e.g. integrated devices make portable devices simpler to use)</a:t>
            </a:r>
          </a:p>
          <a:p>
            <a:r>
              <a:rPr lang="en-GB" dirty="0" smtClean="0"/>
              <a:t>Limitations </a:t>
            </a:r>
            <a:r>
              <a:rPr lang="en-GB" dirty="0"/>
              <a:t>(e.g. voice recognition performs poorly in noisy environments)</a:t>
            </a:r>
          </a:p>
          <a:p>
            <a:r>
              <a:rPr lang="en-GB" dirty="0"/>
              <a:t>U</a:t>
            </a:r>
            <a:r>
              <a:rPr lang="en-GB" dirty="0" smtClean="0"/>
              <a:t>ses </a:t>
            </a:r>
            <a:r>
              <a:rPr lang="en-GB" dirty="0"/>
              <a:t>(e.g. membrane </a:t>
            </a:r>
            <a:r>
              <a:rPr lang="en-GB" dirty="0" smtClean="0"/>
              <a:t>keyboard)</a:t>
            </a:r>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165" y="205130"/>
            <a:ext cx="3821842" cy="3057473"/>
          </a:xfrm>
          <a:prstGeom prst="rect">
            <a:avLst/>
          </a:prstGeom>
        </p:spPr>
      </p:pic>
    </p:spTree>
    <p:extLst>
      <p:ext uri="{BB962C8B-B14F-4D97-AF65-F5344CB8AC3E}">
        <p14:creationId xmlns:p14="http://schemas.microsoft.com/office/powerpoint/2010/main" val="3492177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20886" b="20886"/>
          <a:stretch>
            <a:fillRect/>
          </a:stretch>
        </p:blipFill>
        <p:spPr>
          <a:xfrm>
            <a:off x="6240016" y="332657"/>
            <a:ext cx="4091282" cy="1905661"/>
          </a:xfrm>
        </p:spPr>
      </p:pic>
      <p:sp>
        <p:nvSpPr>
          <p:cNvPr id="3" name="Title 2"/>
          <p:cNvSpPr>
            <a:spLocks noGrp="1"/>
          </p:cNvSpPr>
          <p:nvPr>
            <p:ph type="title"/>
          </p:nvPr>
        </p:nvSpPr>
        <p:spPr>
          <a:xfrm>
            <a:off x="1847528" y="659123"/>
            <a:ext cx="4104456" cy="1252728"/>
          </a:xfrm>
        </p:spPr>
        <p:txBody>
          <a:bodyPr>
            <a:normAutofit/>
          </a:bodyPr>
          <a:lstStyle/>
          <a:p>
            <a:r>
              <a:rPr lang="en-US" dirty="0" smtClean="0"/>
              <a:t>ROM – Read Only Memory</a:t>
            </a:r>
            <a:endParaRPr lang="en-US" dirty="0"/>
          </a:p>
        </p:txBody>
      </p:sp>
      <p:sp>
        <p:nvSpPr>
          <p:cNvPr id="6" name="Content Placeholder 1"/>
          <p:cNvSpPr txBox="1">
            <a:spLocks/>
          </p:cNvSpPr>
          <p:nvPr/>
        </p:nvSpPr>
        <p:spPr>
          <a:xfrm>
            <a:off x="4799857" y="2492896"/>
            <a:ext cx="5616623" cy="417646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dk1"/>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dk1"/>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dk1"/>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dk1"/>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dk1"/>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dk1"/>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dk1"/>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dk1"/>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dk1"/>
                </a:solidFill>
                <a:latin typeface="+mn-lt"/>
                <a:ea typeface="+mn-ea"/>
                <a:cs typeface="+mn-cs"/>
              </a:defRPr>
            </a:lvl9pPr>
          </a:lstStyle>
          <a:p>
            <a:r>
              <a:rPr lang="en-US" dirty="0"/>
              <a:t>ROM is a chip on your motherboard. It holds essential data to load up the computer</a:t>
            </a:r>
          </a:p>
          <a:p>
            <a:r>
              <a:rPr lang="en-US" dirty="0"/>
              <a:t>It is an unchangeable piece of memory, it therefore is very hard to change the data on it</a:t>
            </a:r>
          </a:p>
          <a:p>
            <a:r>
              <a:rPr lang="en-US" dirty="0"/>
              <a:t>ROM is therefore used on storage devices where it is not easy to change the data like a CD-ROM</a:t>
            </a:r>
          </a:p>
          <a:p>
            <a:endParaRPr lang="en-US" dirty="0"/>
          </a:p>
        </p:txBody>
      </p:sp>
      <p:pic>
        <p:nvPicPr>
          <p:cNvPr id="7" name="Picture 6"/>
          <p:cNvPicPr>
            <a:picLocks noChangeAspect="1"/>
          </p:cNvPicPr>
          <p:nvPr/>
        </p:nvPicPr>
        <p:blipFill>
          <a:blip r:embed="rId3"/>
          <a:stretch>
            <a:fillRect/>
          </a:stretch>
        </p:blipFill>
        <p:spPr>
          <a:xfrm>
            <a:off x="1775520" y="2996952"/>
            <a:ext cx="2857500" cy="2857500"/>
          </a:xfrm>
          <a:prstGeom prst="rect">
            <a:avLst/>
          </a:prstGeom>
        </p:spPr>
      </p:pic>
    </p:spTree>
    <p:extLst>
      <p:ext uri="{BB962C8B-B14F-4D97-AF65-F5344CB8AC3E}">
        <p14:creationId xmlns:p14="http://schemas.microsoft.com/office/powerpoint/2010/main" val="574689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1" y="2996952"/>
            <a:ext cx="8640959" cy="3450696"/>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Think of a hard drive as a filing cabinet, it is easy to take stuff out, delete files and modify them. </a:t>
            </a:r>
          </a:p>
          <a:p>
            <a:r>
              <a:rPr lang="en-US" dirty="0" smtClean="0"/>
              <a:t>The size of the hard drives have consistently gone up and become smaller</a:t>
            </a:r>
          </a:p>
          <a:p>
            <a:r>
              <a:rPr lang="en-US" dirty="0" smtClean="0"/>
              <a:t>Why should you never just turn a computer straight off and remove disks safely?</a:t>
            </a:r>
          </a:p>
          <a:p>
            <a:r>
              <a:rPr lang="en-US" dirty="0" smtClean="0">
                <a:hlinkClick r:id="rId2"/>
              </a:rPr>
              <a:t>Link here </a:t>
            </a:r>
            <a:r>
              <a:rPr lang="en-US" dirty="0" smtClean="0"/>
              <a:t>to YouTube video</a:t>
            </a:r>
          </a:p>
          <a:p>
            <a:r>
              <a:rPr lang="en-US" dirty="0" smtClean="0">
                <a:hlinkClick r:id="rId3"/>
              </a:rPr>
              <a:t>Difference between SSD and HDD</a:t>
            </a:r>
            <a:endParaRPr lang="en-US" dirty="0"/>
          </a:p>
        </p:txBody>
      </p:sp>
      <p:sp>
        <p:nvSpPr>
          <p:cNvPr id="3" name="Title 2"/>
          <p:cNvSpPr>
            <a:spLocks noGrp="1"/>
          </p:cNvSpPr>
          <p:nvPr>
            <p:ph type="title"/>
          </p:nvPr>
        </p:nvSpPr>
        <p:spPr>
          <a:xfrm>
            <a:off x="5951984" y="620688"/>
            <a:ext cx="4258816" cy="2082560"/>
          </a:xfrm>
        </p:spPr>
        <p:style>
          <a:lnRef idx="2">
            <a:schemeClr val="accent3"/>
          </a:lnRef>
          <a:fillRef idx="1">
            <a:schemeClr val="lt1"/>
          </a:fillRef>
          <a:effectRef idx="0">
            <a:schemeClr val="accent3"/>
          </a:effectRef>
          <a:fontRef idx="minor">
            <a:schemeClr val="dk1"/>
          </a:fontRef>
        </p:style>
        <p:txBody>
          <a:bodyPr>
            <a:normAutofit/>
          </a:bodyPr>
          <a:lstStyle/>
          <a:p>
            <a:r>
              <a:rPr lang="en-US" dirty="0" smtClean="0"/>
              <a:t>Hard Drive (HDD) and Solid State Drive (SSD)</a:t>
            </a:r>
            <a:endParaRPr lang="en-US" dirty="0"/>
          </a:p>
        </p:txBody>
      </p:sp>
      <p:pic>
        <p:nvPicPr>
          <p:cNvPr id="4" name="Picture 3"/>
          <p:cNvPicPr>
            <a:picLocks noChangeAspect="1"/>
          </p:cNvPicPr>
          <p:nvPr/>
        </p:nvPicPr>
        <p:blipFill>
          <a:blip r:embed="rId4"/>
          <a:stretch>
            <a:fillRect/>
          </a:stretch>
        </p:blipFill>
        <p:spPr>
          <a:xfrm>
            <a:off x="2135560" y="404664"/>
            <a:ext cx="3403600" cy="2387600"/>
          </a:xfrm>
          <a:prstGeom prst="rect">
            <a:avLst/>
          </a:prstGeom>
        </p:spPr>
      </p:pic>
    </p:spTree>
    <p:extLst>
      <p:ext uri="{BB962C8B-B14F-4D97-AF65-F5344CB8AC3E}">
        <p14:creationId xmlns:p14="http://schemas.microsoft.com/office/powerpoint/2010/main" val="3818734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1" y="2852936"/>
            <a:ext cx="8640959" cy="3738728"/>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Sometimes the main memory is just not enough (think about how many programs may be running at one time!)</a:t>
            </a:r>
          </a:p>
          <a:p>
            <a:r>
              <a:rPr lang="en-US" dirty="0" smtClean="0"/>
              <a:t>Part of the hard drive can be assigned to be behave like the main memory</a:t>
            </a:r>
          </a:p>
          <a:p>
            <a:r>
              <a:rPr lang="en-US" dirty="0" smtClean="0"/>
              <a:t>The access speed of the hard drive is a lot slower than the main memory</a:t>
            </a:r>
          </a:p>
          <a:p>
            <a:r>
              <a:rPr lang="en-US" dirty="0" smtClean="0"/>
              <a:t>Sometimes this does not always work out well, it can take a long time to access the virtual memory, sometimes longer than doing the fetch, decode and execute cycle</a:t>
            </a:r>
            <a:endParaRPr lang="en-US" dirty="0"/>
          </a:p>
        </p:txBody>
      </p:sp>
      <p:sp>
        <p:nvSpPr>
          <p:cNvPr id="3" name="Title 2"/>
          <p:cNvSpPr>
            <a:spLocks noGrp="1"/>
          </p:cNvSpPr>
          <p:nvPr>
            <p:ph type="title"/>
          </p:nvPr>
        </p:nvSpPr>
        <p:spPr>
          <a:xfrm>
            <a:off x="1847528" y="1052736"/>
            <a:ext cx="4248472" cy="1252728"/>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Virtual Memory</a:t>
            </a:r>
            <a:endParaRPr lang="en-US" dirty="0"/>
          </a:p>
        </p:txBody>
      </p:sp>
      <p:pic>
        <p:nvPicPr>
          <p:cNvPr id="1026" name="Picture 2" descr="http://askbobrankin.com/virtual-memory-x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136" y="260648"/>
            <a:ext cx="2232248" cy="251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736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8" y="1916832"/>
            <a:ext cx="4320480" cy="3240360"/>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When you are in the middle of some work and the computer gets turned off then you lose your work.</a:t>
            </a:r>
          </a:p>
          <a:p>
            <a:r>
              <a:rPr lang="en-US" dirty="0" smtClean="0"/>
              <a:t>This is because the recent copy is saved into the RAM, the previous saved version is on the hard drive</a:t>
            </a:r>
          </a:p>
          <a:p>
            <a:endParaRPr lang="en-US" dirty="0"/>
          </a:p>
        </p:txBody>
      </p:sp>
      <p:sp>
        <p:nvSpPr>
          <p:cNvPr id="3" name="Title 2"/>
          <p:cNvSpPr>
            <a:spLocks noGrp="1"/>
          </p:cNvSpPr>
          <p:nvPr>
            <p:ph type="title"/>
          </p:nvPr>
        </p:nvSpPr>
        <p:spPr>
          <a:xfrm>
            <a:off x="1847528" y="476672"/>
            <a:ext cx="4248472" cy="1252728"/>
          </a:xfrm>
        </p:spPr>
        <p:style>
          <a:lnRef idx="2">
            <a:schemeClr val="dk1"/>
          </a:lnRef>
          <a:fillRef idx="1">
            <a:schemeClr val="lt1"/>
          </a:fillRef>
          <a:effectRef idx="0">
            <a:schemeClr val="dk1"/>
          </a:effectRef>
          <a:fontRef idx="minor">
            <a:schemeClr val="dk1"/>
          </a:fontRef>
        </p:style>
        <p:txBody>
          <a:bodyPr>
            <a:normAutofit/>
          </a:bodyPr>
          <a:lstStyle/>
          <a:p>
            <a:r>
              <a:rPr lang="en-US" dirty="0" smtClean="0"/>
              <a:t>Volatility </a:t>
            </a:r>
            <a:endParaRPr lang="en-US" dirty="0"/>
          </a:p>
        </p:txBody>
      </p:sp>
      <p:pic>
        <p:nvPicPr>
          <p:cNvPr id="2050" name="Picture 2" descr="http://upload.wikimedia.org/wikipedia/commons/c/ca/Memory_module_DDRAM_20-03-2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056" y="764704"/>
            <a:ext cx="3672408" cy="2754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ebyrcdn.net/253672-407410-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7" y="3861049"/>
            <a:ext cx="3672408" cy="281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2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Difference between RAM and Rom</a:t>
            </a:r>
            <a:endParaRPr lang="en-GB"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2" t="18777" r="58172" b="43600"/>
          <a:stretch/>
        </p:blipFill>
        <p:spPr bwMode="auto">
          <a:xfrm>
            <a:off x="2423592" y="1591852"/>
            <a:ext cx="739606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3297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8" y="1628800"/>
            <a:ext cx="8424936" cy="3168352"/>
          </a:xfrm>
        </p:spPr>
        <p:style>
          <a:lnRef idx="2">
            <a:schemeClr val="accent1"/>
          </a:lnRef>
          <a:fillRef idx="1">
            <a:schemeClr val="lt1"/>
          </a:fillRef>
          <a:effectRef idx="0">
            <a:schemeClr val="accent1"/>
          </a:effectRef>
          <a:fontRef idx="minor">
            <a:schemeClr val="dk1"/>
          </a:fontRef>
        </p:style>
        <p:txBody>
          <a:bodyPr/>
          <a:lstStyle/>
          <a:p>
            <a:pPr marL="457200" indent="-457200">
              <a:buFont typeface="+mj-lt"/>
              <a:buAutoNum type="arabicPeriod"/>
            </a:pPr>
            <a:r>
              <a:rPr lang="en-GB" dirty="0" smtClean="0"/>
              <a:t>Look into your books – Page 28, answer the following questions:</a:t>
            </a:r>
          </a:p>
          <a:p>
            <a:pPr marL="457200" indent="-457200">
              <a:buFont typeface="+mj-lt"/>
              <a:buAutoNum type="arabicPeriod"/>
            </a:pPr>
            <a:r>
              <a:rPr lang="en-GB" dirty="0" smtClean="0"/>
              <a:t>Explain the need for secondary storage</a:t>
            </a:r>
          </a:p>
          <a:p>
            <a:pPr marL="457200" indent="-457200">
              <a:buFont typeface="+mj-lt"/>
              <a:buAutoNum type="arabicPeriod"/>
            </a:pPr>
            <a:r>
              <a:rPr lang="en-GB" dirty="0" smtClean="0"/>
              <a:t>Describe the different storages such as optical, magnetic and solid state</a:t>
            </a:r>
          </a:p>
          <a:p>
            <a:pPr marL="457200" indent="-457200">
              <a:buFont typeface="+mj-lt"/>
              <a:buAutoNum type="arabicPeriod"/>
            </a:pPr>
            <a:r>
              <a:rPr lang="en-GB" dirty="0" smtClean="0"/>
              <a:t>Describe Flash Memory</a:t>
            </a:r>
          </a:p>
          <a:p>
            <a:pPr marL="457200" indent="-457200">
              <a:buFont typeface="+mj-lt"/>
              <a:buAutoNum type="arabicPeriod"/>
            </a:pPr>
            <a:r>
              <a:rPr lang="en-GB" dirty="0" smtClean="0"/>
              <a:t>Compare the capacity of the storage media</a:t>
            </a:r>
          </a:p>
          <a:p>
            <a:endParaRPr lang="en-GB" dirty="0"/>
          </a:p>
        </p:txBody>
      </p:sp>
      <p:sp>
        <p:nvSpPr>
          <p:cNvPr id="3" name="Title 2"/>
          <p:cNvSpPr>
            <a:spLocks noGrp="1"/>
          </p:cNvSpPr>
          <p:nvPr>
            <p:ph type="title"/>
          </p:nvPr>
        </p:nvSpPr>
        <p:spPr/>
        <p:txBody>
          <a:bodyPr/>
          <a:lstStyle/>
          <a:p>
            <a:r>
              <a:rPr lang="en-GB" dirty="0" smtClean="0"/>
              <a:t>Secondary Storage</a:t>
            </a:r>
            <a:endParaRPr lang="en-GB" dirty="0"/>
          </a:p>
        </p:txBody>
      </p:sp>
      <p:pic>
        <p:nvPicPr>
          <p:cNvPr id="3074" name="Picture 2" descr="http://www.usbcompany.co.uk/product-images/45_Bamboo%20Twister%20US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751376"/>
            <a:ext cx="1872208"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www.branded-usb-promo.com/images/lipstick-usb-stick-rubber-cpc03-o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29" y="4779784"/>
            <a:ext cx="2845756"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www.arthitectural.com/wp-content/uploads/2011/02/usb-stick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4152" y="4757398"/>
            <a:ext cx="2592288" cy="1878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65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8" y="1628800"/>
            <a:ext cx="8424936" cy="3168352"/>
          </a:xfrm>
        </p:spPr>
        <p:style>
          <a:lnRef idx="2">
            <a:schemeClr val="accent1"/>
          </a:lnRef>
          <a:fillRef idx="1">
            <a:schemeClr val="lt1"/>
          </a:fillRef>
          <a:effectRef idx="0">
            <a:schemeClr val="accent1"/>
          </a:effectRef>
          <a:fontRef idx="minor">
            <a:schemeClr val="dk1"/>
          </a:fontRef>
        </p:style>
        <p:txBody>
          <a:bodyPr/>
          <a:lstStyle/>
          <a:p>
            <a:pPr marL="457200" indent="-457200">
              <a:buFont typeface="+mj-lt"/>
              <a:buAutoNum type="arabicPeriod"/>
            </a:pPr>
            <a:r>
              <a:rPr lang="en-GB" dirty="0" smtClean="0"/>
              <a:t>Look into your books – Page 28, answer the following questions:</a:t>
            </a:r>
          </a:p>
          <a:p>
            <a:pPr marL="457200" indent="-457200">
              <a:buFont typeface="+mj-lt"/>
              <a:buAutoNum type="arabicPeriod"/>
            </a:pPr>
            <a:r>
              <a:rPr lang="en-GB" dirty="0" smtClean="0"/>
              <a:t>Explain the need for secondary storage</a:t>
            </a:r>
          </a:p>
          <a:p>
            <a:pPr marL="457200" indent="-457200">
              <a:buFont typeface="+mj-lt"/>
              <a:buAutoNum type="arabicPeriod"/>
            </a:pPr>
            <a:r>
              <a:rPr lang="en-GB" dirty="0" smtClean="0"/>
              <a:t>Describe the different storages such as optical, magnetic and solid state</a:t>
            </a:r>
          </a:p>
          <a:p>
            <a:pPr marL="457200" indent="-457200">
              <a:buFont typeface="+mj-lt"/>
              <a:buAutoNum type="arabicPeriod"/>
            </a:pPr>
            <a:r>
              <a:rPr lang="en-GB" dirty="0" smtClean="0"/>
              <a:t>Describe Flash Memory</a:t>
            </a:r>
          </a:p>
          <a:p>
            <a:pPr marL="457200" indent="-457200">
              <a:buFont typeface="+mj-lt"/>
              <a:buAutoNum type="arabicPeriod"/>
            </a:pPr>
            <a:r>
              <a:rPr lang="en-GB" dirty="0" smtClean="0"/>
              <a:t>Compare the capacity of the storage media</a:t>
            </a:r>
          </a:p>
          <a:p>
            <a:endParaRPr lang="en-GB" dirty="0"/>
          </a:p>
        </p:txBody>
      </p:sp>
      <p:sp>
        <p:nvSpPr>
          <p:cNvPr id="3" name="Title 2"/>
          <p:cNvSpPr>
            <a:spLocks noGrp="1"/>
          </p:cNvSpPr>
          <p:nvPr>
            <p:ph type="title"/>
          </p:nvPr>
        </p:nvSpPr>
        <p:spPr/>
        <p:txBody>
          <a:bodyPr/>
          <a:lstStyle/>
          <a:p>
            <a:r>
              <a:rPr lang="en-GB" dirty="0" smtClean="0"/>
              <a:t>Secondary Storage</a:t>
            </a:r>
            <a:endParaRPr lang="en-GB" dirty="0"/>
          </a:p>
        </p:txBody>
      </p:sp>
      <p:pic>
        <p:nvPicPr>
          <p:cNvPr id="3074" name="Picture 2" descr="http://www.usbcompany.co.uk/product-images/45_Bamboo%20Twister%20US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751376"/>
            <a:ext cx="1872208"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www.branded-usb-promo.com/images/lipstick-usb-stick-rubber-cpc03-op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29" y="4779784"/>
            <a:ext cx="2845756"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www.arthitectural.com/wp-content/uploads/2011/02/usb-stick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4152" y="4757398"/>
            <a:ext cx="2592288" cy="1878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50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8430" y="2105432"/>
            <a:ext cx="8424936" cy="3456384"/>
          </a:xfrm>
        </p:spPr>
        <p:style>
          <a:lnRef idx="2">
            <a:schemeClr val="accent4"/>
          </a:lnRef>
          <a:fillRef idx="1">
            <a:schemeClr val="lt1"/>
          </a:fillRef>
          <a:effectRef idx="0">
            <a:schemeClr val="accent4"/>
          </a:effectRef>
          <a:fontRef idx="minor">
            <a:schemeClr val="dk1"/>
          </a:fontRef>
        </p:style>
        <p:txBody>
          <a:bodyPr>
            <a:normAutofit/>
          </a:bodyPr>
          <a:lstStyle/>
          <a:p>
            <a:r>
              <a:rPr lang="en-GB" dirty="0" smtClean="0"/>
              <a:t>We all want to store files over a long period of time like photographs, music, films, documents</a:t>
            </a:r>
          </a:p>
          <a:p>
            <a:r>
              <a:rPr lang="en-GB" dirty="0" smtClean="0"/>
              <a:t>Secondary memory or storage is much larger than primary storage. It needs to be non-volatile, robust, cheap and reliable. </a:t>
            </a:r>
          </a:p>
          <a:p>
            <a:r>
              <a:rPr lang="en-GB" dirty="0" smtClean="0"/>
              <a:t>Has your memory stick been through the washing machine?</a:t>
            </a:r>
          </a:p>
          <a:p>
            <a:r>
              <a:rPr lang="en-GB" dirty="0" smtClean="0"/>
              <a:t>There are three different storage technologies: Magnetic, Optical and Solid State</a:t>
            </a:r>
          </a:p>
        </p:txBody>
      </p:sp>
      <p:sp>
        <p:nvSpPr>
          <p:cNvPr id="3" name="Title 2"/>
          <p:cNvSpPr>
            <a:spLocks noGrp="1"/>
          </p:cNvSpPr>
          <p:nvPr>
            <p:ph type="title"/>
          </p:nvPr>
        </p:nvSpPr>
        <p:spPr/>
        <p:txBody>
          <a:bodyPr/>
          <a:lstStyle/>
          <a:p>
            <a:r>
              <a:rPr lang="en-GB" dirty="0" smtClean="0"/>
              <a:t>Secondary Storage</a:t>
            </a:r>
            <a:endParaRPr lang="en-GB" dirty="0"/>
          </a:p>
        </p:txBody>
      </p:sp>
      <p:pic>
        <p:nvPicPr>
          <p:cNvPr id="1026" name="Picture 2" descr="http://t0.gstatic.com/images?q=tbn:ANd9GcTl_1RjOH406KYPvCfoc5YRC7mywbzjEAD5Z0dUxbjTQvTx_aGK2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899" y="5237019"/>
            <a:ext cx="4714362" cy="148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70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5166" y="2087194"/>
            <a:ext cx="8352928" cy="2232248"/>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en-GB" dirty="0" smtClean="0"/>
              <a:t>This is the oldest technology and used in tapes/floppy disks/Hard Drives (although was expensive initially) </a:t>
            </a:r>
          </a:p>
          <a:p>
            <a:r>
              <a:rPr lang="en-GB" dirty="0" smtClean="0"/>
              <a:t>Read using a moving head, slow to write to but vulnerable to damage</a:t>
            </a:r>
          </a:p>
          <a:p>
            <a:r>
              <a:rPr lang="en-GB" dirty="0" smtClean="0"/>
              <a:t>Large capacity, good for backups and archiving</a:t>
            </a:r>
          </a:p>
          <a:p>
            <a:r>
              <a:rPr lang="en-GB" dirty="0" smtClean="0"/>
              <a:t>The preferred hard drive of the X-Men’s nemesis Magneto</a:t>
            </a:r>
          </a:p>
          <a:p>
            <a:endParaRPr lang="en-GB" dirty="0"/>
          </a:p>
        </p:txBody>
      </p:sp>
      <p:sp>
        <p:nvSpPr>
          <p:cNvPr id="3" name="Title 2"/>
          <p:cNvSpPr>
            <a:spLocks noGrp="1"/>
          </p:cNvSpPr>
          <p:nvPr>
            <p:ph type="title"/>
          </p:nvPr>
        </p:nvSpPr>
        <p:spPr/>
        <p:txBody>
          <a:bodyPr/>
          <a:lstStyle/>
          <a:p>
            <a:r>
              <a:rPr lang="en-GB" dirty="0" smtClean="0"/>
              <a:t>Magnetic Storage</a:t>
            </a:r>
            <a:endParaRPr lang="en-GB" dirty="0"/>
          </a:p>
        </p:txBody>
      </p:sp>
      <p:pic>
        <p:nvPicPr>
          <p:cNvPr id="1026" name="Picture 2" descr="http://www.ewart.org.uk/it/hardware/storage/floppy.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260" y="4448588"/>
            <a:ext cx="2653497" cy="2122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aamc.files.wordpress.com/2010/01/magnetic_tap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8888" y="4572471"/>
            <a:ext cx="2907704" cy="21840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nnov8disposal.com/wp-content/uploads/2012/10/46-wd-hard-disk-driv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1069" y="3774038"/>
            <a:ext cx="3326806" cy="298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73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2526" y="2141489"/>
            <a:ext cx="8352928" cy="2232248"/>
          </a:xfrm>
        </p:spPr>
        <p:style>
          <a:lnRef idx="2">
            <a:schemeClr val="accent6"/>
          </a:lnRef>
          <a:fillRef idx="1">
            <a:schemeClr val="lt1"/>
          </a:fillRef>
          <a:effectRef idx="0">
            <a:schemeClr val="accent6"/>
          </a:effectRef>
          <a:fontRef idx="minor">
            <a:schemeClr val="dk1"/>
          </a:fontRef>
        </p:style>
        <p:txBody>
          <a:bodyPr>
            <a:normAutofit fontScale="92500"/>
          </a:bodyPr>
          <a:lstStyle/>
          <a:p>
            <a:r>
              <a:rPr lang="en-GB" dirty="0" smtClean="0"/>
              <a:t>An optical disk drive uses light sabres to strike down the evil of the dark side.</a:t>
            </a:r>
          </a:p>
          <a:p>
            <a:r>
              <a:rPr lang="en-GB" dirty="0" smtClean="0"/>
              <a:t>The laser light read/writes the information of the CD/DVD</a:t>
            </a:r>
          </a:p>
          <a:p>
            <a:r>
              <a:rPr lang="en-GB" dirty="0" smtClean="0"/>
              <a:t>The discs and the drives are very cheap, good for medium term use but degrade over time. They cane be slow to load.</a:t>
            </a:r>
            <a:endParaRPr lang="en-GB" dirty="0"/>
          </a:p>
        </p:txBody>
      </p:sp>
      <p:sp>
        <p:nvSpPr>
          <p:cNvPr id="3" name="Title 2"/>
          <p:cNvSpPr>
            <a:spLocks noGrp="1"/>
          </p:cNvSpPr>
          <p:nvPr>
            <p:ph type="title"/>
          </p:nvPr>
        </p:nvSpPr>
        <p:spPr/>
        <p:txBody>
          <a:bodyPr/>
          <a:lstStyle/>
          <a:p>
            <a:r>
              <a:rPr lang="en-GB" dirty="0" smtClean="0"/>
              <a:t>Optical Storage</a:t>
            </a:r>
            <a:endParaRPr lang="en-GB" dirty="0"/>
          </a:p>
        </p:txBody>
      </p:sp>
      <p:pic>
        <p:nvPicPr>
          <p:cNvPr id="2050" name="Picture 2" descr="http://t1.gstatic.com/images?q=tbn:ANd9GcT3oEUk44XJ7SIfTDsiNK6vYGv6Y2Npld5qBJgOTi8X7ENeaA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44" y="3355179"/>
            <a:ext cx="3076948" cy="2668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ximumpc.com/files/u69/Plextor_PX-850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860" y="4473242"/>
            <a:ext cx="3199540" cy="222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61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Input/Output</a:t>
            </a:r>
            <a:endParaRPr lang="en-GB" dirty="0"/>
          </a:p>
        </p:txBody>
      </p:sp>
      <p:sp>
        <p:nvSpPr>
          <p:cNvPr id="3" name="Content Placeholder 2"/>
          <p:cNvSpPr>
            <a:spLocks noGrp="1"/>
          </p:cNvSpPr>
          <p:nvPr>
            <p:ph idx="1"/>
          </p:nvPr>
        </p:nvSpPr>
        <p:spPr>
          <a:xfrm>
            <a:off x="463232" y="2133424"/>
            <a:ext cx="8946541" cy="4414233"/>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r>
              <a:rPr lang="en-GB" dirty="0" smtClean="0"/>
              <a:t>What is an input devices?</a:t>
            </a:r>
          </a:p>
          <a:p>
            <a:pPr marL="0" indent="0">
              <a:buNone/>
            </a:pPr>
            <a:r>
              <a:rPr lang="en-GB" dirty="0" smtClean="0"/>
              <a:t>Input </a:t>
            </a:r>
            <a:r>
              <a:rPr lang="en-GB" dirty="0"/>
              <a:t>devices allow us to enter raw data into a computer. The computer processes the data and then produces outputs that we can understand using an output device. Input devices can be manual or automatic.</a:t>
            </a:r>
          </a:p>
          <a:p>
            <a:endParaRPr lang="en-GB" dirty="0" smtClean="0"/>
          </a:p>
          <a:p>
            <a:pPr marL="0" indent="0">
              <a:buNone/>
            </a:pPr>
            <a:r>
              <a:rPr lang="en-GB" dirty="0" smtClean="0"/>
              <a:t>The </a:t>
            </a:r>
            <a:r>
              <a:rPr lang="en-GB" dirty="0"/>
              <a:t>processing is mainly handled by the Central Processing Unit (CPU).</a:t>
            </a:r>
          </a:p>
          <a:p>
            <a:pPr marL="0" indent="0">
              <a:buNone/>
            </a:pPr>
            <a:r>
              <a:rPr lang="en-GB" dirty="0"/>
              <a:t>Manual input </a:t>
            </a:r>
            <a:r>
              <a:rPr lang="en-GB" dirty="0" smtClean="0"/>
              <a:t>devices</a:t>
            </a:r>
          </a:p>
          <a:p>
            <a:pPr marL="0" indent="0">
              <a:buNone/>
            </a:pPr>
            <a:r>
              <a:rPr lang="en-GB" dirty="0"/>
              <a:t>Automatic input </a:t>
            </a:r>
            <a:r>
              <a:rPr lang="en-GB" dirty="0" smtClean="0"/>
              <a:t>devices</a:t>
            </a:r>
          </a:p>
          <a:p>
            <a:pPr marL="0" indent="0">
              <a:buNone/>
            </a:pPr>
            <a:r>
              <a:rPr lang="en-GB" dirty="0"/>
              <a:t>Central Processing </a:t>
            </a:r>
            <a:r>
              <a:rPr lang="en-GB" dirty="0" smtClean="0"/>
              <a:t>Unit</a:t>
            </a:r>
          </a:p>
          <a:p>
            <a:pPr marL="0" indent="0">
              <a:buNone/>
            </a:pPr>
            <a:r>
              <a:rPr lang="en-GB" dirty="0"/>
              <a:t>Output devices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9180" y="4204152"/>
            <a:ext cx="4884066" cy="2446103"/>
          </a:xfrm>
          <a:prstGeom prst="rect">
            <a:avLst/>
          </a:prstGeom>
        </p:spPr>
      </p:pic>
    </p:spTree>
    <p:extLst>
      <p:ext uri="{BB962C8B-B14F-4D97-AF65-F5344CB8AC3E}">
        <p14:creationId xmlns:p14="http://schemas.microsoft.com/office/powerpoint/2010/main" val="380976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0962" y="2417176"/>
            <a:ext cx="8352928" cy="2232248"/>
          </a:xfrm>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GB" dirty="0" smtClean="0"/>
              <a:t>These methods of storage have no moveable parts. </a:t>
            </a:r>
          </a:p>
          <a:p>
            <a:r>
              <a:rPr lang="en-GB" dirty="0" smtClean="0"/>
              <a:t>Therefore there accessible speeds are good (not as fast as RAM though) and more reliable (moving parts often break).</a:t>
            </a:r>
          </a:p>
          <a:p>
            <a:r>
              <a:rPr lang="en-GB" dirty="0" smtClean="0"/>
              <a:t>These drives cost more money and are typical used in notebooks, tablets, slim laptops and cameras.</a:t>
            </a:r>
            <a:endParaRPr lang="en-GB" dirty="0"/>
          </a:p>
        </p:txBody>
      </p:sp>
      <p:sp>
        <p:nvSpPr>
          <p:cNvPr id="3" name="Title 2"/>
          <p:cNvSpPr>
            <a:spLocks noGrp="1"/>
          </p:cNvSpPr>
          <p:nvPr>
            <p:ph type="title"/>
          </p:nvPr>
        </p:nvSpPr>
        <p:spPr/>
        <p:txBody>
          <a:bodyPr/>
          <a:lstStyle/>
          <a:p>
            <a:r>
              <a:rPr lang="en-GB" dirty="0" smtClean="0"/>
              <a:t>Flash/Solid State Storage</a:t>
            </a:r>
            <a:endParaRPr lang="en-GB" dirty="0"/>
          </a:p>
        </p:txBody>
      </p:sp>
      <p:sp>
        <p:nvSpPr>
          <p:cNvPr id="4" name="AutoShape 2" descr="data:image/jpeg;base64,/9j/4AAQSkZJRgABAQAAAQABAAD/2wCEAAkGBxQTEhUUEhQWFRQXGBQUFxQVFxwWFRwUGBcXFxUYFBQYHCggGBwmHBcVIjEiJSkrLi4wFx8zODQsNygtLisBCgoKDg0OGxAQGywkICQsLCwsLCwsLy8tLCwsLCwsMiwsLCwsLCwsLCwsLCwsLCwsLCwsLCwsLCwsLCwsLCwsLP/AABEIALcBFAMBIgACEQEDEQH/xAAbAAABBQEBAAAAAAAAAAAAAAAAAQIEBQYDB//EAEoQAAIBAgQCBQUKDAYCAwEAAAECEQADBBIhMSJBBQYTUWEyUnGBkQcUI0JykqGx0dMVFhckNFNUYoKiwfAzc5OjstJDg2Oz8SX/xAAZAQEBAQEBAQAAAAAAAAAAAAAAAQIDBAX/xAAvEQACAQIEBAUEAQUAAAAAAAAAAQIRIQMSMVFBYXHwBBMUIpGBocHx4TIzUnKx/9oADAMBAAIRAxEAPwD2SiilrJsKKKKAKWkpaAKKKKAKKWkoUKKKKAKKKKAKKWigEopaSgCiiigCiiigCkpaKASilpKAKSlooBKSlooBKSlpKgCiikoApaSiqB9FFFCBS0lFCnPE4lbYlzGsAbkneABvsT6ATsKzN7r/AIRWI7W1w7/CZiPT2aOv01S+6TjS12zh8xVbt1LDkGPgoR3APLMbiA+CVXXbtyxi7WFsYMHDHKpcKYggZiW2ETz3g1ynNp2OuHhqWrNR+UTB/rrXz3+6q36L6wJiEz2ezdQSpIuEagAxBtjvFeIdc+jrdnFulsALKtlGwLKCQO4fbXoPucjLhAAZ4maO4GBA9YPtrSfE4KXvcNjTdLda7WGKi+1u2WBKg3GMgRO1s94qD+UXBfrrfzrn3VYj3UXD37KzLi23CNfLdQoj1GsCbZEmDoYOnPuPj4VpVZieLllSh7p+UbBfrrftufdUflFwX6637bn3VeL4TChrbvOqg6SBtGvMnfuA8akYGyhVe0SB2lsdoSyhhPwiyTlEKyyRqIG00uPMex7AfdFwf61P937qk/KNgv1qf7v3VeRY65bhFJnKv/jM+UEIBYsQSBI0iIHjXfD4BGtEyFzMoD3Pi8OZs0axIgQD5W9LlU23RHq35R8F+tT/AHfuaPyj4P8AWp/u/c15n1e6PGIVbTPlBdtB5WiMwMTEcJ5VV4nCKrssscrFZ05GO6gUpO6R68fdKwf6xfZe+5pv5S8H+sX2XvuK8fFhf3vaPsoNhf3vaPspfctZ7HsB90vB/rF9l77ik/Kbg/PHzb/3FeQdgv73tH2UxrKjzvaPspR7is9j2A+6dg/PHzb/ANxSH3T8J5w9l77isNgMIlgLwXLguKl1tsqhGMydAJHfPOufTHRVtrBv/CKwy2yhyqJVQDyM6zrPdU+pM09jeflPwnePZe+5pp91HC/2Lv3NePm2vc3zh/1pRbTub5w/61acxXE2R66fdTwv9i591Tfyq4TuPsufdV5GVTuf54/6Uw217m+cP+tKcyVxNkev/lWwnc3zX+7qf0N1+s4l+zsqSwUtxZlEAgHUpE8QrxvorBJdurbbOA3MMJ+lat+pmISxiyGaAQ9oEmBIcFZO0mCPVUYU5ZkpJXPXOlusow9trtxRkWJgknUhRAC95FUWF91PBswUkrPNgwHtywPWQPGuPWnFobXZkgtcICrI1ggz9A9tZ/FdILYxFvBWsLmUqCxA0KmQxmNYjUn6K5ym1oeqGFmvWiPWcFjEurmtmR9Wk6+og9xmRpXesD1LBw99rIPwcsijuUqLqD0L8IB8o1vZrcZVVTEo5XQKKKK0ZCiiiqB1FJS0AtE0lIaA8X6/4k3sXcBJAtu0AR5QCoWmJ2RfXQOueJW2qgK7aguyywiIJggE76xyqN1uH55iP8x/rqsw5IYCjimrkuquLo3sQsdYvO5dwzMxLFjuSedSMF0pdtpkW/2JzbcUg6SQVUxOxHhtVs3TuFmDciNPJaNPVUXDkXGLKezF1gLUh2uMqhgXS1bVjGYfGAkA6g7GkcPLy3qV2ATtcTkvXLhLMVNzVnzCQuh13jT2VJ6cwAtOBaJyhRcOdswZpiRoA3sHMUvTN29h7yyzKQc6Ro3ZmACLkTqojvBBnWq3FYjtHZrju8QFMzwZtuLXYmPGqkcJ8b3JSXslo5oIu52gaQSSvkbEcO47wJrvYQLYbKAz9oFUjjUSF2M5c0xpGviBpW4Z1kALmGeQjQoKjkzgggkaaVfYbGM2TMD2al2DNlVc79kNIDDMAvp2mJqOx1h7u/kijDDLbc5CSMoXIx1W4lqRcAKk6TJBGsQSakWMHIQu8WCRmtywWVSSzax3SZHlDQbUYHo5XRT5Aa273MpZVaGUiRxDKCdgAB6op2GQ3LWUl1RGklVGpnVc2h5rodonXSJoaTrZIu+rIBxNoqBGQgZQxCnLdLASxy7SR4jasx0ofhrny2+utB1ZQriUUFmVWvkyS0DLcVQxI0JA5HkZ3rO9Kf41z5bfXUR6I6HBfZTiBrBpOHvNICBzNU0PZBrryrjeED1U83NNzzrldaR6qENXjXZbdvLllrQTi3lmMZV3YyBoDzp/SGf8HtnGVu1gj1CND4RXLGWM6WpJCrZllG7cR0GoidQdDoa7dILHRzgajtZ9RArCJepjGalUCDrEcu+mLHOlOXvNbKPFsE7+uPVTSg013mjtANif7PopC4ka6CfqoCd1c/SrfpNSL+DFx+NSVyvoh4hlusAXUKSBGkx3a1w6rn86t+k0rYhw1xsjZBmBmT8ec4A5SZ1gECJNOJyxaUuWPQvQ9n4ZBOayD2jG3du5mUHRGS4oSHEBTq0SDrAsR1vuZQUtK2a0buZnykBWZXDCOM5kJERII0moPRHWdbSkgFmYh20BPaKB8JlzDISFQk8ayNhqDE/BqX8O985k7NWVEVgVCqM3FwyxLMxJ0kkxG1ZnGNLlwsSafsfC/Rdal91F6RuXb4e4JzXHYvpAItABAu4gRXrdhpFeSdQUC5ACD8K50Mx8CNJG9esYfaquRYVyrNqSKKSiqaCiiiqB1FFFALTWpaRqgPEetq/nl/8AzG+uqhPKq363fpl//Maqi0+orQKtbUj0Ca1PQQQ/DAG4/YpZW2ttbrW3W2LZdkYjhMSI0OZgdoOWstvrHCf72ro0FLWbUAuY8Mw5yYmDyHrqHjjLj3qXfSt2YR7he4r3L7kKrbhiAYBAIZFJAMDtSDsYhYzoxUS4VuFmluEpl0QksdfJhcrR++ByqtxL8U6iRzJmDtJO+nPnVx0h0mblvKUtqkMUAyhjlBVANJJBI05xTSgqpJ1IuG6PVgO0LBpC8MQEhHBgDXgNw7/FApmPs2xaVkuMxLRkIgCVkmO/QCecVPwGOuW7TWUZQgJDPplzOCZkrIJAy/w1N6T6vZhm7a3nLFiCZGZjBTOFkgRA+oTTNe5ry6xqr999SowF67bzZV1C5TmUcOaI32M8+VRhcuhzuWaRuTmfMJ2PEc0H0xXZ7alvjfGz5OIBeRRiZaB31yFzMHBgbFVAhcwMZjp3A+tpojm7cfv306lp1bx4t3lulGaGYPlMuWa2wPlEKFBMmTOtQ7y3b124bVljEuRmUELMSde/uqyNtBasErAZxm3ICBgsl400Pf3Hc1ddXQha+UCg9kwOUEbMIlT6d+YjwrLZ6MNvRaGFLv8Aq/51pA9z9X/OtSDQFJ2rR2Ixe5+r/nWm3DcjyPY6/TUnKe6gqe7woC9XH27iKHzDKip2UpxsbmozSQAFJ3GtTekEYYO5bW2y5XzQ7qx1CGJXfywYA0msnb8pflL9YrW9JYzLeuKTIGVwpBaH7NApCjmYHfMR31lmcrrWpkGwN/K79lKIzIzZ1jMu411O45VEJfzV+eK3V9w2AxDD410udI4mS2W05azWIblVRVocx2nmr/qCli55qfPH2V0UUBDVKd+hcU1q+txgIHIOPsqXhbaNmgM164bgCTbKCdbcFjM6vO3hVbkPdU3oH9JtT539DTQzKClqcTZIDFwEZSyMRtIEZWC6CYgEaHWZrR9Dj/8An3tFP+L6fJHKqrG2Ge7dVYnPcY5p0Q3G1EmJJC+SJ+mrfo1QMDfGgg3Rr5Q0Hdz9Fc8R2+pnw8aTf+rLLqDcBygLlHaMdwZPZQTKgD6OVerYfavKOorHOstm4jzBj4LaQY9lerYY6VUbj/T+vxYkClpKK0UWikoqgdRRRQC01qdTWqA8S63k+/L/APmNVVYWTVt1vH55f/zGqswx1FaQKPDkaz5rb9/rFSeyJtW2G0Mp15lzED1Godk6mROh+v0VYdHWwTZBHlbjXXjYbwPrNR2VT50XWvfFHXouzbDOb4Yoo7M5cs5jO2aYIiRA2B20rvfvWjelO0CGQ5MK+rK0uwWIJBAAAio+GuKtxiQWftXjXWIYLufO3Jn+lSrRtsUW2LshrYIc5h2YdjGUHiAJUT6e+pxOsZLLRHTF38PGdFeQLgGaCWuNEFiywQMxncmeUVz7XD3LjPkcPlaDKqJAeDJOhjJ4767VNxuGRxlMgGSG0Az5AZYkc82sx5A5a1xwlgISytmyqY1zrANwwSpEA5RuCJMc6lqGpVzVVkVty2AzAw0ZlJBlJkQyEb7c9DTGGXKVMHfTXQ7Se/wq6dr8wbVu2CrgF1KxC6yT8eFkTqaqekMMbUCQZLCRMcJg7gTWji1S6/RYdG3Hm0rCbckJky583EYhSGme889AZrRdX0YNezCD2JGs68ZJmSRzUaH4tZmzezLhratmdHYlGMJIYuOPUaidRprWh6AuFe0nLBsuRBj4w3BA7x6ddqkkejCfBmLO/troEYbacqjPfWTxLz5imnFL5w9tD0ksSBr9fopjt6dwajHEL5w9tNOJXzh7aA7p5S/KX6xWj6dU++WUJmJNvUAFhCISSYkAekVlbeIGZdR5Q5jvFbDpHO164y9l2Zypme4q8ZtLplmX0Om3MTUZidKHe8D+D8ROh7VpH8KRyHhWFitvirmXA31cqDnBWGEMnZ24Ze8GDqOc91YQ3l84e0VVYq0OwVuXOngkDWdPH01E7dfOHtpPfC+cPbVKTHJ033qV0F+lW/lH6jVR74Xzh7asOr2KUYm3LKBO+YdxqAs8Xi1Fy6DkUKX1dNZ7Rjwgas2oIO2nLerHBLcXCXUNlyXzkTBgNAhnJEGQZB1nlNVwsgXXu3gSouG/adWDSguuCSFDcPBoCV+mROsYG2cAUZ7pugXCIa52ZdiYIaOyNogWyWY83mDpRxT1PPCck21s0WXUBgXEKVh2BBicwtiZAAj0RXrOG2ryvqTcDXiQZ424vOItKGf+Igt669Tw21Q7YbrBMkilpBRVNC0Uk0VSjqWmW1idZp1CC01qdTXqA8U63H88v/Laqu1vVn1xP55f+W39KqsK2s1oFFbYAme4j6al9F6uoAAOgkTJknU+2NO6r1OhLRE5fHym+2q+wq28R2eUGMkNG2Zg3FvmgBh66PQ+fPCcI1YzEI7BECzqQDOmlxwd9RM+G21T+iGzRqfKTIkyYRhIUx5IO3EOffr0v4IK1vJiNDJKCdzcbVSDsAwMmNZqHbw5kC5OeST4mWHfrudq51VLHTDhKuV605aFnaw0s5ZQVkqIiBANoh8zS0FlSTy9dRLd4OLogZV1WeRkltSwgEjuOwESdS0rACJEweYI3mdfRXFcOwLECZABmdOExlGbWdfZUUkdpYbtcselLrJqFAKyCGVMonPbJ4T3kCOWX1CH0nhXugMQoHE44uHKVVj3gR6efedRlbKRBOoj+59Ptrk1rSMu5IMj98Ac6qmHg1qqi9E4PNbuZlBbNbUSACMzRzMgegT9NXfQHRSZ7xcLcBtMVDIIVlYDhBnlz3NZvAXXLKocw7oCgLCeJYJI3+sRWs6AQC5eCltLTghmJE5x5Mk+v01qRzwUmjEOo14V3PxR9lNKjuX5o+ynOdSPE0ikcxND1Azd8ewfZXMgdw9g+yugpGH10FBlpRmHCsSumUd48K1uMtKLr2lRERWs39BGqWtQoXfefEkSRWTtniX5S/WK03Tz/CsMxn4MEA5eHIgIJDA6zHLbnyjZmSTJ/TCW7mEv3DaQurhVcgM2XKjCCRK+UeHWNawp9A9g+ytk0fg/EZSSO0MZjJ2Qd/q35VjCaqEUqBm9HsH2UhuE93sH2UoI5iaEjTT+9KpoTN6PYPsqX0Kim/bDKrAnYqCPqqOQNNOf9TUnoUfnNvlxCoKHbG4YLaxTDhIvlQASspm04QYIGoAg7naKoLayQO/660PTt8Q65iTnuTI5do+gY6nyUmNNB3VQYc8Y9PoradUeDEs6LY9B9zkQ4Hczf8K9dw21eRe5z5f8Tf8AGvXcNtXPierw/wDaiSRS00UtU6i0lFFUo6lpKKEFpr0tI9QHiXXM/nl/5Z/pVNht/TVv1z/TL/yzVPYaDVBFbrLiRIHZAAkeQZj51S+r+ILXNQLty4VzMyyqtnAEiNEAIB3G3qpgd/46uugLYCB0YdoS40LZwISAqjyuNkOxnUeFVqx4PNlOzLBsEEIYKvaZVb4MAuUIOqBhKtOhgaH6OSWzmXSTC6Agkf1A+j1U7GdJK/wYsdnDXQL0lIkSSLmYEgmDqSNZ568bLwMvAdMuc5jABgNCmG+quLO0HSWVXs+nDXmOF8SGbO4UCWDOHJIMZe0AEbkRoe+nXMQjI7TcLEoFzuszDhu0jeFCxB0k02/iGW4xdM5GYBGLKsSfJcanUHlXfD5GttcZEUKRKZp8oHKFY6nQGT4VHYuSMk0/r8CHFOUYkseL4hA3Z21JzacXgdN64X2G5KjiPmxOYHfb++6pdq+CpJAtKWKkpdYsYEmZgZdRuabi3ttplE/vGRPCBpEDXN7Y0oapJV4/sh9G4dAhuXNMrWvKgCM0kqPjDKPZNaXq5cRnvEABuxeQFKcOcZTlPr15xVV0faVUGXLkYFyGBYsbRBIALBcuwiD6KkdXA7ZwhWy3ZZmhAWKjKsQ2omJnw9NdWYwrUVDJOdT6TTjc8BXC5aMnjbc/FWhbPfcf5q0PSdS/gKaW8KDbXzrn8v2VyNn/AORvmrQHRG4l+Uv1itR0wbQxVzOROVIEtqezBSUB49RoB6+VZSzZ4l42nMsGF01Fbew7LeuI7Zj8CyvkVWY5QGAPcFjSY2NDE3yGXHVuj8SV27TxEHJbzCG21msQDW16Sw9w4S8xulQchdAqHjNq3pMSsCBHh41hmtDz39i0RYuqOpueApvaeArl2Q89/YtI1ocnf2LVNHY3PAVN6BYe+bc+cKquy/ff2LU3oSxN+3luOGnQ5VP0RUYJXTWFUC5cGaTdvKQTwjjeABG/D3/XpR2jBBq76ddzbyswKpfvbKoJZmMliGndTAygCTVJYPEK6rQ+ZPU9F9zg8X8Tf8RXrmG2ryL3ODx/xt/xFeuYbauXE93h/wC1ElClpopaHYWkoooB1FFFUgtNelpr1AeKdc/0y/8ALP1CqYCrzrchOMvkeeaq7GGLVoGcZonQ/G59+m1TOhrY7RArAsSTBDaECfXtHrq4v4C0v/jWeelVtlLYd2kqVmFyswM23LCV2+LzEAzVrY8HkSjKtncn9IdIjRVKpoqMVzGHW2VZgZzg7CIj6abgC5K59D6W14juddZnX0VUM+pJME5szqAy5nUkINYiCJ5jXuq36LAcqFygwWEZyAoZhpueXd4aVzlGx3wpe58O+/54PKQTqqhQYhcskkDUqxJPj4bV07MEGLoy6T5W4ZkXmTtr/FXCzIknQQNxGp9fdXW3h8yu8+QoMZSZBEd/o9tc9SuOX+nlav0rqKNGEXV01AYNGZs2uxOyD20ydTqdxyYfG+2a5vPL6iNiI500vAlu8ySDtmG8mh1SpqWeCxAtOotqCoQAh2ytnzwdcgJ10g6eNW/Vm8xa4SJBtXWBmd3Uj+n01negFJUXiTplw8txGGYRlXTQAiJbSNqvOrGHCNcCmR2VwbZdQyzChiOZPLeukjlguq+DE3DqfSaEEnePGmvufSfrpxC959lU7ilfGkdN9aXMBsT7PTTWfTf+9KAEEOvyl/5CtX0vdZL9xsoK5UUE8OptqNTHFEyBqdDWUDS6/KX/AJCtH0xhmuYh1VlACqxPlHKLYJ4fUNzrUZJW0Jhzfg7E5lynONP/AF2tdhyrDO1bUIRgMTJnjmdp+Dt6wNB6OVYpI50QWgqqCCZiOXfSi0JjNpvNBC95pe0A2J7tvH0VSidkNNZkT6KldX/0m18r+hqL2gka6CeXh6K79BH84t/K/oacAS+msNddnCAlDduEKBqW7S4Ce/8A/dqoLHlCtGrk37wLbXLmXWNSxgQVIy+VI58gToY3R/QWaw9/OVKZuHJI4QDqZ09lazJK54pYbxH7F2jVe5weP+Jv+Ir13C7V5H7n1rLcgkGSTuDug3gkV63hdqwerBi44aTJIp1NFLVOgUUUUA6ikooQWmvTqa1AeN+6Hd9733Yr2naXG08mOBH31nywPVWHxPSL3SoTPbgxw3CJJgAaR/Zrc+62Phh8s/8A02axFrCHKbvZlresSw0IPxwNSN+7etLQ8uLiyU3BHfCdDYi5IZnSQWD3broAEAkb7nMsSNZEb0+zdFgdk1ss3HxGQSz5QCBcWdg24g5juK53esV5wbbmViGGUAbDJBGsSlv5o7qnYMJdi7cCsx4TbGUKFEgHVwRou++p8DVRnETVEmVV7EFSwChDNwFdxqSIg6CBpIq96st2txi44WKALmgB86jiO8Qe8Akxzio+E6MthQWGdspO7OmYQV8gDQgnSWkR63Zmw65rZAJIQ/BOp2DAkuSDqsx3zNHRnONY3k7bE4YNQJymSmYjIxB0zEZdNNBABBOkQDFSMOlvtGRVJBkMpmJEAZTkJA4htyOprNYi8zqo3yqSwAAGUNpMb7+01LTpGVB1OTSYJABBygx6/AxqKw1YxOafDa9K9fyWS9G2zZLhSDE/GJgBywWHC8hqRAgA6mS7EW0ugIhQMNYBQ6/GkWxPL2ZZg6EwVtblpiAuYHyRGuxBDSCNzz5eqouD6MCXy7FFQC6BJDAusgkqwMDSfZrSL3NQvFcU+q/A3oq+txewAcuXZ1CGNVThniGzKD6qtej+kEw9y7mV/Ie3lzKeIsCDDPoYmTry8aXoa8jYvD5QIzXCkKq8HZuIECY20PdWd6e/Sb3g5+yh6sLDpxIFwtJhDuea/bS5Lnmfzp/2pooKnuqncCH8w/OU/UabL+Yfav210ynuNMcUB2tYW9nT4JvPiUEqGAJBLd5HtrUY+wWa5fftURTbQ2lKgkm2uYtcV4iIEc83LWkxYt5LJfJIssUDbljpCwwJ32ArpdRF6OvZAMvanQeSDCSBvzmpU5yTbpUh3Ok0XC37KrcJuNmSXR4GRBBbP5yn1RWVCP5n8yj+tPblTYPdVNRVFQa1q5+r/nQ/U1NKP5h+cv20/Ke76KTKe76KFG27dxiALbEnYAr9td+jcQbV5LjqQoaCAUJBEgyM1TerA/OU/vmKn2Ly8SOJUdoVLAvLlzlAQqcoBJ158jvQxiScVVEHGXLbkOCeO5cPZ5SN3OVs4PG0HYbbc6vMBIwV+c2vamDOoKjvrJdHjfiI2Gmmkzqx0USF18a1PRVycDfIlf8AE0Gw4Buf61jFVPknhJVbb/xZadQMvacII1PlaGcmugr1nC7V5P1EDC4MxBPLLlEDJpIXQGvV8LtVR1jp3+CUKWmilqlFmikpaAWlpKKEFpGopDQp497rQ+GnuuR/s2vsrMZO0w8DO/E5ns7gCmTxEqCpmdvGtf7puHzYlA2im9bn5LW0Wf5W9hp2Ou4xL9pMNat+9lyh5IBC88okQAO6da5yxMtkZw/DebOTbtZaV1MlcsrJPE2cKpETJAsqp/wtI7Rjz1A9fbD4lrc2ybaZW18u3wMMxGUsDHEeX11L6dtImKvhUVptB4MFVuHWcp01yqTHhT+qnQVvEB7t9TkXKi20JQGFGpbyoAy7HUzrWk04pnCUZRxPLV9SBbv5LTC2R5L6eXABuHhBuGBouoUcpB50zdIuwVWylFIYLkUCRpBygGI0irrrP0Clq6i2i3Z3BoHOYq2YAjNuRrzqR+KTySXSSBOVYXIQBwiNG8a15kY6sx6fFm8sVp3yKO1azE9nxGCcpUARlJc6mNDsPAUwApnUwG8loM7aEAgxrsa0g6uXQzOLiZ9w0fFIYMCoEGQRy5HvronVts6u/ZtkysB8ViNT2gy8QJjTukc6z5sdzS8Di7U76syar3E+o1Y47EM1hLaklrZcFRmkA5sxJzEEcpgb1y6cxQfFM/ZqoDwyW0ASVYggedMTJjflT+roJuXCSVAtuwgamGXTRln+/V15nlSUW415Gi6s4d7V/Do7DhNxco1GY2ycsgcoJ1kTPOazXWH9JvfLar7q073MRadmJHaNmlSJY2m4gcoCiTETzrPdYXHvm9r8c1ilz6GHJONVp/BFCkax4zXQFtZnX0eH9Kjdt4/TSG94/TVNksvod4iOXjXG8dB6K5dr4/TTWueugNd0ldi1hwIzNb0kEncSFUaklcw/i5b1KvvPR17TL8LEa75bYOhJI9E6Vz7cqloKCxay6+GpjWOWvdyp+Kze8L+cZW7QbmZGS3B79QKwTiYpVJ2p6hwCuvef79X0VwFyOceug3v3vprZSXmI1MzEcvD+pppOomdufg1RO2/e+mjtf3vpqAterB/Obfp/qKXpDEqboXMUEsjsmpy5mmdifRtXPquZxKCpHR3RovYpkYkJmuM5XyiA3kqTsSSNeVDjjN2SWpVHEZdIlV8nQAEg6M4gzppV30RjwMJdQrdJbtIKoSmqgCW5VbdI9X8OFm2rrqJBcvI02LbVPvvilvKmHtIMMqrmYkDcxCrIPdsDvNc8Wasqdo6+F8PNScpPlpXU4+5+ydoMgMTrOmuQzoDXreF2rzboS0q4xsgABMkDzsgzED+JfWa9Jwm1WLqqmsjh7Xw2JQpaaKWtkCikooUfNFNpaAWkNFI1AZXrl0WLq5suaBlZdsygyIPJgSSOXEQd5GDudO9nwDEqsafDWbhuL4SisrR3616zjLcisH1h6rLcOaNaxKKeqKt02uhhT2RZmOOWX8s5b4zeDDs9R4VpuiOn8FZtKgvrmjiPZ3YmTqPg+6PZUI9S/CkHUzwpU54eBGEsy+7OnTfS+Cuo35wC4UBD2V7Q51Ztk5gRz9VU4xuGLBjirgXKMy5b2adzqLcfu/TvVsOpfhXe11IHMUOmRVr0+37M8uIsFSPfjZuTFb4UDu8gknbw3qT75wucH342TKARF+ZmTHwURy+nertupC91cH6leFCLDX/PsZoW7Gp99rqc3+HfOvfPZ10s3LSSVxoWQymLd/yW8of4Wxq//Erwo/ErwrWZnD0eHrf5M+xsFChxaEEhjNm9MgQNez02qIcBhf2pP9K993Wr/Erwo/ErwpmZr0sFv8synvHDftSf6V77uj3hhv2pP9K9z/8AXWq/Erwo/ErwqZh6aPP5ZlfeOG/ak/0r33dI3R+G/ak/0733dar8SvCj8SvCmYemju/llVgcbYtGUvYcfBpbIFm8JCkHMeDyzzNRelWsYh874i0DlVYCXohRA8pDV9+JVIepVXMw/DRapf5Mr+DsONsTb+Zd+7o/B+H/AGm182793Wo/ErwpD1KpmHpo7v5Mx+D8P+02vm3fu6PwfY/arXzbn3daY9SjTT1KNMxPTR3fyZ/CYTDo6v2+HfKQcrpcZDHJlKQRV/0PjMFatmb6dtnJDKHy9mQJXyY3Hd66D1LNJ+JZqNmo+HjGWa5PbpvCNCtiUCzJ0Yn1cNQcJ1jFtQGxNpwBAKpcuXPQJVR6zTfxLPdXfCdRySJ2rLSep29ydU2ujLnqde7W4bmUqsEIDBaCZZnI3ZjExpoANq9Lw21Zzq/0OLKgAVpbQrSIzsKWkorRBaKSigFomiigFmiiigOTrUe5YBoooDgcIO6k95iloqUKKMIKeMMKKKUApwwphwgoooBPego96CiihQ96Cj3oKKKAPego96CiigD3mKX3oKSigA4Qd1J70FFFKAPeY7qT3mKKKUIJ7zFBwQ7qKKAT3kO6j3kKKKAT3kKemFFFFASbduK7KKWiqQcKWiigCkoooD//2Q=="/>
          <p:cNvSpPr>
            <a:spLocks noChangeAspect="1" noChangeArrowheads="1"/>
          </p:cNvSpPr>
          <p:nvPr/>
        </p:nvSpPr>
        <p:spPr bwMode="auto">
          <a:xfrm>
            <a:off x="15240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QTEhUUEhQWFRQXGBQUFxQVFxwWFRwUGBcXFxUYFBQYHCggGBwmHBcVIjEiJSkrLi4wFx8zODQsNygtLisBCgoKDg0OGxAQGywkICQsLCwsLCwsLy8tLCwsLCwsMiwsLCwsLCwsLCwsLCwsLCwsLCwsLCwsLCwsLCwsLCwsLP/AABEIALcBFAMBIgACEQEDEQH/xAAbAAABBQEBAAAAAAAAAAAAAAAAAQIEBQYDB//EAEoQAAIBAgQCBQUKDAYCAwEAAAECEQADBBIhMSJBBQYTUWEyUnGBkQcUI0JykqGx0dMVFhckNFNUYoKiwfAzc5OjstJDg2Oz8SX/xAAZAQEBAQEBAQAAAAAAAAAAAAAAAQIDBAX/xAAvEQACAQIEBAUEAQUAAAAAAAAAAQIRIQMSMVFBYXHwBBMUIpGBocHx4TIzUnKx/9oADAMBAAIRAxEAPwD2SiilrJsKKKKAKWkpaAKKKKAKKWkoUKKKKAKKKKAKKWigEopaSgCiiigCiiigCkpaKASilpKAKSlooBKSlooBKSlpKgCiikoApaSiqB9FFFCBS0lFCnPE4lbYlzGsAbkneABvsT6ATsKzN7r/AIRWI7W1w7/CZiPT2aOv01S+6TjS12zh8xVbt1LDkGPgoR3APLMbiA+CVXXbtyxi7WFsYMHDHKpcKYggZiW2ETz3g1ynNp2OuHhqWrNR+UTB/rrXz3+6q36L6wJiEz2ezdQSpIuEagAxBtjvFeIdc+jrdnFulsALKtlGwLKCQO4fbXoPucjLhAAZ4maO4GBA9YPtrSfE4KXvcNjTdLda7WGKi+1u2WBKg3GMgRO1s94qD+UXBfrrfzrn3VYj3UXD37KzLi23CNfLdQoj1GsCbZEmDoYOnPuPj4VpVZieLllSh7p+UbBfrrftufdUflFwX6637bn3VeL4TChrbvOqg6SBtGvMnfuA8akYGyhVe0SB2lsdoSyhhPwiyTlEKyyRqIG00uPMex7AfdFwf61P937qk/KNgv1qf7v3VeRY65bhFJnKv/jM+UEIBYsQSBI0iIHjXfD4BGtEyFzMoD3Pi8OZs0axIgQD5W9LlU23RHq35R8F+tT/AHfuaPyj4P8AWp/u/c15n1e6PGIVbTPlBdtB5WiMwMTEcJ5VV4nCKrssscrFZ05GO6gUpO6R68fdKwf6xfZe+5pv5S8H+sX2XvuK8fFhf3vaPsoNhf3vaPspfctZ7HsB90vB/rF9l77ik/Kbg/PHzb/3FeQdgv73tH2UxrKjzvaPspR7is9j2A+6dg/PHzb/ANxSH3T8J5w9l77isNgMIlgLwXLguKl1tsqhGMydAJHfPOufTHRVtrBv/CKwy2yhyqJVQDyM6zrPdU+pM09jeflPwnePZe+5pp91HC/2Lv3NePm2vc3zh/1pRbTub5w/61acxXE2R66fdTwv9i591Tfyq4TuPsufdV5GVTuf54/6Uw217m+cP+tKcyVxNkev/lWwnc3zX+7qf0N1+s4l+zsqSwUtxZlEAgHUpE8QrxvorBJdurbbOA3MMJ+lat+pmISxiyGaAQ9oEmBIcFZO0mCPVUYU5ZkpJXPXOlusow9trtxRkWJgknUhRAC95FUWF91PBswUkrPNgwHtywPWQPGuPWnFobXZkgtcICrI1ggz9A9tZ/FdILYxFvBWsLmUqCxA0KmQxmNYjUn6K5ym1oeqGFmvWiPWcFjEurmtmR9Wk6+og9xmRpXesD1LBw99rIPwcsijuUqLqD0L8IB8o1vZrcZVVTEo5XQKKKK0ZCiiiqB1FJS0AtE0lIaA8X6/4k3sXcBJAtu0AR5QCoWmJ2RfXQOueJW2qgK7aguyywiIJggE76xyqN1uH55iP8x/rqsw5IYCjimrkuquLo3sQsdYvO5dwzMxLFjuSedSMF0pdtpkW/2JzbcUg6SQVUxOxHhtVs3TuFmDciNPJaNPVUXDkXGLKezF1gLUh2uMqhgXS1bVjGYfGAkA6g7GkcPLy3qV2ATtcTkvXLhLMVNzVnzCQuh13jT2VJ6cwAtOBaJyhRcOdswZpiRoA3sHMUvTN29h7yyzKQc6Ro3ZmACLkTqojvBBnWq3FYjtHZrju8QFMzwZtuLXYmPGqkcJ8b3JSXslo5oIu52gaQSSvkbEcO47wJrvYQLYbKAz9oFUjjUSF2M5c0xpGviBpW4Z1kALmGeQjQoKjkzgggkaaVfYbGM2TMD2al2DNlVc79kNIDDMAvp2mJqOx1h7u/kijDDLbc5CSMoXIx1W4lqRcAKk6TJBGsQSakWMHIQu8WCRmtywWVSSzax3SZHlDQbUYHo5XRT5Aa273MpZVaGUiRxDKCdgAB6op2GQ3LWUl1RGklVGpnVc2h5rodonXSJoaTrZIu+rIBxNoqBGQgZQxCnLdLASxy7SR4jasx0ofhrny2+utB1ZQriUUFmVWvkyS0DLcVQxI0JA5HkZ3rO9Kf41z5bfXUR6I6HBfZTiBrBpOHvNICBzNU0PZBrryrjeED1U83NNzzrldaR6qENXjXZbdvLllrQTi3lmMZV3YyBoDzp/SGf8HtnGVu1gj1CND4RXLGWM6WpJCrZllG7cR0GoidQdDoa7dILHRzgajtZ9RArCJepjGalUCDrEcu+mLHOlOXvNbKPFsE7+uPVTSg013mjtANif7PopC4ka6CfqoCd1c/SrfpNSL+DFx+NSVyvoh4hlusAXUKSBGkx3a1w6rn86t+k0rYhw1xsjZBmBmT8ec4A5SZ1gECJNOJyxaUuWPQvQ9n4ZBOayD2jG3du5mUHRGS4oSHEBTq0SDrAsR1vuZQUtK2a0buZnykBWZXDCOM5kJERII0moPRHWdbSkgFmYh20BPaKB8JlzDISFQk8ayNhqDE/BqX8O985k7NWVEVgVCqM3FwyxLMxJ0kkxG1ZnGNLlwsSafsfC/Rdal91F6RuXb4e4JzXHYvpAItABAu4gRXrdhpFeSdQUC5ACD8K50Mx8CNJG9esYfaquRYVyrNqSKKSiqaCiiiqB1FFFALTWpaRqgPEetq/nl/8AzG+uqhPKq363fpl//Maqi0+orQKtbUj0Ca1PQQQ/DAG4/YpZW2ttbrW3W2LZdkYjhMSI0OZgdoOWstvrHCf72ro0FLWbUAuY8Mw5yYmDyHrqHjjLj3qXfSt2YR7he4r3L7kKrbhiAYBAIZFJAMDtSDsYhYzoxUS4VuFmluEpl0QksdfJhcrR++ByqtxL8U6iRzJmDtJO+nPnVx0h0mblvKUtqkMUAyhjlBVANJJBI05xTSgqpJ1IuG6PVgO0LBpC8MQEhHBgDXgNw7/FApmPs2xaVkuMxLRkIgCVkmO/QCecVPwGOuW7TWUZQgJDPplzOCZkrIJAy/w1N6T6vZhm7a3nLFiCZGZjBTOFkgRA+oTTNe5ry6xqr999SowF67bzZV1C5TmUcOaI32M8+VRhcuhzuWaRuTmfMJ2PEc0H0xXZ7alvjfGz5OIBeRRiZaB31yFzMHBgbFVAhcwMZjp3A+tpojm7cfv306lp1bx4t3lulGaGYPlMuWa2wPlEKFBMmTOtQ7y3b124bVljEuRmUELMSde/uqyNtBasErAZxm3ICBgsl400Pf3Hc1ddXQha+UCg9kwOUEbMIlT6d+YjwrLZ6MNvRaGFLv8Aq/51pA9z9X/OtSDQFJ2rR2Ixe5+r/nWm3DcjyPY6/TUnKe6gqe7woC9XH27iKHzDKip2UpxsbmozSQAFJ3GtTekEYYO5bW2y5XzQ7qx1CGJXfywYA0msnb8pflL9YrW9JYzLeuKTIGVwpBaH7NApCjmYHfMR31lmcrrWpkGwN/K79lKIzIzZ1jMu411O45VEJfzV+eK3V9w2AxDD410udI4mS2W05azWIblVRVocx2nmr/qCli55qfPH2V0UUBDVKd+hcU1q+txgIHIOPsqXhbaNmgM164bgCTbKCdbcFjM6vO3hVbkPdU3oH9JtT539DTQzKClqcTZIDFwEZSyMRtIEZWC6CYgEaHWZrR9Dj/8An3tFP+L6fJHKqrG2Ge7dVYnPcY5p0Q3G1EmJJC+SJ+mrfo1QMDfGgg3Rr5Q0Hdz9Fc8R2+pnw8aTf+rLLqDcBygLlHaMdwZPZQTKgD6OVerYfavKOorHOstm4jzBj4LaQY9lerYY6VUbj/T+vxYkClpKK0UWikoqgdRRRQC01qdTWqA8S63k+/L/APmNVVYWTVt1vH55f/zGqswx1FaQKPDkaz5rb9/rFSeyJtW2G0Mp15lzED1Godk6mROh+v0VYdHWwTZBHlbjXXjYbwPrNR2VT50XWvfFHXouzbDOb4Yoo7M5cs5jO2aYIiRA2B20rvfvWjelO0CGQ5MK+rK0uwWIJBAAAio+GuKtxiQWftXjXWIYLufO3Jn+lSrRtsUW2LshrYIc5h2YdjGUHiAJUT6e+pxOsZLLRHTF38PGdFeQLgGaCWuNEFiywQMxncmeUVz7XD3LjPkcPlaDKqJAeDJOhjJ4767VNxuGRxlMgGSG0Az5AZYkc82sx5A5a1xwlgISytmyqY1zrANwwSpEA5RuCJMc6lqGpVzVVkVty2AzAw0ZlJBlJkQyEb7c9DTGGXKVMHfTXQ7Se/wq6dr8wbVu2CrgF1KxC6yT8eFkTqaqekMMbUCQZLCRMcJg7gTWji1S6/RYdG3Hm0rCbckJky583EYhSGme889AZrRdX0YNezCD2JGs68ZJmSRzUaH4tZmzezLhratmdHYlGMJIYuOPUaidRprWh6AuFe0nLBsuRBj4w3BA7x6ddqkkejCfBmLO/troEYbacqjPfWTxLz5imnFL5w9tD0ksSBr9fopjt6dwajHEL5w9tNOJXzh7aA7p5S/KX6xWj6dU++WUJmJNvUAFhCISSYkAekVlbeIGZdR5Q5jvFbDpHO164y9l2Zypme4q8ZtLplmX0Om3MTUZidKHe8D+D8ROh7VpH8KRyHhWFitvirmXA31cqDnBWGEMnZ24Ze8GDqOc91YQ3l84e0VVYq0OwVuXOngkDWdPH01E7dfOHtpPfC+cPbVKTHJ033qV0F+lW/lH6jVR74Xzh7asOr2KUYm3LKBO+YdxqAs8Xi1Fy6DkUKX1dNZ7Rjwgas2oIO2nLerHBLcXCXUNlyXzkTBgNAhnJEGQZB1nlNVwsgXXu3gSouG/adWDSguuCSFDcPBoCV+mROsYG2cAUZ7pugXCIa52ZdiYIaOyNogWyWY83mDpRxT1PPCck21s0WXUBgXEKVh2BBicwtiZAAj0RXrOG2ryvqTcDXiQZ424vOItKGf+Igt669Tw21Q7YbrBMkilpBRVNC0Uk0VSjqWmW1idZp1CC01qdTXqA8U63H88v/Laqu1vVn1xP55f+W39KqsK2s1oFFbYAme4j6al9F6uoAAOgkTJknU+2NO6r1OhLRE5fHym+2q+wq28R2eUGMkNG2Zg3FvmgBh66PQ+fPCcI1YzEI7BECzqQDOmlxwd9RM+G21T+iGzRqfKTIkyYRhIUx5IO3EOffr0v4IK1vJiNDJKCdzcbVSDsAwMmNZqHbw5kC5OeST4mWHfrudq51VLHTDhKuV605aFnaw0s5ZQVkqIiBANoh8zS0FlSTy9dRLd4OLogZV1WeRkltSwgEjuOwESdS0rACJEweYI3mdfRXFcOwLECZABmdOExlGbWdfZUUkdpYbtcselLrJqFAKyCGVMonPbJ4T3kCOWX1CH0nhXugMQoHE44uHKVVj3gR6efedRlbKRBOoj+59Ptrk1rSMu5IMj98Ac6qmHg1qqi9E4PNbuZlBbNbUSACMzRzMgegT9NXfQHRSZ7xcLcBtMVDIIVlYDhBnlz3NZvAXXLKocw7oCgLCeJYJI3+sRWs6AQC5eCltLTghmJE5x5Mk+v01qRzwUmjEOo14V3PxR9lNKjuX5o+ynOdSPE0ikcxND1Azd8ewfZXMgdw9g+yugpGH10FBlpRmHCsSumUd48K1uMtKLr2lRERWs39BGqWtQoXfefEkSRWTtniX5S/WK03Tz/CsMxn4MEA5eHIgIJDA6zHLbnyjZmSTJ/TCW7mEv3DaQurhVcgM2XKjCCRK+UeHWNawp9A9g+ytk0fg/EZSSO0MZjJ2Qd/q35VjCaqEUqBm9HsH2UhuE93sH2UoI5iaEjTT+9KpoTN6PYPsqX0Kim/bDKrAnYqCPqqOQNNOf9TUnoUfnNvlxCoKHbG4YLaxTDhIvlQASspm04QYIGoAg7naKoLayQO/660PTt8Q65iTnuTI5do+gY6nyUmNNB3VQYc8Y9PoradUeDEs6LY9B9zkQ4Hczf8K9dw21eRe5z5f8Tf8AGvXcNtXPierw/wDaiSRS00UtU6i0lFFUo6lpKKEFpr0tI9QHiXXM/nl/5Z/pVNht/TVv1z/TL/yzVPYaDVBFbrLiRIHZAAkeQZj51S+r+ILXNQLty4VzMyyqtnAEiNEAIB3G3qpgd/46uugLYCB0YdoS40LZwISAqjyuNkOxnUeFVqx4PNlOzLBsEEIYKvaZVb4MAuUIOqBhKtOhgaH6OSWzmXSTC6Agkf1A+j1U7GdJK/wYsdnDXQL0lIkSSLmYEgmDqSNZ568bLwMvAdMuc5jABgNCmG+quLO0HSWVXs+nDXmOF8SGbO4UCWDOHJIMZe0AEbkRoe+nXMQjI7TcLEoFzuszDhu0jeFCxB0k02/iGW4xdM5GYBGLKsSfJcanUHlXfD5GttcZEUKRKZp8oHKFY6nQGT4VHYuSMk0/r8CHFOUYkseL4hA3Z21JzacXgdN64X2G5KjiPmxOYHfb++6pdq+CpJAtKWKkpdYsYEmZgZdRuabi3ttplE/vGRPCBpEDXN7Y0oapJV4/sh9G4dAhuXNMrWvKgCM0kqPjDKPZNaXq5cRnvEABuxeQFKcOcZTlPr15xVV0faVUGXLkYFyGBYsbRBIALBcuwiD6KkdXA7ZwhWy3ZZmhAWKjKsQ2omJnw9NdWYwrUVDJOdT6TTjc8BXC5aMnjbc/FWhbPfcf5q0PSdS/gKaW8KDbXzrn8v2VyNn/AORvmrQHRG4l+Uv1itR0wbQxVzOROVIEtqezBSUB49RoB6+VZSzZ4l42nMsGF01Fbew7LeuI7Zj8CyvkVWY5QGAPcFjSY2NDE3yGXHVuj8SV27TxEHJbzCG21msQDW16Sw9w4S8xulQchdAqHjNq3pMSsCBHh41hmtDz39i0RYuqOpueApvaeArl2Q89/YtI1ocnf2LVNHY3PAVN6BYe+bc+cKquy/ff2LU3oSxN+3luOGnQ5VP0RUYJXTWFUC5cGaTdvKQTwjjeABG/D3/XpR2jBBq76ddzbyswKpfvbKoJZmMliGndTAygCTVJYPEK6rQ+ZPU9F9zg8X8Tf8RXrmG2ryL3ODx/xt/xFeuYbauXE93h/wC1ElClpopaHYWkoooB1FFFUgtNelpr1AeKdc/0y/8ALP1CqYCrzrchOMvkeeaq7GGLVoGcZonQ/G59+m1TOhrY7RArAsSTBDaECfXtHrq4v4C0v/jWeelVtlLYd2kqVmFyswM23LCV2+LzEAzVrY8HkSjKtncn9IdIjRVKpoqMVzGHW2VZgZzg7CIj6abgC5K59D6W14juddZnX0VUM+pJME5szqAy5nUkINYiCJ5jXuq36LAcqFygwWEZyAoZhpueXd4aVzlGx3wpe58O+/54PKQTqqhQYhcskkDUqxJPj4bV07MEGLoy6T5W4ZkXmTtr/FXCzIknQQNxGp9fdXW3h8yu8+QoMZSZBEd/o9tc9SuOX+nlav0rqKNGEXV01AYNGZs2uxOyD20ydTqdxyYfG+2a5vPL6iNiI500vAlu8ySDtmG8mh1SpqWeCxAtOotqCoQAh2ytnzwdcgJ10g6eNW/Vm8xa4SJBtXWBmd3Uj+n01negFJUXiTplw8txGGYRlXTQAiJbSNqvOrGHCNcCmR2VwbZdQyzChiOZPLeukjlguq+DE3DqfSaEEnePGmvufSfrpxC959lU7ilfGkdN9aXMBsT7PTTWfTf+9KAEEOvyl/5CtX0vdZL9xsoK5UUE8OptqNTHFEyBqdDWUDS6/KX/AJCtH0xhmuYh1VlACqxPlHKLYJ4fUNzrUZJW0Jhzfg7E5lynONP/AF2tdhyrDO1bUIRgMTJnjmdp+Dt6wNB6OVYpI50QWgqqCCZiOXfSi0JjNpvNBC95pe0A2J7tvH0VSidkNNZkT6KldX/0m18r+hqL2gka6CeXh6K79BH84t/K/oacAS+msNddnCAlDduEKBqW7S4Ce/8A/dqoLHlCtGrk37wLbXLmXWNSxgQVIy+VI58gToY3R/QWaw9/OVKZuHJI4QDqZ09lazJK54pYbxH7F2jVe5weP+Jv+Ir13C7V5H7n1rLcgkGSTuDug3gkV63hdqwerBi44aTJIp1NFLVOgUUUUA6ikooQWmvTqa1AeN+6Hd9733Yr2naXG08mOBH31nywPVWHxPSL3SoTPbgxw3CJJgAaR/Zrc+62Phh8s/8A02axFrCHKbvZlresSw0IPxwNSN+7etLQ8uLiyU3BHfCdDYi5IZnSQWD3broAEAkb7nMsSNZEb0+zdFgdk1ss3HxGQSz5QCBcWdg24g5juK53esV5wbbmViGGUAbDJBGsSlv5o7qnYMJdi7cCsx4TbGUKFEgHVwRou++p8DVRnETVEmVV7EFSwChDNwFdxqSIg6CBpIq96st2txi44WKALmgB86jiO8Qe8Akxzio+E6MthQWGdspO7OmYQV8gDQgnSWkR63Zmw65rZAJIQ/BOp2DAkuSDqsx3zNHRnONY3k7bE4YNQJymSmYjIxB0zEZdNNBABBOkQDFSMOlvtGRVJBkMpmJEAZTkJA4htyOprNYi8zqo3yqSwAAGUNpMb7+01LTpGVB1OTSYJABBygx6/AxqKw1YxOafDa9K9fyWS9G2zZLhSDE/GJgBywWHC8hqRAgA6mS7EW0ugIhQMNYBQ6/GkWxPL2ZZg6EwVtblpiAuYHyRGuxBDSCNzz5eqouD6MCXy7FFQC6BJDAusgkqwMDSfZrSL3NQvFcU+q/A3oq+txewAcuXZ1CGNVThniGzKD6qtej+kEw9y7mV/Ie3lzKeIsCDDPoYmTry8aXoa8jYvD5QIzXCkKq8HZuIECY20PdWd6e/Sb3g5+yh6sLDpxIFwtJhDuea/bS5Lnmfzp/2pooKnuqncCH8w/OU/UabL+Yfav210ynuNMcUB2tYW9nT4JvPiUEqGAJBLd5HtrUY+wWa5fftURTbQ2lKgkm2uYtcV4iIEc83LWkxYt5LJfJIssUDbljpCwwJ32ArpdRF6OvZAMvanQeSDCSBvzmpU5yTbpUh3Ok0XC37KrcJuNmSXR4GRBBbP5yn1RWVCP5n8yj+tPblTYPdVNRVFQa1q5+r/nQ/U1NKP5h+cv20/Ke76KTKe76KFG27dxiALbEnYAr9td+jcQbV5LjqQoaCAUJBEgyM1TerA/OU/vmKn2Ly8SOJUdoVLAvLlzlAQqcoBJ158jvQxiScVVEHGXLbkOCeO5cPZ5SN3OVs4PG0HYbbc6vMBIwV+c2vamDOoKjvrJdHjfiI2Gmmkzqx0USF18a1PRVycDfIlf8AE0Gw4Buf61jFVPknhJVbb/xZadQMvacII1PlaGcmugr1nC7V5P1EDC4MxBPLLlEDJpIXQGvV8LtVR1jp3+CUKWmilqlFmikpaAWlpKKEFpGopDQp497rQ+GnuuR/s2vsrMZO0w8DO/E5ns7gCmTxEqCpmdvGtf7puHzYlA2im9bn5LW0Wf5W9hp2Ou4xL9pMNat+9lyh5IBC88okQAO6da5yxMtkZw/DebOTbtZaV1MlcsrJPE2cKpETJAsqp/wtI7Rjz1A9fbD4lrc2ybaZW18u3wMMxGUsDHEeX11L6dtImKvhUVptB4MFVuHWcp01yqTHhT+qnQVvEB7t9TkXKi20JQGFGpbyoAy7HUzrWk04pnCUZRxPLV9SBbv5LTC2R5L6eXABuHhBuGBouoUcpB50zdIuwVWylFIYLkUCRpBygGI0irrrP0Clq6i2i3Z3BoHOYq2YAjNuRrzqR+KTySXSSBOVYXIQBwiNG8a15kY6sx6fFm8sVp3yKO1azE9nxGCcpUARlJc6mNDsPAUwApnUwG8loM7aEAgxrsa0g6uXQzOLiZ9w0fFIYMCoEGQRy5HvronVts6u/ZtkysB8ViNT2gy8QJjTukc6z5sdzS8Di7U76syar3E+o1Y47EM1hLaklrZcFRmkA5sxJzEEcpgb1y6cxQfFM/ZqoDwyW0ASVYggedMTJjflT+roJuXCSVAtuwgamGXTRln+/V15nlSUW415Gi6s4d7V/Do7DhNxco1GY2ycsgcoJ1kTPOazXWH9JvfLar7q073MRadmJHaNmlSJY2m4gcoCiTETzrPdYXHvm9r8c1ilz6GHJONVp/BFCkax4zXQFtZnX0eH9Kjdt4/TSG94/TVNksvod4iOXjXG8dB6K5dr4/TTWueugNd0ldi1hwIzNb0kEncSFUaklcw/i5b1KvvPR17TL8LEa75bYOhJI9E6Vz7cqloKCxay6+GpjWOWvdyp+Kze8L+cZW7QbmZGS3B79QKwTiYpVJ2p6hwCuvef79X0VwFyOceug3v3vprZSXmI1MzEcvD+pppOomdufg1RO2/e+mjtf3vpqAterB/Obfp/qKXpDEqboXMUEsjsmpy5mmdifRtXPquZxKCpHR3RovYpkYkJmuM5XyiA3kqTsSSNeVDjjN2SWpVHEZdIlV8nQAEg6M4gzppV30RjwMJdQrdJbtIKoSmqgCW5VbdI9X8OFm2rrqJBcvI02LbVPvvilvKmHtIMMqrmYkDcxCrIPdsDvNc8Wasqdo6+F8PNScpPlpXU4+5+ydoMgMTrOmuQzoDXreF2rzboS0q4xsgABMkDzsgzED+JfWa9Jwm1WLqqmsjh7Xw2JQpaaKWtkCikooUfNFNpaAWkNFI1AZXrl0WLq5suaBlZdsygyIPJgSSOXEQd5GDudO9nwDEqsafDWbhuL4SisrR3616zjLcisH1h6rLcOaNaxKKeqKt02uhhT2RZmOOWX8s5b4zeDDs9R4VpuiOn8FZtKgvrmjiPZ3YmTqPg+6PZUI9S/CkHUzwpU54eBGEsy+7OnTfS+Cuo35wC4UBD2V7Q51Ztk5gRz9VU4xuGLBjirgXKMy5b2adzqLcfu/TvVsOpfhXe11IHMUOmRVr0+37M8uIsFSPfjZuTFb4UDu8gknbw3qT75wucH342TKARF+ZmTHwURy+nertupC91cH6leFCLDX/PsZoW7Gp99rqc3+HfOvfPZ10s3LSSVxoWQymLd/yW8of4Wxq//Erwo/ErwrWZnD0eHrf5M+xsFChxaEEhjNm9MgQNez02qIcBhf2pP9K993Wr/Erwo/ErwpmZr0sFv8synvHDftSf6V77uj3hhv2pP9K9z/8AXWq/Erwo/ErwqZh6aPP5ZlfeOG/ak/0r33dI3R+G/ak/0733dar8SvCj8SvCmYemju/llVgcbYtGUvYcfBpbIFm8JCkHMeDyzzNRelWsYh874i0DlVYCXohRA8pDV9+JVIepVXMw/DRapf5Mr+DsONsTb+Zd+7o/B+H/AGm182793Wo/ErwpD1KpmHpo7v5Mx+D8P+02vm3fu6PwfY/arXzbn3daY9SjTT1KNMxPTR3fyZ/CYTDo6v2+HfKQcrpcZDHJlKQRV/0PjMFatmb6dtnJDKHy9mQJXyY3Hd66D1LNJ+JZqNmo+HjGWa5PbpvCNCtiUCzJ0Yn1cNQcJ1jFtQGxNpwBAKpcuXPQJVR6zTfxLPdXfCdRySJ2rLSep29ydU2ujLnqde7W4bmUqsEIDBaCZZnI3ZjExpoANq9Lw21Zzq/0OLKgAVpbQrSIzsKWkorRBaKSigFomiigFmiiigOTrUe5YBoooDgcIO6k95iloqUKKMIKeMMKKKUApwwphwgoooBPego96CiihQ96Cj3oKKKAPego96CiigD3mKX3oKSigA4Qd1J70FFFKAPeY7qT3mKKKUIJ7zFBwQ7qKKAT3kO6j3kKKKAT3kKemFFFFASbduK7KKWiqQcKWiigCkoooD//2Q=="/>
          <p:cNvSpPr>
            <a:spLocks noChangeAspect="1" noChangeArrowheads="1"/>
          </p:cNvSpPr>
          <p:nvPr/>
        </p:nvSpPr>
        <p:spPr bwMode="auto">
          <a:xfrm>
            <a:off x="1676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6" descr="http://blog.parts-people.com/wp-content/uploads/2012/06/SSD-6-25-12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879" y="3717032"/>
            <a:ext cx="3476642" cy="30517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wired.com/images/article/full/2008/01/macbook_air_ss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117" y="4739751"/>
            <a:ext cx="2122832" cy="190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01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1287" y="593264"/>
            <a:ext cx="8229600" cy="1252728"/>
          </a:xfrm>
        </p:spPr>
        <p:txBody>
          <a:bodyPr/>
          <a:lstStyle/>
          <a:p>
            <a:r>
              <a:rPr lang="en-GB" dirty="0" smtClean="0"/>
              <a:t>Storage Capacity</a:t>
            </a:r>
            <a:endParaRPr lang="en-GB" dirty="0"/>
          </a:p>
        </p:txBody>
      </p:sp>
      <p:pic>
        <p:nvPicPr>
          <p:cNvPr id="5" name="Picture 4"/>
          <p:cNvPicPr>
            <a:picLocks noChangeAspect="1"/>
          </p:cNvPicPr>
          <p:nvPr/>
        </p:nvPicPr>
        <p:blipFill>
          <a:blip r:embed="rId2"/>
          <a:stretch>
            <a:fillRect/>
          </a:stretch>
        </p:blipFill>
        <p:spPr>
          <a:xfrm>
            <a:off x="2410691" y="2159185"/>
            <a:ext cx="6958492" cy="4421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7951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4291" y="637634"/>
            <a:ext cx="8229600" cy="1252728"/>
          </a:xfrm>
        </p:spPr>
        <p:txBody>
          <a:bodyPr/>
          <a:lstStyle/>
          <a:p>
            <a:r>
              <a:rPr lang="en-US" dirty="0" smtClean="0"/>
              <a:t>Storage Capacity</a:t>
            </a:r>
            <a:endParaRPr lang="en-US" dirty="0"/>
          </a:p>
        </p:txBody>
      </p:sp>
      <p:pic>
        <p:nvPicPr>
          <p:cNvPr id="4" name="Picture 3"/>
          <p:cNvPicPr>
            <a:picLocks noChangeAspect="1"/>
          </p:cNvPicPr>
          <p:nvPr/>
        </p:nvPicPr>
        <p:blipFill>
          <a:blip r:embed="rId2"/>
          <a:stretch>
            <a:fillRect/>
          </a:stretch>
        </p:blipFill>
        <p:spPr>
          <a:xfrm>
            <a:off x="3499657" y="2142020"/>
            <a:ext cx="4623257" cy="4360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0959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Computer Specs</a:t>
            </a:r>
            <a:endParaRPr lang="en-US" dirty="0"/>
          </a:p>
        </p:txBody>
      </p:sp>
      <p:sp>
        <p:nvSpPr>
          <p:cNvPr id="2" name="Content Placeholder 1"/>
          <p:cNvSpPr>
            <a:spLocks noGrp="1"/>
          </p:cNvSpPr>
          <p:nvPr>
            <p:ph idx="1"/>
          </p:nvPr>
        </p:nvSpPr>
        <p:spPr>
          <a:xfrm>
            <a:off x="680321" y="2336873"/>
            <a:ext cx="9613861" cy="639083"/>
          </a:xfrm>
        </p:spPr>
        <p:style>
          <a:lnRef idx="2">
            <a:schemeClr val="dk1"/>
          </a:lnRef>
          <a:fillRef idx="1">
            <a:schemeClr val="lt1"/>
          </a:fillRef>
          <a:effectRef idx="0">
            <a:schemeClr val="dk1"/>
          </a:effectRef>
          <a:fontRef idx="minor">
            <a:schemeClr val="dk1"/>
          </a:fontRef>
        </p:style>
        <p:txBody>
          <a:bodyPr/>
          <a:lstStyle/>
          <a:p>
            <a:pPr marL="0" indent="0">
              <a:buNone/>
            </a:pPr>
            <a:r>
              <a:rPr lang="en-US" dirty="0" smtClean="0"/>
              <a:t>Bought a computer, confused by the specs?</a:t>
            </a:r>
            <a:endParaRPr lang="en-US" dirty="0"/>
          </a:p>
        </p:txBody>
      </p:sp>
      <p:pic>
        <p:nvPicPr>
          <p:cNvPr id="4" name="table"/>
          <p:cNvPicPr>
            <a:picLocks noChangeAspect="1"/>
          </p:cNvPicPr>
          <p:nvPr/>
        </p:nvPicPr>
        <p:blipFill>
          <a:blip r:embed="rId3"/>
          <a:stretch>
            <a:fillRect/>
          </a:stretch>
        </p:blipFill>
        <p:spPr>
          <a:xfrm>
            <a:off x="905383" y="3218161"/>
            <a:ext cx="8229600" cy="2595880"/>
          </a:xfrm>
          <a:prstGeom prst="rect">
            <a:avLst/>
          </a:prstGeom>
        </p:spPr>
      </p:pic>
    </p:spTree>
    <p:extLst>
      <p:ext uri="{BB962C8B-B14F-4D97-AF65-F5344CB8AC3E}">
        <p14:creationId xmlns:p14="http://schemas.microsoft.com/office/powerpoint/2010/main" val="1843190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829" y="2809702"/>
            <a:ext cx="8352927" cy="3240360"/>
          </a:xfrm>
        </p:spPr>
        <p:txBody>
          <a:bodyPr/>
          <a:lstStyle/>
          <a:p>
            <a:r>
              <a:rPr lang="en-GB" dirty="0" smtClean="0"/>
              <a:t>Below are some links to some PC sales website.</a:t>
            </a:r>
          </a:p>
          <a:p>
            <a:r>
              <a:rPr lang="en-GB" dirty="0" smtClean="0"/>
              <a:t>Get familiar with the specifications</a:t>
            </a:r>
          </a:p>
          <a:p>
            <a:r>
              <a:rPr lang="en-GB" dirty="0" smtClean="0"/>
              <a:t>In particular to the processor speeds and types. What are the clock speeds?</a:t>
            </a:r>
          </a:p>
          <a:p>
            <a:r>
              <a:rPr lang="en-GB" dirty="0">
                <a:hlinkClick r:id="rId2"/>
              </a:rPr>
              <a:t>http://www.dabs.com</a:t>
            </a:r>
            <a:r>
              <a:rPr lang="en-GB" dirty="0" smtClean="0">
                <a:hlinkClick r:id="rId2"/>
              </a:rPr>
              <a:t>/</a:t>
            </a:r>
            <a:endParaRPr lang="en-GB" dirty="0" smtClean="0"/>
          </a:p>
          <a:p>
            <a:r>
              <a:rPr lang="en-GB" dirty="0">
                <a:hlinkClick r:id="rId3"/>
              </a:rPr>
              <a:t>http://www.ebuyer.com</a:t>
            </a:r>
            <a:r>
              <a:rPr lang="en-GB" dirty="0" smtClean="0">
                <a:hlinkClick r:id="rId3"/>
              </a:rPr>
              <a:t>/</a:t>
            </a:r>
            <a:endParaRPr lang="en-GB" dirty="0" smtClean="0"/>
          </a:p>
          <a:p>
            <a:r>
              <a:rPr lang="en-GB" dirty="0">
                <a:hlinkClick r:id="rId4"/>
              </a:rPr>
              <a:t>http://</a:t>
            </a:r>
            <a:r>
              <a:rPr lang="en-GB" dirty="0" smtClean="0">
                <a:hlinkClick r:id="rId4"/>
              </a:rPr>
              <a:t>www.pcworld.co.uk</a:t>
            </a:r>
            <a:endParaRPr lang="en-GB" dirty="0" smtClean="0"/>
          </a:p>
          <a:p>
            <a:endParaRPr lang="en-GB" dirty="0"/>
          </a:p>
        </p:txBody>
      </p:sp>
      <p:sp>
        <p:nvSpPr>
          <p:cNvPr id="3" name="Title 2"/>
          <p:cNvSpPr>
            <a:spLocks noGrp="1"/>
          </p:cNvSpPr>
          <p:nvPr>
            <p:ph type="title"/>
          </p:nvPr>
        </p:nvSpPr>
        <p:spPr/>
        <p:txBody>
          <a:bodyPr>
            <a:normAutofit/>
          </a:bodyPr>
          <a:lstStyle/>
          <a:p>
            <a:r>
              <a:rPr lang="en-GB" dirty="0" smtClean="0"/>
              <a:t>Looking at specifications of a PC</a:t>
            </a:r>
            <a:endParaRPr lang="en-GB" dirty="0"/>
          </a:p>
        </p:txBody>
      </p:sp>
      <p:pic>
        <p:nvPicPr>
          <p:cNvPr id="4098" name="Picture 2" descr="http://www.soscomputer-glasgow.co.uk/wp-content/uploads/2013/06/PC-Tune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8551" y="333590"/>
            <a:ext cx="3714169" cy="247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04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Examples</a:t>
            </a:r>
            <a:endParaRPr lang="en-US" dirty="0"/>
          </a:p>
        </p:txBody>
      </p:sp>
      <p:graphicFrame>
        <p:nvGraphicFramePr>
          <p:cNvPr id="4" name="Content Placeholder 3"/>
          <p:cNvGraphicFramePr>
            <a:graphicFrameLocks/>
          </p:cNvGraphicFramePr>
          <p:nvPr>
            <p:extLst/>
          </p:nvPr>
        </p:nvGraphicFramePr>
        <p:xfrm>
          <a:off x="1919536" y="2204865"/>
          <a:ext cx="4248472" cy="4497867"/>
        </p:xfrm>
        <a:graphic>
          <a:graphicData uri="http://schemas.openxmlformats.org/drawingml/2006/table">
            <a:tbl>
              <a:tblPr firstRow="1" bandRow="1">
                <a:tableStyleId>{5C22544A-7EE6-4342-B048-85BDC9FD1C3A}</a:tableStyleId>
              </a:tblPr>
              <a:tblGrid>
                <a:gridCol w="1641852">
                  <a:extLst>
                    <a:ext uri="{9D8B030D-6E8A-4147-A177-3AD203B41FA5}">
                      <a16:colId xmlns:a16="http://schemas.microsoft.com/office/drawing/2014/main" val="20000"/>
                    </a:ext>
                  </a:extLst>
                </a:gridCol>
                <a:gridCol w="1135995">
                  <a:extLst>
                    <a:ext uri="{9D8B030D-6E8A-4147-A177-3AD203B41FA5}">
                      <a16:colId xmlns:a16="http://schemas.microsoft.com/office/drawing/2014/main" val="20001"/>
                    </a:ext>
                  </a:extLst>
                </a:gridCol>
                <a:gridCol w="1470625">
                  <a:extLst>
                    <a:ext uri="{9D8B030D-6E8A-4147-A177-3AD203B41FA5}">
                      <a16:colId xmlns:a16="http://schemas.microsoft.com/office/drawing/2014/main" val="20002"/>
                    </a:ext>
                  </a:extLst>
                </a:gridCol>
              </a:tblGrid>
              <a:tr h="521736">
                <a:tc>
                  <a:txBody>
                    <a:bodyPr/>
                    <a:lstStyle/>
                    <a:p>
                      <a:endParaRPr lang="en-GB" sz="1300" dirty="0"/>
                    </a:p>
                  </a:txBody>
                  <a:tcPr marL="69166" marR="69166" marT="34583" marB="34583"/>
                </a:tc>
                <a:tc>
                  <a:txBody>
                    <a:bodyPr/>
                    <a:lstStyle/>
                    <a:p>
                      <a:pPr algn="ctr"/>
                      <a:r>
                        <a:rPr lang="en-GB" sz="1300" dirty="0" smtClean="0"/>
                        <a:t>Computer</a:t>
                      </a:r>
                      <a:r>
                        <a:rPr lang="en-GB" sz="1300" baseline="0" dirty="0" smtClean="0"/>
                        <a:t> 1</a:t>
                      </a:r>
                      <a:endParaRPr lang="en-GB" sz="1300" dirty="0"/>
                    </a:p>
                  </a:txBody>
                  <a:tcPr marL="69166" marR="69166" marT="34583" marB="34583"/>
                </a:tc>
                <a:tc>
                  <a:txBody>
                    <a:bodyPr/>
                    <a:lstStyle/>
                    <a:p>
                      <a:pPr algn="ctr"/>
                      <a:r>
                        <a:rPr lang="en-GB" sz="1300" dirty="0" smtClean="0"/>
                        <a:t>Computer 2</a:t>
                      </a:r>
                      <a:endParaRPr lang="en-GB" sz="1300" dirty="0"/>
                    </a:p>
                  </a:txBody>
                  <a:tcPr marL="69166" marR="69166" marT="34583" marB="34583"/>
                </a:tc>
                <a:extLst>
                  <a:ext uri="{0D108BD9-81ED-4DB2-BD59-A6C34878D82A}">
                    <a16:rowId xmlns:a16="http://schemas.microsoft.com/office/drawing/2014/main" val="10000"/>
                  </a:ext>
                </a:extLst>
              </a:tr>
              <a:tr h="559653">
                <a:tc>
                  <a:txBody>
                    <a:bodyPr/>
                    <a:lstStyle/>
                    <a:p>
                      <a:r>
                        <a:rPr lang="en-GB" sz="1300" dirty="0" smtClean="0"/>
                        <a:t>Processor</a:t>
                      </a:r>
                      <a:endParaRPr lang="en-GB" sz="1300" dirty="0"/>
                    </a:p>
                  </a:txBody>
                  <a:tcPr marL="69166" marR="69166" marT="34583" marB="34583"/>
                </a:tc>
                <a:tc>
                  <a:txBody>
                    <a:bodyPr/>
                    <a:lstStyle/>
                    <a:p>
                      <a:pPr algn="ctr"/>
                      <a:r>
                        <a:rPr lang="en-GB" sz="1300" dirty="0" smtClean="0"/>
                        <a:t>AMD</a:t>
                      </a:r>
                      <a:endParaRPr lang="en-GB" sz="1300" dirty="0"/>
                    </a:p>
                  </a:txBody>
                  <a:tcPr marL="69166" marR="69166" marT="34583" marB="34583"/>
                </a:tc>
                <a:tc>
                  <a:txBody>
                    <a:bodyPr/>
                    <a:lstStyle/>
                    <a:p>
                      <a:pPr algn="ctr"/>
                      <a:r>
                        <a:rPr lang="en-GB" sz="1300" dirty="0" smtClean="0"/>
                        <a:t>Intel Xeon</a:t>
                      </a:r>
                      <a:endParaRPr lang="en-GB" sz="1300" dirty="0"/>
                    </a:p>
                  </a:txBody>
                  <a:tcPr marL="69166" marR="69166" marT="34583" marB="34583"/>
                </a:tc>
                <a:extLst>
                  <a:ext uri="{0D108BD9-81ED-4DB2-BD59-A6C34878D82A}">
                    <a16:rowId xmlns:a16="http://schemas.microsoft.com/office/drawing/2014/main" val="10001"/>
                  </a:ext>
                </a:extLst>
              </a:tr>
              <a:tr h="559653">
                <a:tc>
                  <a:txBody>
                    <a:bodyPr/>
                    <a:lstStyle/>
                    <a:p>
                      <a:r>
                        <a:rPr lang="en-GB" sz="1300" dirty="0" smtClean="0"/>
                        <a:t>Processor speed</a:t>
                      </a:r>
                      <a:endParaRPr lang="en-GB" sz="1300" dirty="0"/>
                    </a:p>
                  </a:txBody>
                  <a:tcPr marL="69166" marR="69166" marT="34583" marB="34583"/>
                </a:tc>
                <a:tc>
                  <a:txBody>
                    <a:bodyPr/>
                    <a:lstStyle/>
                    <a:p>
                      <a:pPr algn="ctr"/>
                      <a:r>
                        <a:rPr lang="en-GB" sz="1300" dirty="0" smtClean="0"/>
                        <a:t>1.7 GHz</a:t>
                      </a:r>
                      <a:endParaRPr lang="en-GB" sz="1300" dirty="0"/>
                    </a:p>
                  </a:txBody>
                  <a:tcPr marL="69166" marR="69166" marT="34583" marB="34583"/>
                </a:tc>
                <a:tc>
                  <a:txBody>
                    <a:bodyPr/>
                    <a:lstStyle/>
                    <a:p>
                      <a:pPr algn="ctr"/>
                      <a:r>
                        <a:rPr lang="en-GB" sz="1300" dirty="0" smtClean="0"/>
                        <a:t>3.4GHz</a:t>
                      </a:r>
                      <a:endParaRPr lang="en-GB" sz="1300" dirty="0"/>
                    </a:p>
                  </a:txBody>
                  <a:tcPr marL="69166" marR="69166" marT="34583" marB="34583"/>
                </a:tc>
                <a:extLst>
                  <a:ext uri="{0D108BD9-81ED-4DB2-BD59-A6C34878D82A}">
                    <a16:rowId xmlns:a16="http://schemas.microsoft.com/office/drawing/2014/main" val="10002"/>
                  </a:ext>
                </a:extLst>
              </a:tr>
              <a:tr h="559653">
                <a:tc>
                  <a:txBody>
                    <a:bodyPr/>
                    <a:lstStyle/>
                    <a:p>
                      <a:r>
                        <a:rPr lang="en-GB" sz="1300" dirty="0" smtClean="0"/>
                        <a:t>Cores</a:t>
                      </a:r>
                      <a:endParaRPr lang="en-GB" sz="1300" dirty="0"/>
                    </a:p>
                  </a:txBody>
                  <a:tcPr marL="69166" marR="69166" marT="34583" marB="34583"/>
                </a:tc>
                <a:tc>
                  <a:txBody>
                    <a:bodyPr/>
                    <a:lstStyle/>
                    <a:p>
                      <a:pPr algn="ctr"/>
                      <a:r>
                        <a:rPr lang="en-GB" sz="1300" dirty="0" smtClean="0"/>
                        <a:t>2-Cores</a:t>
                      </a:r>
                      <a:endParaRPr lang="en-GB" sz="1300" dirty="0"/>
                    </a:p>
                  </a:txBody>
                  <a:tcPr marL="69166" marR="69166" marT="34583" marB="34583"/>
                </a:tc>
                <a:tc>
                  <a:txBody>
                    <a:bodyPr/>
                    <a:lstStyle/>
                    <a:p>
                      <a:pPr algn="ctr"/>
                      <a:r>
                        <a:rPr lang="en-GB" sz="1300" dirty="0" smtClean="0"/>
                        <a:t>6-Cores</a:t>
                      </a:r>
                      <a:endParaRPr lang="en-GB" sz="1300" dirty="0"/>
                    </a:p>
                  </a:txBody>
                  <a:tcPr marL="69166" marR="69166" marT="34583" marB="34583"/>
                </a:tc>
                <a:extLst>
                  <a:ext uri="{0D108BD9-81ED-4DB2-BD59-A6C34878D82A}">
                    <a16:rowId xmlns:a16="http://schemas.microsoft.com/office/drawing/2014/main" val="10003"/>
                  </a:ext>
                </a:extLst>
              </a:tr>
              <a:tr h="559653">
                <a:tc>
                  <a:txBody>
                    <a:bodyPr/>
                    <a:lstStyle/>
                    <a:p>
                      <a:r>
                        <a:rPr lang="en-GB" sz="1300" dirty="0" smtClean="0"/>
                        <a:t>Cache Memory</a:t>
                      </a:r>
                      <a:endParaRPr lang="en-GB" sz="1300" dirty="0"/>
                    </a:p>
                  </a:txBody>
                  <a:tcPr marL="69166" marR="69166" marT="34583" marB="34583"/>
                </a:tc>
                <a:tc>
                  <a:txBody>
                    <a:bodyPr/>
                    <a:lstStyle/>
                    <a:p>
                      <a:pPr algn="ctr"/>
                      <a:r>
                        <a:rPr lang="en-GB" sz="1300" dirty="0" smtClean="0"/>
                        <a:t>1MB</a:t>
                      </a:r>
                      <a:endParaRPr lang="en-GB" sz="1300" dirty="0"/>
                    </a:p>
                  </a:txBody>
                  <a:tcPr marL="69166" marR="69166" marT="34583" marB="34583"/>
                </a:tc>
                <a:tc>
                  <a:txBody>
                    <a:bodyPr/>
                    <a:lstStyle/>
                    <a:p>
                      <a:pPr algn="ctr"/>
                      <a:r>
                        <a:rPr lang="en-GB" sz="1300" dirty="0" smtClean="0"/>
                        <a:t>15MB</a:t>
                      </a:r>
                      <a:endParaRPr lang="en-GB" sz="1300" dirty="0"/>
                    </a:p>
                  </a:txBody>
                  <a:tcPr marL="69166" marR="69166" marT="34583" marB="34583"/>
                </a:tc>
                <a:extLst>
                  <a:ext uri="{0D108BD9-81ED-4DB2-BD59-A6C34878D82A}">
                    <a16:rowId xmlns:a16="http://schemas.microsoft.com/office/drawing/2014/main" val="10004"/>
                  </a:ext>
                </a:extLst>
              </a:tr>
              <a:tr h="559653">
                <a:tc>
                  <a:txBody>
                    <a:bodyPr/>
                    <a:lstStyle/>
                    <a:p>
                      <a:r>
                        <a:rPr lang="en-GB" sz="1300" dirty="0" smtClean="0"/>
                        <a:t>RAM</a:t>
                      </a:r>
                      <a:endParaRPr lang="en-GB" sz="1300" dirty="0"/>
                    </a:p>
                  </a:txBody>
                  <a:tcPr marL="69166" marR="69166" marT="34583" marB="34583"/>
                </a:tc>
                <a:tc>
                  <a:txBody>
                    <a:bodyPr/>
                    <a:lstStyle/>
                    <a:p>
                      <a:pPr algn="ctr"/>
                      <a:r>
                        <a:rPr lang="en-GB" sz="1300" dirty="0" smtClean="0"/>
                        <a:t>4GB</a:t>
                      </a:r>
                      <a:r>
                        <a:rPr lang="en-GB" sz="1300" baseline="0" dirty="0" smtClean="0"/>
                        <a:t> (8GB Max)</a:t>
                      </a:r>
                      <a:endParaRPr lang="en-GB" sz="1300" dirty="0"/>
                    </a:p>
                  </a:txBody>
                  <a:tcPr marL="69166" marR="69166" marT="34583" marB="34583"/>
                </a:tc>
                <a:tc>
                  <a:txBody>
                    <a:bodyPr/>
                    <a:lstStyle/>
                    <a:p>
                      <a:pPr algn="ctr"/>
                      <a:r>
                        <a:rPr lang="en-GB" sz="1300" dirty="0" smtClean="0"/>
                        <a:t>8 GB</a:t>
                      </a:r>
                      <a:r>
                        <a:rPr lang="en-GB" sz="1300" baseline="0" dirty="0" smtClean="0"/>
                        <a:t> (64GB Max)</a:t>
                      </a:r>
                      <a:endParaRPr lang="en-GB" sz="1300" dirty="0"/>
                    </a:p>
                  </a:txBody>
                  <a:tcPr marL="69166" marR="69166" marT="34583" marB="34583"/>
                </a:tc>
                <a:extLst>
                  <a:ext uri="{0D108BD9-81ED-4DB2-BD59-A6C34878D82A}">
                    <a16:rowId xmlns:a16="http://schemas.microsoft.com/office/drawing/2014/main" val="10005"/>
                  </a:ext>
                </a:extLst>
              </a:tr>
              <a:tr h="618213">
                <a:tc>
                  <a:txBody>
                    <a:bodyPr/>
                    <a:lstStyle/>
                    <a:p>
                      <a:r>
                        <a:rPr lang="en-GB" sz="1300" dirty="0" smtClean="0"/>
                        <a:t>Hard Drive</a:t>
                      </a:r>
                      <a:endParaRPr lang="en-GB" sz="1300" dirty="0"/>
                    </a:p>
                  </a:txBody>
                  <a:tcPr marL="69166" marR="69166" marT="34583" marB="34583"/>
                </a:tc>
                <a:tc>
                  <a:txBody>
                    <a:bodyPr/>
                    <a:lstStyle/>
                    <a:p>
                      <a:pPr algn="ctr"/>
                      <a:r>
                        <a:rPr lang="en-GB" sz="1300" dirty="0" smtClean="0"/>
                        <a:t>500GB</a:t>
                      </a:r>
                      <a:endParaRPr lang="en-GB" sz="1300" dirty="0"/>
                    </a:p>
                  </a:txBody>
                  <a:tcPr marL="69166" marR="69166" marT="34583" marB="34583"/>
                </a:tc>
                <a:tc>
                  <a:txBody>
                    <a:bodyPr/>
                    <a:lstStyle/>
                    <a:p>
                      <a:pPr algn="ctr"/>
                      <a:r>
                        <a:rPr lang="en-GB" sz="1300" dirty="0" smtClean="0"/>
                        <a:t>2TB</a:t>
                      </a:r>
                      <a:endParaRPr lang="en-GB" sz="1300" dirty="0"/>
                    </a:p>
                  </a:txBody>
                  <a:tcPr marL="69166" marR="69166" marT="34583" marB="34583"/>
                </a:tc>
                <a:extLst>
                  <a:ext uri="{0D108BD9-81ED-4DB2-BD59-A6C34878D82A}">
                    <a16:rowId xmlns:a16="http://schemas.microsoft.com/office/drawing/2014/main" val="10006"/>
                  </a:ext>
                </a:extLst>
              </a:tr>
              <a:tr h="559653">
                <a:tc>
                  <a:txBody>
                    <a:bodyPr/>
                    <a:lstStyle/>
                    <a:p>
                      <a:r>
                        <a:rPr lang="en-GB" sz="1300" b="1" dirty="0" smtClean="0"/>
                        <a:t>Price</a:t>
                      </a:r>
                      <a:endParaRPr lang="en-GB" sz="1300" b="1" dirty="0"/>
                    </a:p>
                  </a:txBody>
                  <a:tcPr marL="69166" marR="69166" marT="34583" marB="34583"/>
                </a:tc>
                <a:tc>
                  <a:txBody>
                    <a:bodyPr/>
                    <a:lstStyle/>
                    <a:p>
                      <a:pPr algn="ctr"/>
                      <a:endParaRPr lang="en-GB" sz="1300" b="1" dirty="0"/>
                    </a:p>
                  </a:txBody>
                  <a:tcPr marL="69166" marR="69166" marT="34583" marB="34583"/>
                </a:tc>
                <a:tc>
                  <a:txBody>
                    <a:bodyPr/>
                    <a:lstStyle/>
                    <a:p>
                      <a:pPr algn="ctr"/>
                      <a:endParaRPr lang="en-GB" sz="1300" b="1" dirty="0"/>
                    </a:p>
                  </a:txBody>
                  <a:tcPr marL="69166" marR="69166" marT="34583" marB="34583"/>
                </a:tc>
                <a:extLst>
                  <a:ext uri="{0D108BD9-81ED-4DB2-BD59-A6C34878D82A}">
                    <a16:rowId xmlns:a16="http://schemas.microsoft.com/office/drawing/2014/main" val="10007"/>
                  </a:ext>
                </a:extLst>
              </a:tr>
            </a:tbl>
          </a:graphicData>
        </a:graphic>
      </p:graphicFrame>
      <p:sp>
        <p:nvSpPr>
          <p:cNvPr id="5" name="Explosion 1 4"/>
          <p:cNvSpPr/>
          <p:nvPr/>
        </p:nvSpPr>
        <p:spPr>
          <a:xfrm>
            <a:off x="3431705" y="5921896"/>
            <a:ext cx="1716191" cy="936104"/>
          </a:xfrm>
          <a:prstGeom prst="irregularSeal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£279.59</a:t>
            </a:r>
          </a:p>
        </p:txBody>
      </p:sp>
      <p:sp>
        <p:nvSpPr>
          <p:cNvPr id="6" name="Explosion 1 5"/>
          <p:cNvSpPr/>
          <p:nvPr/>
        </p:nvSpPr>
        <p:spPr>
          <a:xfrm>
            <a:off x="4871864" y="6029908"/>
            <a:ext cx="1656184" cy="828092"/>
          </a:xfrm>
          <a:prstGeom prst="irregularSeal1">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t>
            </a:r>
            <a:r>
              <a:rPr lang="en-GB" sz="1200" dirty="0">
                <a:solidFill>
                  <a:schemeClr val="tx1"/>
                </a:solidFill>
              </a:rPr>
              <a:t>2,199.99</a:t>
            </a:r>
            <a:endParaRPr lang="en-GB" sz="1600" dirty="0">
              <a:solidFill>
                <a:schemeClr val="tx1"/>
              </a:solidFill>
            </a:endParaRPr>
          </a:p>
        </p:txBody>
      </p:sp>
      <p:sp>
        <p:nvSpPr>
          <p:cNvPr id="7" name="Rectangular Callout 6"/>
          <p:cNvSpPr/>
          <p:nvPr/>
        </p:nvSpPr>
        <p:spPr>
          <a:xfrm>
            <a:off x="6672065" y="1844824"/>
            <a:ext cx="3626113" cy="864096"/>
          </a:xfrm>
          <a:prstGeom prst="wedgeRectCallout">
            <a:avLst>
              <a:gd name="adj1" fmla="val -69737"/>
              <a:gd name="adj2" fmla="val 5837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t>These are 2 different main types of CPU/</a:t>
            </a:r>
            <a:r>
              <a:rPr lang="en-GB" sz="2000" dirty="0"/>
              <a:t>Processor</a:t>
            </a:r>
            <a:r>
              <a:rPr lang="en-GB" sz="1600" dirty="0"/>
              <a:t> manufacturer</a:t>
            </a:r>
          </a:p>
        </p:txBody>
      </p:sp>
      <p:sp>
        <p:nvSpPr>
          <p:cNvPr id="8" name="Rectangular Callout 7"/>
          <p:cNvSpPr/>
          <p:nvPr/>
        </p:nvSpPr>
        <p:spPr>
          <a:xfrm>
            <a:off x="6600056" y="2780928"/>
            <a:ext cx="3744416" cy="697118"/>
          </a:xfrm>
          <a:prstGeom prst="wedgeRectCallout">
            <a:avLst>
              <a:gd name="adj1" fmla="val -70296"/>
              <a:gd name="adj2" fmla="val 3377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t>This is how many billons of processes it can run second.</a:t>
            </a:r>
          </a:p>
        </p:txBody>
      </p:sp>
      <p:sp>
        <p:nvSpPr>
          <p:cNvPr id="9" name="Rectangular Callout 8"/>
          <p:cNvSpPr/>
          <p:nvPr/>
        </p:nvSpPr>
        <p:spPr>
          <a:xfrm>
            <a:off x="6672064" y="3573017"/>
            <a:ext cx="3600400" cy="576064"/>
          </a:xfrm>
          <a:prstGeom prst="wedgeRectCallout">
            <a:avLst>
              <a:gd name="adj1" fmla="val -71922"/>
              <a:gd name="adj2" fmla="val 1881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200" dirty="0"/>
              <a:t>This essentially means the amount of processing circuits/CPUs that can run at one time </a:t>
            </a:r>
          </a:p>
        </p:txBody>
      </p:sp>
      <p:sp>
        <p:nvSpPr>
          <p:cNvPr id="10" name="Rectangular Callout 9"/>
          <p:cNvSpPr/>
          <p:nvPr/>
        </p:nvSpPr>
        <p:spPr>
          <a:xfrm>
            <a:off x="6672065" y="4221088"/>
            <a:ext cx="3533547" cy="720080"/>
          </a:xfrm>
          <a:prstGeom prst="wedgeRectCallout">
            <a:avLst>
              <a:gd name="adj1" fmla="val -72065"/>
              <a:gd name="adj2" fmla="val -2205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Cache (“Cash”) memory is built into the CPU and is therefore SUPER fast but SUPER expensive</a:t>
            </a:r>
          </a:p>
        </p:txBody>
      </p:sp>
      <p:sp>
        <p:nvSpPr>
          <p:cNvPr id="11" name="Rectangular Callout 10"/>
          <p:cNvSpPr/>
          <p:nvPr/>
        </p:nvSpPr>
        <p:spPr>
          <a:xfrm>
            <a:off x="6672065" y="5013176"/>
            <a:ext cx="3533547" cy="576064"/>
          </a:xfrm>
          <a:prstGeom prst="wedgeRectCallout">
            <a:avLst>
              <a:gd name="adj1" fmla="val -66732"/>
              <a:gd name="adj2" fmla="val -3683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RAM is quick memory which is used to run applications and programs</a:t>
            </a:r>
          </a:p>
        </p:txBody>
      </p:sp>
      <p:sp>
        <p:nvSpPr>
          <p:cNvPr id="12" name="Rectangular Callout 11"/>
          <p:cNvSpPr/>
          <p:nvPr/>
        </p:nvSpPr>
        <p:spPr>
          <a:xfrm>
            <a:off x="6672065" y="5805264"/>
            <a:ext cx="3533547" cy="709196"/>
          </a:xfrm>
          <a:prstGeom prst="wedgeRectCallout">
            <a:avLst>
              <a:gd name="adj1" fmla="val -73440"/>
              <a:gd name="adj2" fmla="val -7094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t>The hard drive is the amount of physical data which can be stored. </a:t>
            </a:r>
          </a:p>
        </p:txBody>
      </p:sp>
    </p:spTree>
    <p:extLst>
      <p:ext uri="{BB962C8B-B14F-4D97-AF65-F5344CB8AC3E}">
        <p14:creationId xmlns:p14="http://schemas.microsoft.com/office/powerpoint/2010/main" val="30288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mph" presetSubtype="0" repeatCount="300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6" presetClass="emph" presetSubtype="0" repeatCount="3000" fill="hold" grpId="1" nodeType="after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44931"/>
            <a:ext cx="10515600" cy="4671753"/>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457200" indent="-457200">
              <a:buFont typeface="+mj-lt"/>
              <a:buAutoNum type="arabicPeriod"/>
            </a:pPr>
            <a:r>
              <a:rPr lang="en-GB" dirty="0"/>
              <a:t>D</a:t>
            </a:r>
            <a:r>
              <a:rPr lang="en-GB" dirty="0" smtClean="0"/>
              <a:t>esktop/server </a:t>
            </a:r>
          </a:p>
          <a:p>
            <a:pPr marL="457200" indent="-457200">
              <a:buFont typeface="+mj-lt"/>
              <a:buAutoNum type="arabicPeriod"/>
            </a:pPr>
            <a:r>
              <a:rPr lang="en-GB" dirty="0"/>
              <a:t>T</a:t>
            </a:r>
            <a:r>
              <a:rPr lang="en-GB" dirty="0" smtClean="0"/>
              <a:t>ablet/hybrid </a:t>
            </a:r>
          </a:p>
          <a:p>
            <a:pPr marL="457200" indent="-457200">
              <a:buFont typeface="+mj-lt"/>
              <a:buAutoNum type="arabicPeriod"/>
            </a:pPr>
            <a:r>
              <a:rPr lang="en-GB" dirty="0" smtClean="0"/>
              <a:t>Smartphone </a:t>
            </a:r>
          </a:p>
          <a:p>
            <a:pPr marL="457200" indent="-457200">
              <a:buFont typeface="+mj-lt"/>
              <a:buAutoNum type="arabicPeriod"/>
            </a:pPr>
            <a:r>
              <a:rPr lang="en-GB" dirty="0"/>
              <a:t>E</a:t>
            </a:r>
            <a:r>
              <a:rPr lang="en-GB" dirty="0" smtClean="0"/>
              <a:t>mbedded system/Internet of Things (e.g. cars, home appliances, etc.) </a:t>
            </a:r>
          </a:p>
          <a:p>
            <a:pPr marL="457200" indent="-457200">
              <a:buFont typeface="+mj-lt"/>
              <a:buAutoNum type="arabicPeriod"/>
            </a:pPr>
            <a:r>
              <a:rPr lang="en-GB" dirty="0"/>
              <a:t>M</a:t>
            </a:r>
            <a:r>
              <a:rPr lang="en-GB" dirty="0" smtClean="0"/>
              <a:t>ainframe </a:t>
            </a:r>
          </a:p>
          <a:p>
            <a:pPr marL="457200" indent="-457200">
              <a:buFont typeface="+mj-lt"/>
              <a:buAutoNum type="arabicPeriod"/>
            </a:pPr>
            <a:r>
              <a:rPr lang="en-GB" dirty="0"/>
              <a:t>Q</a:t>
            </a:r>
            <a:r>
              <a:rPr lang="en-GB" dirty="0" smtClean="0"/>
              <a:t>uantum </a:t>
            </a:r>
          </a:p>
          <a:p>
            <a:pPr marL="0" indent="0">
              <a:buNone/>
            </a:pPr>
            <a:endParaRPr lang="en-GB" dirty="0"/>
          </a:p>
          <a:p>
            <a:pPr marL="0" indent="0">
              <a:buNone/>
            </a:pPr>
            <a:r>
              <a:rPr lang="en-GB" b="1" dirty="0"/>
              <a:t>U</a:t>
            </a:r>
            <a:r>
              <a:rPr lang="en-GB" b="1" dirty="0" smtClean="0"/>
              <a:t>ses (e.g. tablet device can be used when travelling due to physical properties) </a:t>
            </a:r>
          </a:p>
          <a:p>
            <a:pPr marL="0" indent="0">
              <a:buNone/>
            </a:pPr>
            <a:r>
              <a:rPr lang="en-GB" b="1" dirty="0"/>
              <a:t>B</a:t>
            </a:r>
            <a:r>
              <a:rPr lang="en-GB" b="1" dirty="0" smtClean="0"/>
              <a:t>enefits (e.g. desktop computer can have a large screen which can improve productivity) </a:t>
            </a:r>
          </a:p>
          <a:p>
            <a:pPr marL="0" indent="0">
              <a:buNone/>
            </a:pPr>
            <a:r>
              <a:rPr lang="en-GB" b="1" dirty="0"/>
              <a:t>L</a:t>
            </a:r>
            <a:r>
              <a:rPr lang="en-GB" b="1" dirty="0" smtClean="0"/>
              <a:t>imitations (e.g. mainframes can be expensive to purchase and maintain)</a:t>
            </a:r>
          </a:p>
          <a:p>
            <a:endParaRPr lang="en-GB" dirty="0"/>
          </a:p>
        </p:txBody>
      </p:sp>
      <p:sp>
        <p:nvSpPr>
          <p:cNvPr id="4" name="Title 2"/>
          <p:cNvSpPr>
            <a:spLocks noGrp="1"/>
          </p:cNvSpPr>
          <p:nvPr>
            <p:ph type="title"/>
          </p:nvPr>
        </p:nvSpPr>
        <p:spPr>
          <a:xfrm>
            <a:off x="680321" y="753228"/>
            <a:ext cx="9613861" cy="1080938"/>
          </a:xfrm>
        </p:spPr>
        <p:txBody>
          <a:bodyPr/>
          <a:lstStyle/>
          <a:p>
            <a:r>
              <a:rPr lang="en-US" dirty="0" smtClean="0"/>
              <a:t>Types of Computer Systems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431" y="196256"/>
            <a:ext cx="3048286" cy="1699045"/>
          </a:xfrm>
          <a:prstGeom prst="rect">
            <a:avLst/>
          </a:prstGeom>
        </p:spPr>
      </p:pic>
    </p:spTree>
    <p:extLst>
      <p:ext uri="{BB962C8B-B14F-4D97-AF65-F5344CB8AC3E}">
        <p14:creationId xmlns:p14="http://schemas.microsoft.com/office/powerpoint/2010/main" val="3189897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4"/>
          <p:cNvSpPr>
            <a:spLocks noChangeArrowheads="1"/>
          </p:cNvSpPr>
          <p:nvPr/>
        </p:nvSpPr>
        <p:spPr bwMode="auto">
          <a:xfrm>
            <a:off x="655407" y="3837507"/>
            <a:ext cx="9830029" cy="1274195"/>
          </a:xfrm>
          <a:prstGeom prst="rect">
            <a:avLst/>
          </a:prstGeom>
          <a:ln>
            <a:headEnd/>
            <a:tailEnd/>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20000"/>
              </a:spcBef>
              <a:defRPr/>
            </a:pPr>
            <a:r>
              <a:rPr lang="en-GB" sz="2400" dirty="0">
                <a:solidFill>
                  <a:sysClr val="windowText" lastClr="000000"/>
                </a:solidFill>
                <a:ea typeface="ＭＳ Ｐゴシック" charset="0"/>
              </a:rPr>
              <a:t>Computer systems are part of everyday life. They are all around us</a:t>
            </a:r>
            <a:r>
              <a:rPr lang="en-GB" sz="2400" dirty="0" smtClean="0">
                <a:solidFill>
                  <a:sysClr val="windowText" lastClr="000000"/>
                </a:solidFill>
                <a:ea typeface="ＭＳ Ｐゴシック" charset="0"/>
              </a:rPr>
              <a:t>.</a:t>
            </a:r>
          </a:p>
          <a:p>
            <a:pPr algn="ctr">
              <a:spcBef>
                <a:spcPct val="20000"/>
              </a:spcBef>
              <a:defRPr/>
            </a:pPr>
            <a:r>
              <a:rPr lang="en-GB" sz="2400" dirty="0" smtClean="0">
                <a:solidFill>
                  <a:sysClr val="windowText" lastClr="000000"/>
                </a:solidFill>
                <a:ea typeface="ＭＳ Ｐゴシック" charset="0"/>
              </a:rPr>
              <a:t>Any device that has a chip or computing electronic device within it is called a “Computer System”</a:t>
            </a:r>
            <a:endParaRPr lang="en-GB" sz="2400" dirty="0">
              <a:solidFill>
                <a:sysClr val="windowText" lastClr="000000"/>
              </a:solidFill>
              <a:ea typeface="ＭＳ Ｐゴシック" charset="0"/>
            </a:endParaRPr>
          </a:p>
        </p:txBody>
      </p:sp>
      <p:pic>
        <p:nvPicPr>
          <p:cNvPr id="1025"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655408" y="250827"/>
            <a:ext cx="3717087" cy="3394074"/>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ShockwaveFlash2"/>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7269624" y="250827"/>
            <a:ext cx="3215813" cy="3394074"/>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ShockwaveFlash3"/>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660150" y="250827"/>
            <a:ext cx="2380730" cy="3394074"/>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ShockwaveFlash4"/>
          <p:cNvPicPr preferRelativeResize="0">
            <a:picLocks noChangeArrowheads="1" noChangeShapeType="1"/>
          </p:cNvPicPr>
          <p:nvPr/>
        </p:nvPicPr>
        <p:blipFill rotWithShape="1">
          <a:blip r:embed="rId5">
            <a:extLst>
              <a:ext uri="{28A0092B-C50C-407E-A947-70E740481C1C}">
                <a14:useLocalDpi xmlns:a14="http://schemas.microsoft.com/office/drawing/2010/main" val="0"/>
              </a:ext>
            </a:extLst>
          </a:blip>
          <a:srcRect t="42466"/>
          <a:stretch/>
        </p:blipFill>
        <p:spPr bwMode="auto">
          <a:xfrm>
            <a:off x="1420178" y="5304308"/>
            <a:ext cx="5479386" cy="1271059"/>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7269624" y="5178799"/>
            <a:ext cx="1917816" cy="1522076"/>
          </a:xfrm>
          <a:prstGeom prst="rect">
            <a:avLst/>
          </a:prstGeom>
        </p:spPr>
      </p:pic>
    </p:spTree>
    <p:extLst>
      <p:ext uri="{BB962C8B-B14F-4D97-AF65-F5344CB8AC3E}">
        <p14:creationId xmlns:p14="http://schemas.microsoft.com/office/powerpoint/2010/main" val="24502171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Desktop/Server</a:t>
            </a:r>
            <a:endParaRPr lang="en-US" dirty="0"/>
          </a:p>
        </p:txBody>
      </p:sp>
      <p:pic>
        <p:nvPicPr>
          <p:cNvPr id="4" name="Picture 3"/>
          <p:cNvPicPr>
            <a:picLocks noChangeAspect="1"/>
          </p:cNvPicPr>
          <p:nvPr/>
        </p:nvPicPr>
        <p:blipFill>
          <a:blip r:embed="rId3"/>
          <a:stretch>
            <a:fillRect/>
          </a:stretch>
        </p:blipFill>
        <p:spPr>
          <a:xfrm>
            <a:off x="924098" y="2099743"/>
            <a:ext cx="4279670" cy="4461556"/>
          </a:xfrm>
          <a:prstGeom prst="rect">
            <a:avLst/>
          </a:prstGeom>
        </p:spPr>
      </p:pic>
      <p:sp>
        <p:nvSpPr>
          <p:cNvPr id="5" name="Content Placeholder 2"/>
          <p:cNvSpPr>
            <a:spLocks noGrp="1"/>
          </p:cNvSpPr>
          <p:nvPr>
            <p:ph idx="1"/>
          </p:nvPr>
        </p:nvSpPr>
        <p:spPr>
          <a:xfrm>
            <a:off x="5486400" y="2099744"/>
            <a:ext cx="5694218" cy="4461556"/>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1800" b="1" dirty="0" smtClean="0"/>
              <a:t>Use:</a:t>
            </a:r>
          </a:p>
          <a:p>
            <a:pPr marL="0" indent="0">
              <a:buNone/>
            </a:pPr>
            <a:r>
              <a:rPr lang="en-US" sz="1400" dirty="0" smtClean="0"/>
              <a:t>In </a:t>
            </a:r>
            <a:r>
              <a:rPr lang="en-US" sz="1400" dirty="0"/>
              <a:t>a technical sense, a server is an instance of a computer program that accepts and responds to requests made by another program, known as a client. </a:t>
            </a:r>
            <a:endParaRPr lang="en-GB" sz="1800" b="1" dirty="0" smtClean="0"/>
          </a:p>
          <a:p>
            <a:pPr marL="0" indent="0">
              <a:buNone/>
            </a:pPr>
            <a:r>
              <a:rPr lang="en-GB" sz="1800" b="1" dirty="0" smtClean="0"/>
              <a:t>Benefits:</a:t>
            </a:r>
          </a:p>
          <a:p>
            <a:pPr marL="0" indent="0">
              <a:buNone/>
            </a:pPr>
            <a:r>
              <a:rPr lang="en-GB" sz="1400" dirty="0" smtClean="0"/>
              <a:t>All files are stored in a central location</a:t>
            </a:r>
          </a:p>
          <a:p>
            <a:pPr marL="0" indent="0">
              <a:buNone/>
            </a:pPr>
            <a:r>
              <a:rPr lang="en-GB" sz="1400" dirty="0" smtClean="0"/>
              <a:t>Network peripherals are controlled centrally</a:t>
            </a:r>
          </a:p>
          <a:p>
            <a:pPr marL="0" indent="0">
              <a:buNone/>
            </a:pPr>
            <a:r>
              <a:rPr lang="en-GB" sz="1400" dirty="0" smtClean="0"/>
              <a:t>User can access shared data</a:t>
            </a:r>
            <a:endParaRPr lang="en-GB" sz="1800" b="1" dirty="0"/>
          </a:p>
          <a:p>
            <a:pPr marL="0" indent="0">
              <a:buNone/>
            </a:pPr>
            <a:r>
              <a:rPr lang="en-GB" sz="1800" b="1" dirty="0" smtClean="0"/>
              <a:t>Limitations:</a:t>
            </a:r>
          </a:p>
          <a:p>
            <a:pPr marL="0" indent="0">
              <a:buNone/>
            </a:pPr>
            <a:r>
              <a:rPr lang="en-GB" sz="1400" dirty="0" smtClean="0"/>
              <a:t>A specialist network OS is needed</a:t>
            </a:r>
          </a:p>
          <a:p>
            <a:pPr marL="0" indent="0">
              <a:buNone/>
            </a:pPr>
            <a:r>
              <a:rPr lang="en-GB" sz="1400" dirty="0" smtClean="0"/>
              <a:t>The server is expensive to purchase</a:t>
            </a:r>
          </a:p>
          <a:p>
            <a:pPr marL="0" indent="0">
              <a:buNone/>
            </a:pPr>
            <a:r>
              <a:rPr lang="en-GB" sz="1400" dirty="0" smtClean="0"/>
              <a:t>Specialist staff are required such as a network manager</a:t>
            </a:r>
          </a:p>
          <a:p>
            <a:pPr marL="0" indent="0">
              <a:buNone/>
            </a:pPr>
            <a:r>
              <a:rPr lang="en-GB" sz="1400" dirty="0" smtClean="0"/>
              <a:t>If any part of the network fails, a lot of disruption can occur</a:t>
            </a:r>
            <a:endParaRPr lang="en-GB" sz="1400" dirty="0"/>
          </a:p>
          <a:p>
            <a:endParaRPr lang="en-GB" dirty="0"/>
          </a:p>
        </p:txBody>
      </p:sp>
    </p:spTree>
    <p:extLst>
      <p:ext uri="{BB962C8B-B14F-4D97-AF65-F5344CB8AC3E}">
        <p14:creationId xmlns:p14="http://schemas.microsoft.com/office/powerpoint/2010/main" val="3459452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Smartphone</a:t>
            </a:r>
            <a:endParaRPr lang="en-GB" dirty="0"/>
          </a:p>
        </p:txBody>
      </p:sp>
      <p:pic>
        <p:nvPicPr>
          <p:cNvPr id="4" name="Picture 3"/>
          <p:cNvPicPr>
            <a:picLocks noChangeAspect="1"/>
          </p:cNvPicPr>
          <p:nvPr/>
        </p:nvPicPr>
        <p:blipFill>
          <a:blip r:embed="rId2"/>
          <a:stretch>
            <a:fillRect/>
          </a:stretch>
        </p:blipFill>
        <p:spPr>
          <a:xfrm>
            <a:off x="498762" y="2194560"/>
            <a:ext cx="5486401" cy="4273017"/>
          </a:xfrm>
          <a:prstGeom prst="rect">
            <a:avLst/>
          </a:prstGeom>
        </p:spPr>
      </p:pic>
      <p:sp>
        <p:nvSpPr>
          <p:cNvPr id="5" name="Content Placeholder 2"/>
          <p:cNvSpPr>
            <a:spLocks noGrp="1"/>
          </p:cNvSpPr>
          <p:nvPr>
            <p:ph idx="1"/>
          </p:nvPr>
        </p:nvSpPr>
        <p:spPr>
          <a:xfrm>
            <a:off x="6168044" y="2194560"/>
            <a:ext cx="5478087" cy="4273017"/>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en-GB" sz="2100" b="1" dirty="0" smtClean="0"/>
              <a:t>Use:</a:t>
            </a:r>
          </a:p>
          <a:p>
            <a:pPr marL="0" indent="0">
              <a:lnSpc>
                <a:spcPct val="170000"/>
              </a:lnSpc>
              <a:buNone/>
            </a:pPr>
            <a:r>
              <a:rPr lang="en-US" sz="1600" b="1" dirty="0"/>
              <a:t>A mobile phone that performs many of the functions of a computer, typically having a touchscreen interface, Internet access, and an operating system capable of running downloaded apps.</a:t>
            </a:r>
            <a:endParaRPr lang="en-GB" sz="1600" b="1" dirty="0"/>
          </a:p>
          <a:p>
            <a:pPr marL="0" indent="0">
              <a:buNone/>
            </a:pPr>
            <a:endParaRPr lang="en-GB" sz="1800" b="1" dirty="0" smtClean="0"/>
          </a:p>
          <a:p>
            <a:pPr marL="0" indent="0">
              <a:buNone/>
            </a:pPr>
            <a:r>
              <a:rPr lang="en-GB" sz="2100" b="1" dirty="0" smtClean="0"/>
              <a:t>Benefits:</a:t>
            </a:r>
          </a:p>
          <a:p>
            <a:pPr marL="0" indent="0">
              <a:buNone/>
            </a:pPr>
            <a:r>
              <a:rPr lang="en-GB" sz="1600" b="1" dirty="0" smtClean="0"/>
              <a:t>Easy to use </a:t>
            </a:r>
          </a:p>
          <a:p>
            <a:pPr marL="0" indent="0">
              <a:buNone/>
            </a:pPr>
            <a:r>
              <a:rPr lang="en-GB" sz="1600" b="1" dirty="0" smtClean="0"/>
              <a:t>Easy to communicate with friends, family and co-workers</a:t>
            </a:r>
          </a:p>
          <a:p>
            <a:pPr marL="0" indent="0">
              <a:buNone/>
            </a:pPr>
            <a:r>
              <a:rPr lang="en-GB" sz="1600" b="1" dirty="0" smtClean="0"/>
              <a:t>Constant internet access</a:t>
            </a:r>
          </a:p>
          <a:p>
            <a:pPr marL="0" indent="0">
              <a:buNone/>
            </a:pPr>
            <a:r>
              <a:rPr lang="en-GB" sz="1600" b="1" dirty="0" smtClean="0"/>
              <a:t>Applications and all in one device</a:t>
            </a:r>
          </a:p>
          <a:p>
            <a:pPr marL="0" indent="0">
              <a:buNone/>
            </a:pPr>
            <a:endParaRPr lang="en-GB" sz="1200" b="1" dirty="0"/>
          </a:p>
          <a:p>
            <a:pPr marL="0" indent="0">
              <a:buNone/>
            </a:pPr>
            <a:r>
              <a:rPr lang="en-GB" sz="2100" b="1" dirty="0" smtClean="0"/>
              <a:t>Limitations:</a:t>
            </a:r>
          </a:p>
          <a:p>
            <a:pPr marL="0" indent="0">
              <a:buNone/>
            </a:pPr>
            <a:r>
              <a:rPr lang="en-GB" sz="1600" b="1" dirty="0" smtClean="0"/>
              <a:t>Hinders real human interaction</a:t>
            </a:r>
          </a:p>
          <a:p>
            <a:pPr marL="0" indent="0">
              <a:buNone/>
            </a:pPr>
            <a:r>
              <a:rPr lang="en-GB" sz="1600" b="1" dirty="0" smtClean="0"/>
              <a:t>Lead to some pretty serious accidents</a:t>
            </a:r>
          </a:p>
          <a:p>
            <a:pPr marL="0" indent="0">
              <a:buNone/>
            </a:pPr>
            <a:r>
              <a:rPr lang="en-GB" sz="1600" b="1" dirty="0" smtClean="0"/>
              <a:t>Breaches of privacy and security</a:t>
            </a:r>
          </a:p>
          <a:p>
            <a:pPr marL="0" indent="0">
              <a:buNone/>
            </a:pPr>
            <a:r>
              <a:rPr lang="en-GB" sz="1600" b="1" dirty="0" smtClean="0"/>
              <a:t>Poor battery life</a:t>
            </a:r>
          </a:p>
          <a:p>
            <a:pPr marL="0" indent="0">
              <a:buNone/>
            </a:pPr>
            <a:endParaRPr lang="en-GB" sz="1200" b="1" dirty="0"/>
          </a:p>
        </p:txBody>
      </p:sp>
    </p:spTree>
    <p:extLst>
      <p:ext uri="{BB962C8B-B14F-4D97-AF65-F5344CB8AC3E}">
        <p14:creationId xmlns:p14="http://schemas.microsoft.com/office/powerpoint/2010/main" val="197448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0" y="980728"/>
            <a:ext cx="8568952" cy="3276364"/>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dirty="0" smtClean="0"/>
              <a:t>We live in an analogue world, so we need to convert this into a digital format. So we need devices to input into a digital way.</a:t>
            </a:r>
          </a:p>
          <a:p>
            <a:pPr marL="0" indent="0">
              <a:buNone/>
            </a:pPr>
            <a:r>
              <a:rPr lang="en-US" dirty="0" smtClean="0"/>
              <a:t>Write into your books about the following input devices and their conversations (How do they work):</a:t>
            </a:r>
          </a:p>
          <a:p>
            <a:r>
              <a:rPr lang="en-US" dirty="0" smtClean="0"/>
              <a:t>Keyboard, Mouse, Touch Screen, Barcode Scanner, OMR, OCR and Joystick</a:t>
            </a:r>
          </a:p>
          <a:p>
            <a:r>
              <a:rPr lang="en-US" dirty="0" smtClean="0"/>
              <a:t>Microphone, Sensors, Cameras and Sip Puff switches</a:t>
            </a:r>
          </a:p>
        </p:txBody>
      </p:sp>
      <p:sp>
        <p:nvSpPr>
          <p:cNvPr id="3" name="Title 2"/>
          <p:cNvSpPr>
            <a:spLocks noGrp="1"/>
          </p:cNvSpPr>
          <p:nvPr>
            <p:ph type="title"/>
          </p:nvPr>
        </p:nvSpPr>
        <p:spPr>
          <a:xfrm>
            <a:off x="1981200" y="-127984"/>
            <a:ext cx="8229600" cy="1252728"/>
          </a:xfrm>
        </p:spPr>
        <p:txBody>
          <a:bodyPr/>
          <a:lstStyle/>
          <a:p>
            <a:r>
              <a:rPr lang="en-US" dirty="0" smtClean="0"/>
              <a:t>Input Devices</a:t>
            </a:r>
            <a:endParaRPr lang="en-US" dirty="0"/>
          </a:p>
        </p:txBody>
      </p:sp>
      <p:pic>
        <p:nvPicPr>
          <p:cNvPr id="1026" name="Picture 2" descr="http://www.voycomp.com/uploads/5/9/2/3/5923122/649687603_orig.jpg?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137" y="4411346"/>
            <a:ext cx="3049751" cy="2301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775520" y="4365104"/>
            <a:ext cx="4572000" cy="193899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2400" dirty="0"/>
              <a:t>Website you can use is </a:t>
            </a:r>
            <a:r>
              <a:rPr lang="en-US" sz="2400" dirty="0">
                <a:hlinkClick r:id="rId3"/>
              </a:rPr>
              <a:t>www.howstuffworks.com</a:t>
            </a:r>
            <a:endParaRPr lang="en-US" sz="2400" dirty="0"/>
          </a:p>
          <a:p>
            <a:r>
              <a:rPr lang="en-US" sz="2400" dirty="0"/>
              <a:t>Ask your teacher for headphones if you wish to watch the videos.</a:t>
            </a:r>
          </a:p>
        </p:txBody>
      </p:sp>
    </p:spTree>
    <p:extLst>
      <p:ext uri="{BB962C8B-B14F-4D97-AF65-F5344CB8AC3E}">
        <p14:creationId xmlns:p14="http://schemas.microsoft.com/office/powerpoint/2010/main" val="2625393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Embedded Systems</a:t>
            </a:r>
            <a:endParaRPr lang="en-US" dirty="0"/>
          </a:p>
        </p:txBody>
      </p:sp>
      <p:pic>
        <p:nvPicPr>
          <p:cNvPr id="2" name="Picture 1" descr="Applic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81" y="1834166"/>
            <a:ext cx="5748656" cy="4525639"/>
          </a:xfrm>
          <a:prstGeom prst="rect">
            <a:avLst/>
          </a:prstGeom>
        </p:spPr>
      </p:pic>
      <p:sp>
        <p:nvSpPr>
          <p:cNvPr id="4" name="Content Placeholder 2"/>
          <p:cNvSpPr>
            <a:spLocks noGrp="1"/>
          </p:cNvSpPr>
          <p:nvPr>
            <p:ph idx="1"/>
          </p:nvPr>
        </p:nvSpPr>
        <p:spPr>
          <a:xfrm>
            <a:off x="6428977" y="633997"/>
            <a:ext cx="5499787" cy="6224003"/>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GB" sz="2000" b="1" dirty="0" smtClean="0"/>
              <a:t>Use:</a:t>
            </a:r>
          </a:p>
          <a:p>
            <a:pPr marL="0" indent="0">
              <a:buNone/>
            </a:pPr>
            <a:r>
              <a:rPr lang="en-US" sz="1400" dirty="0"/>
              <a:t>T</a:t>
            </a:r>
            <a:r>
              <a:rPr lang="en-US" sz="1400" dirty="0" smtClean="0"/>
              <a:t>he </a:t>
            </a:r>
            <a:r>
              <a:rPr lang="en-US" sz="1400" dirty="0"/>
              <a:t>interconnection via the Internet of computing devices embedded in everyday objects, enabling them to send and receive data.</a:t>
            </a:r>
          </a:p>
          <a:p>
            <a:pPr marL="0" indent="0">
              <a:buNone/>
            </a:pPr>
            <a:r>
              <a:rPr lang="en-GB" sz="2000" b="1" dirty="0" smtClean="0"/>
              <a:t>Benefits:</a:t>
            </a:r>
          </a:p>
          <a:p>
            <a:pPr marL="0" indent="0">
              <a:buNone/>
            </a:pPr>
            <a:r>
              <a:rPr lang="en-US" sz="1400" dirty="0" smtClean="0"/>
              <a:t>Data: Knowing </a:t>
            </a:r>
            <a:r>
              <a:rPr lang="en-US" sz="1400" dirty="0"/>
              <a:t>what to get from the grocery while you are out, without having to check on your own, not only saves time but is convenient as well</a:t>
            </a:r>
            <a:r>
              <a:rPr lang="en-US" sz="1400" dirty="0" smtClean="0"/>
              <a:t>. </a:t>
            </a:r>
          </a:p>
          <a:p>
            <a:pPr marL="0" indent="0">
              <a:buNone/>
            </a:pPr>
            <a:r>
              <a:rPr lang="en-US" sz="1400" b="1" dirty="0"/>
              <a:t>Time</a:t>
            </a:r>
            <a:r>
              <a:rPr lang="en-US" sz="1400" dirty="0"/>
              <a:t>: The amount of time saved in monitoring and the number of trips done otherwise would be tremendous</a:t>
            </a:r>
            <a:r>
              <a:rPr lang="en-US" sz="1400" dirty="0" smtClean="0"/>
              <a:t>.</a:t>
            </a:r>
          </a:p>
          <a:p>
            <a:pPr marL="0" indent="0">
              <a:buNone/>
            </a:pPr>
            <a:r>
              <a:rPr lang="en-US" sz="1400" b="1" dirty="0"/>
              <a:t>Money</a:t>
            </a:r>
            <a:r>
              <a:rPr lang="en-US" sz="1400" dirty="0"/>
              <a:t>: The financial aspect is the best advantage. This technology could replace humans who are in charge of monitoring and maintaining supplies.</a:t>
            </a:r>
            <a:endParaRPr lang="en-GB" sz="1400" dirty="0"/>
          </a:p>
          <a:p>
            <a:pPr marL="0" indent="0">
              <a:buNone/>
            </a:pPr>
            <a:r>
              <a:rPr lang="en-GB" sz="2000" b="1" dirty="0" smtClean="0"/>
              <a:t>Limitations:</a:t>
            </a:r>
          </a:p>
          <a:p>
            <a:pPr marL="0" indent="0">
              <a:buNone/>
            </a:pPr>
            <a:r>
              <a:rPr lang="en-US" sz="1400" b="1" dirty="0"/>
              <a:t>Compatibility</a:t>
            </a:r>
            <a:r>
              <a:rPr lang="en-US" sz="1400" dirty="0"/>
              <a:t>: As of now, there is no standard for tagging and monitoring with sensors. A uniform concept like the USB or Bluetooth is required which should not be that difficult to do.</a:t>
            </a:r>
            <a:endParaRPr lang="en-GB" sz="1400" dirty="0"/>
          </a:p>
          <a:p>
            <a:pPr marL="0" indent="0">
              <a:buNone/>
            </a:pPr>
            <a:r>
              <a:rPr lang="en-US" sz="1400" b="1" dirty="0"/>
              <a:t>Complexity</a:t>
            </a:r>
            <a:r>
              <a:rPr lang="en-US" sz="1400" dirty="0"/>
              <a:t>: There are several opportunities for failure with complex systems. For example, both you and your spouse may receive messages that the milk is over and both of you may end up buying the same</a:t>
            </a:r>
            <a:r>
              <a:rPr lang="en-US" sz="1400" dirty="0" smtClean="0"/>
              <a:t>.</a:t>
            </a:r>
          </a:p>
          <a:p>
            <a:pPr marL="0" indent="0">
              <a:buNone/>
            </a:pPr>
            <a:r>
              <a:rPr lang="en-US" sz="1400" b="1" dirty="0"/>
              <a:t>Privacy/Security</a:t>
            </a:r>
            <a:r>
              <a:rPr lang="en-US" sz="1400" dirty="0"/>
              <a:t>: Privacy is a big issue with </a:t>
            </a:r>
            <a:r>
              <a:rPr lang="en-US" sz="1400" dirty="0" err="1"/>
              <a:t>IoT</a:t>
            </a:r>
            <a:r>
              <a:rPr lang="en-US" sz="1400" dirty="0"/>
              <a:t>. All the data must be encrypted so that data about your financial status or how much milk you consume isn’t common knowledge at the work place or with your </a:t>
            </a:r>
            <a:r>
              <a:rPr lang="en-US" sz="1400" dirty="0" smtClean="0"/>
              <a:t>friends.</a:t>
            </a:r>
          </a:p>
          <a:p>
            <a:pPr marL="0" indent="0">
              <a:buNone/>
            </a:pPr>
            <a:r>
              <a:rPr lang="en-US" sz="1400" b="1" dirty="0" smtClean="0"/>
              <a:t>Safety</a:t>
            </a:r>
            <a:r>
              <a:rPr lang="en-US" sz="1400" dirty="0"/>
              <a:t>: There is a </a:t>
            </a:r>
            <a:r>
              <a:rPr lang="en-US" sz="1400" dirty="0" smtClean="0"/>
              <a:t>chance </a:t>
            </a:r>
            <a:r>
              <a:rPr lang="en-US" sz="1400" dirty="0"/>
              <a:t>that the software can be hacked</a:t>
            </a:r>
            <a:endParaRPr lang="en-GB" sz="1400" dirty="0"/>
          </a:p>
        </p:txBody>
      </p:sp>
    </p:spTree>
    <p:extLst>
      <p:ext uri="{BB962C8B-B14F-4D97-AF65-F5344CB8AC3E}">
        <p14:creationId xmlns:p14="http://schemas.microsoft.com/office/powerpoint/2010/main" val="4158229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Mainframe</a:t>
            </a:r>
            <a:endParaRPr lang="en-GB" dirty="0"/>
          </a:p>
        </p:txBody>
      </p:sp>
      <p:pic>
        <p:nvPicPr>
          <p:cNvPr id="4" name="Picture 3"/>
          <p:cNvPicPr>
            <a:picLocks noChangeAspect="1"/>
          </p:cNvPicPr>
          <p:nvPr/>
        </p:nvPicPr>
        <p:blipFill>
          <a:blip r:embed="rId2"/>
          <a:stretch>
            <a:fillRect/>
          </a:stretch>
        </p:blipFill>
        <p:spPr>
          <a:xfrm>
            <a:off x="295448" y="2294918"/>
            <a:ext cx="6678930" cy="3839875"/>
          </a:xfrm>
          <a:prstGeom prst="rect">
            <a:avLst/>
          </a:prstGeom>
        </p:spPr>
      </p:pic>
      <p:sp>
        <p:nvSpPr>
          <p:cNvPr id="5" name="Content Placeholder 2"/>
          <p:cNvSpPr>
            <a:spLocks noGrp="1"/>
          </p:cNvSpPr>
          <p:nvPr>
            <p:ph idx="1"/>
          </p:nvPr>
        </p:nvSpPr>
        <p:spPr>
          <a:xfrm>
            <a:off x="7090758" y="1834166"/>
            <a:ext cx="4779818" cy="4300627"/>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1800" b="1" dirty="0" smtClean="0"/>
              <a:t>Use:</a:t>
            </a:r>
          </a:p>
          <a:p>
            <a:pPr marL="0" indent="0">
              <a:buNone/>
            </a:pPr>
            <a:r>
              <a:rPr lang="en-US" sz="1400" dirty="0" smtClean="0"/>
              <a:t>Mainframes </a:t>
            </a:r>
            <a:r>
              <a:rPr lang="en-US" sz="1400" dirty="0"/>
              <a:t>are typically built by IBM and usually run z/OS. A server (when referred to in the hardware sense) is a PC with higher reliability / quality parts and runs usually a *NIX variant, or Windows Server. </a:t>
            </a:r>
            <a:endParaRPr lang="en-GB" sz="1400" dirty="0"/>
          </a:p>
          <a:p>
            <a:pPr marL="0" indent="0">
              <a:buNone/>
            </a:pPr>
            <a:r>
              <a:rPr lang="en-GB" sz="1800" b="1" dirty="0" smtClean="0"/>
              <a:t>Benefits:</a:t>
            </a:r>
          </a:p>
          <a:p>
            <a:pPr marL="0" indent="0">
              <a:buNone/>
            </a:pPr>
            <a:r>
              <a:rPr lang="en-US" sz="1400" dirty="0"/>
              <a:t>The physical size and the hardware components of a mainframe computer are different than the ones of a regular computer, making mainframes more complicated to set up. </a:t>
            </a:r>
            <a:endParaRPr lang="en-US" sz="1400" dirty="0" smtClean="0"/>
          </a:p>
          <a:p>
            <a:pPr marL="0" indent="0">
              <a:buNone/>
            </a:pPr>
            <a:r>
              <a:rPr lang="en-US" sz="1400" dirty="0"/>
              <a:t>A major advantage of mainframes is that they are very stable compared to other types of computers. </a:t>
            </a:r>
            <a:endParaRPr lang="en-GB" sz="1400" dirty="0"/>
          </a:p>
          <a:p>
            <a:pPr marL="0" indent="0">
              <a:buNone/>
            </a:pPr>
            <a:r>
              <a:rPr lang="en-GB" sz="1800" b="1" dirty="0" smtClean="0"/>
              <a:t>Limitations:</a:t>
            </a:r>
          </a:p>
          <a:p>
            <a:pPr marL="0" indent="0">
              <a:buNone/>
            </a:pPr>
            <a:r>
              <a:rPr lang="en-US" sz="1400" dirty="0"/>
              <a:t>One of the most noticeable disadvantages of a mainframe computer is its cost, which is significantly higher than the cost of a regular computer. </a:t>
            </a:r>
            <a:endParaRPr lang="en-US" sz="1400" dirty="0" smtClean="0"/>
          </a:p>
          <a:p>
            <a:pPr marL="0" indent="0">
              <a:buNone/>
            </a:pPr>
            <a:endParaRPr lang="en-US" sz="1400" dirty="0" smtClean="0"/>
          </a:p>
          <a:p>
            <a:pPr marL="0" indent="0">
              <a:buNone/>
            </a:pPr>
            <a:endParaRPr lang="en-GB" sz="1400" dirty="0"/>
          </a:p>
          <a:p>
            <a:endParaRPr lang="en-GB" dirty="0"/>
          </a:p>
        </p:txBody>
      </p:sp>
    </p:spTree>
    <p:extLst>
      <p:ext uri="{BB962C8B-B14F-4D97-AF65-F5344CB8AC3E}">
        <p14:creationId xmlns:p14="http://schemas.microsoft.com/office/powerpoint/2010/main" val="135184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Quantum Computer</a:t>
            </a:r>
            <a:endParaRPr lang="en-GB" dirty="0"/>
          </a:p>
        </p:txBody>
      </p:sp>
      <p:pic>
        <p:nvPicPr>
          <p:cNvPr id="4" name="Picture 3"/>
          <p:cNvPicPr>
            <a:picLocks noChangeAspect="1"/>
          </p:cNvPicPr>
          <p:nvPr/>
        </p:nvPicPr>
        <p:blipFill>
          <a:blip r:embed="rId2"/>
          <a:stretch>
            <a:fillRect/>
          </a:stretch>
        </p:blipFill>
        <p:spPr>
          <a:xfrm>
            <a:off x="274319" y="2297861"/>
            <a:ext cx="5634231" cy="3753806"/>
          </a:xfrm>
          <a:prstGeom prst="rect">
            <a:avLst/>
          </a:prstGeom>
        </p:spPr>
      </p:pic>
      <p:sp>
        <p:nvSpPr>
          <p:cNvPr id="5" name="Content Placeholder 2"/>
          <p:cNvSpPr>
            <a:spLocks noGrp="1"/>
          </p:cNvSpPr>
          <p:nvPr>
            <p:ph idx="1"/>
          </p:nvPr>
        </p:nvSpPr>
        <p:spPr>
          <a:xfrm>
            <a:off x="6134794" y="2297862"/>
            <a:ext cx="5627715" cy="3753806"/>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b="1" dirty="0" smtClean="0"/>
              <a:t>Use:</a:t>
            </a:r>
          </a:p>
          <a:p>
            <a:pPr marL="0" indent="0">
              <a:buNone/>
            </a:pPr>
            <a:r>
              <a:rPr lang="en-US" sz="1600" dirty="0"/>
              <a:t>Quantum computers use the power of atoms to perform memory and processing tasks.</a:t>
            </a:r>
            <a:endParaRPr lang="en-GB" sz="1600" dirty="0"/>
          </a:p>
          <a:p>
            <a:pPr marL="0" indent="0">
              <a:buNone/>
            </a:pPr>
            <a:r>
              <a:rPr lang="en-GB" b="1" dirty="0" smtClean="0"/>
              <a:t>Benefits:</a:t>
            </a:r>
          </a:p>
          <a:p>
            <a:pPr marL="0" indent="0">
              <a:buNone/>
            </a:pPr>
            <a:r>
              <a:rPr lang="en-US" sz="1600" dirty="0"/>
              <a:t>The main advantage of quantum computing is it can execute any task very faster when compared to the classical computer, generally the atoms changes very faster in case of the traditional computing whereas in quantum computing it changes even more faster. </a:t>
            </a:r>
            <a:endParaRPr lang="en-GB" sz="1600" dirty="0"/>
          </a:p>
          <a:p>
            <a:pPr marL="0" indent="0">
              <a:buNone/>
            </a:pPr>
            <a:r>
              <a:rPr lang="en-GB" b="1" dirty="0" smtClean="0"/>
              <a:t>Limitations:</a:t>
            </a:r>
          </a:p>
          <a:p>
            <a:pPr marL="0" indent="0">
              <a:buNone/>
            </a:pPr>
            <a:r>
              <a:rPr lang="en-US" sz="1600" dirty="0"/>
              <a:t>The technology needed to build a quantum computer is currently beyond our reach.</a:t>
            </a:r>
            <a:endParaRPr lang="en-GB" sz="1600" dirty="0"/>
          </a:p>
          <a:p>
            <a:endParaRPr lang="en-GB" dirty="0"/>
          </a:p>
        </p:txBody>
      </p:sp>
    </p:spTree>
    <p:extLst>
      <p:ext uri="{BB962C8B-B14F-4D97-AF65-F5344CB8AC3E}">
        <p14:creationId xmlns:p14="http://schemas.microsoft.com/office/powerpoint/2010/main" val="16141499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Connectivity Methods</a:t>
            </a:r>
            <a:endParaRPr lang="en-GB" dirty="0"/>
          </a:p>
        </p:txBody>
      </p:sp>
      <p:sp>
        <p:nvSpPr>
          <p:cNvPr id="3" name="Content Placeholder 2"/>
          <p:cNvSpPr>
            <a:spLocks noGrp="1"/>
          </p:cNvSpPr>
          <p:nvPr>
            <p:ph idx="1"/>
          </p:nvPr>
        </p:nvSpPr>
        <p:spPr>
          <a:xfrm>
            <a:off x="406001" y="2378438"/>
            <a:ext cx="6036363" cy="2276689"/>
          </a:xfrm>
        </p:spPr>
        <p:style>
          <a:lnRef idx="2">
            <a:schemeClr val="dk1"/>
          </a:lnRef>
          <a:fillRef idx="1">
            <a:schemeClr val="lt1"/>
          </a:fillRef>
          <a:effectRef idx="0">
            <a:schemeClr val="dk1"/>
          </a:effectRef>
          <a:fontRef idx="minor">
            <a:schemeClr val="dk1"/>
          </a:fontRef>
        </p:style>
        <p:txBody>
          <a:bodyPr>
            <a:normAutofit/>
          </a:bodyPr>
          <a:lstStyle/>
          <a:p>
            <a:pPr marL="457200" indent="-457200">
              <a:buFont typeface="+mj-lt"/>
              <a:buAutoNum type="arabicPeriod"/>
            </a:pPr>
            <a:r>
              <a:rPr lang="en-GB" dirty="0" smtClean="0"/>
              <a:t>Copper</a:t>
            </a:r>
            <a:endParaRPr lang="en-GB" dirty="0"/>
          </a:p>
          <a:p>
            <a:pPr marL="457200" indent="-457200">
              <a:buFont typeface="+mj-lt"/>
              <a:buAutoNum type="arabicPeriod"/>
            </a:pPr>
            <a:r>
              <a:rPr lang="en-GB" dirty="0" smtClean="0"/>
              <a:t>Fibre</a:t>
            </a:r>
            <a:endParaRPr lang="en-GB" dirty="0"/>
          </a:p>
          <a:p>
            <a:pPr marL="457200" indent="-457200">
              <a:buFont typeface="+mj-lt"/>
              <a:buAutoNum type="arabicPeriod"/>
            </a:pPr>
            <a:r>
              <a:rPr lang="en-GB" dirty="0" smtClean="0"/>
              <a:t>Wireless </a:t>
            </a:r>
            <a:r>
              <a:rPr lang="en-GB" dirty="0"/>
              <a:t>technologies (Bluetooth, WiFi, microwave</a:t>
            </a:r>
            <a:r>
              <a:rPr lang="en-GB" dirty="0" smtClean="0"/>
              <a:t>, infrared</a:t>
            </a:r>
            <a:r>
              <a:rPr lang="en-GB" dirty="0"/>
              <a:t>, laser, Satellite, GSM, 3G/4G and </a:t>
            </a:r>
            <a:r>
              <a:rPr lang="en-GB" dirty="0" smtClean="0"/>
              <a:t>future technologies)</a:t>
            </a:r>
            <a:endParaRPr lang="en-GB" dirty="0"/>
          </a:p>
          <a:p>
            <a:endParaRPr lang="en-GB" dirty="0"/>
          </a:p>
        </p:txBody>
      </p:sp>
      <p:sp>
        <p:nvSpPr>
          <p:cNvPr id="4" name="Rectangle 3"/>
          <p:cNvSpPr/>
          <p:nvPr/>
        </p:nvSpPr>
        <p:spPr>
          <a:xfrm>
            <a:off x="406001" y="5398709"/>
            <a:ext cx="11607448"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GB" sz="2000" dirty="0" smtClean="0"/>
              <a:t>You Tube Video (DSL, Copper and Fibre) - </a:t>
            </a:r>
            <a:r>
              <a:rPr lang="en-GB" sz="2000" dirty="0" smtClean="0">
                <a:hlinkClick r:id="rId2"/>
              </a:rPr>
              <a:t>https</a:t>
            </a:r>
            <a:r>
              <a:rPr lang="en-GB" sz="2000" dirty="0">
                <a:hlinkClick r:id="rId2"/>
              </a:rPr>
              <a:t>://</a:t>
            </a:r>
            <a:r>
              <a:rPr lang="en-GB" sz="2000" dirty="0" smtClean="0">
                <a:hlinkClick r:id="rId2"/>
              </a:rPr>
              <a:t>www.youtube.com/watch?v=dYaB3Uqygoc</a:t>
            </a:r>
            <a:endParaRPr lang="en-GB" sz="2000" dirty="0" smtClean="0"/>
          </a:p>
          <a:p>
            <a:endParaRPr lang="en-GB" sz="2000" dirty="0" smtClean="0"/>
          </a:p>
          <a:p>
            <a:r>
              <a:rPr lang="en-GB" sz="2000" dirty="0" smtClean="0"/>
              <a:t>Different </a:t>
            </a:r>
            <a:r>
              <a:rPr lang="en-GB" sz="2000" dirty="0"/>
              <a:t>Wireless Technologies - </a:t>
            </a:r>
            <a:r>
              <a:rPr lang="en-GB" sz="2000" dirty="0">
                <a:hlinkClick r:id="rId3"/>
              </a:rPr>
              <a:t>https://</a:t>
            </a:r>
            <a:r>
              <a:rPr lang="en-GB" sz="2000" dirty="0" smtClean="0">
                <a:hlinkClick r:id="rId3"/>
              </a:rPr>
              <a:t>www.youtube.com/watch?v=CYGm5nkTuFM</a:t>
            </a:r>
            <a:endParaRPr lang="en-GB"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099" y="889981"/>
            <a:ext cx="5467350" cy="4371975"/>
          </a:xfrm>
          <a:prstGeom prst="rect">
            <a:avLst/>
          </a:prstGeom>
        </p:spPr>
      </p:pic>
    </p:spTree>
    <p:extLst>
      <p:ext uri="{BB962C8B-B14F-4D97-AF65-F5344CB8AC3E}">
        <p14:creationId xmlns:p14="http://schemas.microsoft.com/office/powerpoint/2010/main" val="31292292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Copper Connections</a:t>
            </a:r>
            <a:endParaRPr lang="en-GB" dirty="0"/>
          </a:p>
        </p:txBody>
      </p:sp>
      <p:pic>
        <p:nvPicPr>
          <p:cNvPr id="5" name="Picture 4"/>
          <p:cNvPicPr>
            <a:picLocks noChangeAspect="1"/>
          </p:cNvPicPr>
          <p:nvPr/>
        </p:nvPicPr>
        <p:blipFill>
          <a:blip r:embed="rId2"/>
          <a:stretch>
            <a:fillRect/>
          </a:stretch>
        </p:blipFill>
        <p:spPr>
          <a:xfrm>
            <a:off x="306939" y="2272768"/>
            <a:ext cx="7571177" cy="4254039"/>
          </a:xfrm>
          <a:prstGeom prst="rect">
            <a:avLst/>
          </a:prstGeom>
        </p:spPr>
      </p:pic>
      <p:sp>
        <p:nvSpPr>
          <p:cNvPr id="3" name="Rectangle 2"/>
          <p:cNvSpPr/>
          <p:nvPr/>
        </p:nvSpPr>
        <p:spPr>
          <a:xfrm>
            <a:off x="8016936" y="2077399"/>
            <a:ext cx="3942692" cy="1477328"/>
          </a:xfrm>
          <a:prstGeom prst="rect">
            <a:avLst/>
          </a:prstGeom>
          <a:ln>
            <a:solidFill>
              <a:schemeClr val="tx1"/>
            </a:solidFill>
          </a:ln>
        </p:spPr>
        <p:txBody>
          <a:bodyPr wrap="square">
            <a:spAutoFit/>
          </a:bodyPr>
          <a:lstStyle/>
          <a:p>
            <a:r>
              <a:rPr lang="en-US" dirty="0"/>
              <a:t>Copper cable uses electrical signals to pass data between networks. There are three types of copper cable: coaxial, unshielded twisted pair and shielded twisted pair.</a:t>
            </a:r>
            <a:endParaRPr lang="en-GB" dirty="0"/>
          </a:p>
        </p:txBody>
      </p:sp>
      <p:sp>
        <p:nvSpPr>
          <p:cNvPr id="4" name="Rectangle 3"/>
          <p:cNvSpPr/>
          <p:nvPr/>
        </p:nvSpPr>
        <p:spPr>
          <a:xfrm>
            <a:off x="8016936" y="3664638"/>
            <a:ext cx="3942692" cy="2862322"/>
          </a:xfrm>
          <a:prstGeom prst="rect">
            <a:avLst/>
          </a:prstGeom>
          <a:ln>
            <a:solidFill>
              <a:schemeClr val="tx1"/>
            </a:solidFill>
          </a:ln>
        </p:spPr>
        <p:txBody>
          <a:bodyPr wrap="square">
            <a:spAutoFit/>
          </a:bodyPr>
          <a:lstStyle/>
          <a:p>
            <a:r>
              <a:rPr lang="en-US" b="1" dirty="0" smtClean="0"/>
              <a:t>Advantages</a:t>
            </a:r>
            <a:endParaRPr lang="en-US" b="1" dirty="0"/>
          </a:p>
          <a:p>
            <a:r>
              <a:rPr lang="en-US" dirty="0"/>
              <a:t>a cabled telephone can be powered directly from the copper cable, so the phone will still work if there is a loss of power </a:t>
            </a:r>
          </a:p>
          <a:p>
            <a:r>
              <a:rPr lang="en-US" dirty="0"/>
              <a:t>copper can be cheaper to set up than </a:t>
            </a:r>
            <a:r>
              <a:rPr lang="en-US" dirty="0" err="1"/>
              <a:t>fibre</a:t>
            </a:r>
            <a:r>
              <a:rPr lang="en-US" dirty="0"/>
              <a:t> optic cabling </a:t>
            </a:r>
          </a:p>
          <a:p>
            <a:endParaRPr lang="en-US" dirty="0" smtClean="0"/>
          </a:p>
          <a:p>
            <a:r>
              <a:rPr lang="en-US" b="1" dirty="0" smtClean="0"/>
              <a:t>Disadvantages</a:t>
            </a:r>
            <a:endParaRPr lang="en-US" b="1" dirty="0"/>
          </a:p>
          <a:p>
            <a:r>
              <a:rPr lang="en-US" dirty="0"/>
              <a:t>degenerates over long distances</a:t>
            </a:r>
            <a:endParaRPr lang="en-GB" dirty="0"/>
          </a:p>
        </p:txBody>
      </p:sp>
    </p:spTree>
    <p:extLst>
      <p:ext uri="{BB962C8B-B14F-4D97-AF65-F5344CB8AC3E}">
        <p14:creationId xmlns:p14="http://schemas.microsoft.com/office/powerpoint/2010/main" val="21171096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Fibre Connections</a:t>
            </a:r>
            <a:endParaRPr lang="en-GB" dirty="0"/>
          </a:p>
        </p:txBody>
      </p:sp>
      <p:pic>
        <p:nvPicPr>
          <p:cNvPr id="4" name="Picture 3"/>
          <p:cNvPicPr>
            <a:picLocks noChangeAspect="1"/>
          </p:cNvPicPr>
          <p:nvPr/>
        </p:nvPicPr>
        <p:blipFill>
          <a:blip r:embed="rId2"/>
          <a:stretch>
            <a:fillRect/>
          </a:stretch>
        </p:blipFill>
        <p:spPr>
          <a:xfrm>
            <a:off x="82233" y="2005737"/>
            <a:ext cx="3162214" cy="3162214"/>
          </a:xfrm>
          <a:prstGeom prst="rect">
            <a:avLst/>
          </a:prstGeom>
        </p:spPr>
      </p:pic>
      <p:pic>
        <p:nvPicPr>
          <p:cNvPr id="5" name="Picture 4"/>
          <p:cNvPicPr>
            <a:picLocks noChangeAspect="1"/>
          </p:cNvPicPr>
          <p:nvPr/>
        </p:nvPicPr>
        <p:blipFill>
          <a:blip r:embed="rId3"/>
          <a:stretch>
            <a:fillRect/>
          </a:stretch>
        </p:blipFill>
        <p:spPr>
          <a:xfrm>
            <a:off x="4146920" y="4954641"/>
            <a:ext cx="2338635" cy="1753977"/>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23" y="5218632"/>
            <a:ext cx="2805822" cy="1575997"/>
          </a:xfrm>
          <a:prstGeom prst="rect">
            <a:avLst/>
          </a:prstGeom>
        </p:spPr>
      </p:pic>
      <p:sp>
        <p:nvSpPr>
          <p:cNvPr id="3" name="Rectangle 2"/>
          <p:cNvSpPr/>
          <p:nvPr/>
        </p:nvSpPr>
        <p:spPr>
          <a:xfrm>
            <a:off x="3458423" y="2144430"/>
            <a:ext cx="3687402" cy="2585323"/>
          </a:xfrm>
          <a:prstGeom prst="rect">
            <a:avLst/>
          </a:prstGeom>
          <a:ln>
            <a:solidFill>
              <a:schemeClr val="tx1"/>
            </a:solidFill>
          </a:ln>
        </p:spPr>
        <p:txBody>
          <a:bodyPr wrap="square">
            <a:spAutoFit/>
          </a:bodyPr>
          <a:lstStyle/>
          <a:p>
            <a:r>
              <a:rPr lang="en-US" dirty="0"/>
              <a:t>Fibre optic cable is widely used for larger LAN installations where cable runs exceed 100 metres or so, where copper cable would struggle with weakening signals. It is also widely used where extreme bandwidth is required for example cable television and high speed internet access.</a:t>
            </a:r>
            <a:endParaRPr lang="en-GB" dirty="0"/>
          </a:p>
        </p:txBody>
      </p:sp>
      <p:pic>
        <p:nvPicPr>
          <p:cNvPr id="7" name="Picture 6"/>
          <p:cNvPicPr>
            <a:picLocks noChangeAspect="1"/>
          </p:cNvPicPr>
          <p:nvPr/>
        </p:nvPicPr>
        <p:blipFill rotWithShape="1">
          <a:blip r:embed="rId5"/>
          <a:srcRect l="20879" t="6013" r="38579" b="8246"/>
          <a:stretch/>
        </p:blipFill>
        <p:spPr>
          <a:xfrm>
            <a:off x="7459883" y="753228"/>
            <a:ext cx="4445251" cy="5875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57963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3578" y="1103014"/>
            <a:ext cx="6788121" cy="432048"/>
          </a:xfrm>
        </p:spPr>
        <p:txBody>
          <a:bodyPr>
            <a:normAutofit fontScale="90000"/>
          </a:bodyPr>
          <a:lstStyle/>
          <a:p>
            <a:r>
              <a:rPr lang="en-GB" dirty="0" smtClean="0"/>
              <a:t>Media Types: STP/Cat5/Coaxial/UTP/</a:t>
            </a:r>
            <a:r>
              <a:rPr lang="en-GB" dirty="0" err="1" smtClean="0"/>
              <a:t>FibreOptic</a:t>
            </a:r>
            <a:endParaRPr lang="en-GB" dirty="0"/>
          </a:p>
        </p:txBody>
      </p:sp>
      <p:sp>
        <p:nvSpPr>
          <p:cNvPr id="4" name="Slide Number Placeholder 3"/>
          <p:cNvSpPr>
            <a:spLocks noGrp="1"/>
          </p:cNvSpPr>
          <p:nvPr>
            <p:ph type="sldNum" sz="quarter" idx="12"/>
          </p:nvPr>
        </p:nvSpPr>
        <p:spPr/>
        <p:txBody>
          <a:bodyPr/>
          <a:lstStyle/>
          <a:p>
            <a:fld id="{CEE0809A-9680-48E6-A46C-3576C7D1D1F2}" type="slidenum">
              <a:rPr lang="en-GB" smtClean="0"/>
              <a:t>46</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1477442748"/>
              </p:ext>
            </p:extLst>
          </p:nvPr>
        </p:nvGraphicFramePr>
        <p:xfrm>
          <a:off x="831273" y="2348880"/>
          <a:ext cx="10199716" cy="3015221"/>
        </p:xfrm>
        <a:graphic>
          <a:graphicData uri="http://schemas.openxmlformats.org/drawingml/2006/table">
            <a:tbl>
              <a:tblPr firstRow="1" bandRow="1">
                <a:tableStyleId>{21E4AEA4-8DFA-4A89-87EB-49C32662AFE0}</a:tableStyleId>
              </a:tblPr>
              <a:tblGrid>
                <a:gridCol w="1421476">
                  <a:extLst>
                    <a:ext uri="{9D8B030D-6E8A-4147-A177-3AD203B41FA5}">
                      <a16:colId xmlns:a16="http://schemas.microsoft.com/office/drawing/2014/main" val="20000"/>
                    </a:ext>
                  </a:extLst>
                </a:gridCol>
                <a:gridCol w="1662546">
                  <a:extLst>
                    <a:ext uri="{9D8B030D-6E8A-4147-A177-3AD203B41FA5}">
                      <a16:colId xmlns:a16="http://schemas.microsoft.com/office/drawing/2014/main" val="20001"/>
                    </a:ext>
                  </a:extLst>
                </a:gridCol>
                <a:gridCol w="1878676">
                  <a:extLst>
                    <a:ext uri="{9D8B030D-6E8A-4147-A177-3AD203B41FA5}">
                      <a16:colId xmlns:a16="http://schemas.microsoft.com/office/drawing/2014/main" val="20002"/>
                    </a:ext>
                  </a:extLst>
                </a:gridCol>
                <a:gridCol w="1620982">
                  <a:extLst>
                    <a:ext uri="{9D8B030D-6E8A-4147-A177-3AD203B41FA5}">
                      <a16:colId xmlns:a16="http://schemas.microsoft.com/office/drawing/2014/main" val="20003"/>
                    </a:ext>
                  </a:extLst>
                </a:gridCol>
                <a:gridCol w="1579418">
                  <a:extLst>
                    <a:ext uri="{9D8B030D-6E8A-4147-A177-3AD203B41FA5}">
                      <a16:colId xmlns:a16="http://schemas.microsoft.com/office/drawing/2014/main" val="20004"/>
                    </a:ext>
                  </a:extLst>
                </a:gridCol>
                <a:gridCol w="2036618">
                  <a:extLst>
                    <a:ext uri="{9D8B030D-6E8A-4147-A177-3AD203B41FA5}">
                      <a16:colId xmlns:a16="http://schemas.microsoft.com/office/drawing/2014/main" val="20005"/>
                    </a:ext>
                  </a:extLst>
                </a:gridCol>
              </a:tblGrid>
              <a:tr h="288032">
                <a:tc>
                  <a:txBody>
                    <a:bodyPr/>
                    <a:lstStyle/>
                    <a:p>
                      <a:r>
                        <a:rPr lang="en-GB" dirty="0" smtClean="0"/>
                        <a:t>CABLE:</a:t>
                      </a:r>
                      <a:endParaRPr lang="en-GB" dirty="0"/>
                    </a:p>
                  </a:txBody>
                  <a:tcPr/>
                </a:tc>
                <a:tc>
                  <a:txBody>
                    <a:bodyPr/>
                    <a:lstStyle/>
                    <a:p>
                      <a:r>
                        <a:rPr lang="en-GB" dirty="0" err="1" smtClean="0"/>
                        <a:t>Stp</a:t>
                      </a:r>
                      <a:r>
                        <a:rPr lang="en-GB" dirty="0" smtClean="0"/>
                        <a:t> (</a:t>
                      </a:r>
                      <a:r>
                        <a:rPr lang="en-GB" dirty="0" err="1" smtClean="0"/>
                        <a:t>Sheilded</a:t>
                      </a:r>
                      <a:r>
                        <a:rPr lang="en-GB" baseline="0" dirty="0" smtClean="0"/>
                        <a:t> twisted pair)</a:t>
                      </a:r>
                      <a:endParaRPr lang="en-GB" dirty="0"/>
                    </a:p>
                  </a:txBody>
                  <a:tcPr/>
                </a:tc>
                <a:tc>
                  <a:txBody>
                    <a:bodyPr/>
                    <a:lstStyle/>
                    <a:p>
                      <a:r>
                        <a:rPr lang="en-GB" dirty="0" err="1" smtClean="0"/>
                        <a:t>Utp</a:t>
                      </a:r>
                      <a:r>
                        <a:rPr lang="en-GB" dirty="0" smtClean="0"/>
                        <a:t> (Unshielded</a:t>
                      </a:r>
                      <a:r>
                        <a:rPr lang="en-GB" baseline="0" dirty="0" smtClean="0"/>
                        <a:t> twisted pair) </a:t>
                      </a:r>
                      <a:endParaRPr lang="en-GB" dirty="0"/>
                    </a:p>
                  </a:txBody>
                  <a:tcPr/>
                </a:tc>
                <a:tc>
                  <a:txBody>
                    <a:bodyPr/>
                    <a:lstStyle/>
                    <a:p>
                      <a:r>
                        <a:rPr lang="en-GB" dirty="0" smtClean="0"/>
                        <a:t>CAT5e</a:t>
                      </a:r>
                      <a:endParaRPr lang="en-GB" dirty="0"/>
                    </a:p>
                  </a:txBody>
                  <a:tcPr/>
                </a:tc>
                <a:tc>
                  <a:txBody>
                    <a:bodyPr/>
                    <a:lstStyle/>
                    <a:p>
                      <a:r>
                        <a:rPr lang="en-GB" dirty="0" smtClean="0"/>
                        <a:t>CO-AXIAL</a:t>
                      </a:r>
                      <a:endParaRPr lang="en-GB" dirty="0"/>
                    </a:p>
                  </a:txBody>
                  <a:tcPr/>
                </a:tc>
                <a:tc>
                  <a:txBody>
                    <a:bodyPr/>
                    <a:lstStyle/>
                    <a:p>
                      <a:r>
                        <a:rPr lang="en-GB" dirty="0" smtClean="0"/>
                        <a:t>FIBRE-OPTIC</a:t>
                      </a:r>
                      <a:endParaRPr lang="en-GB" dirty="0"/>
                    </a:p>
                  </a:txBody>
                  <a:tcPr/>
                </a:tc>
                <a:extLst>
                  <a:ext uri="{0D108BD9-81ED-4DB2-BD59-A6C34878D82A}">
                    <a16:rowId xmlns:a16="http://schemas.microsoft.com/office/drawing/2014/main" val="10000"/>
                  </a:ext>
                </a:extLst>
              </a:tr>
              <a:tr h="912101">
                <a:tc>
                  <a:txBody>
                    <a:bodyPr/>
                    <a:lstStyle/>
                    <a:p>
                      <a:r>
                        <a:rPr lang="en-GB" dirty="0" smtClean="0"/>
                        <a:t>SPEED:</a:t>
                      </a:r>
                      <a:endParaRPr lang="en-GB" dirty="0">
                        <a:solidFill>
                          <a:schemeClr val="bg1"/>
                        </a:solidFill>
                      </a:endParaRPr>
                    </a:p>
                  </a:txBody>
                  <a:tcPr/>
                </a:tc>
                <a:tc>
                  <a:txBody>
                    <a:bodyPr/>
                    <a:lstStyle/>
                    <a:p>
                      <a:r>
                        <a:rPr lang="en-GB" dirty="0" smtClean="0"/>
                        <a:t>1000mb/s</a:t>
                      </a:r>
                      <a:endParaRPr lang="en-GB" dirty="0"/>
                    </a:p>
                  </a:txBody>
                  <a:tcPr/>
                </a:tc>
                <a:tc>
                  <a:txBody>
                    <a:bodyPr/>
                    <a:lstStyle/>
                    <a:p>
                      <a:r>
                        <a:rPr lang="en-GB" dirty="0" smtClean="0"/>
                        <a:t>100 </a:t>
                      </a:r>
                      <a:r>
                        <a:rPr lang="en-GB" dirty="0" err="1" smtClean="0"/>
                        <a:t>mb</a:t>
                      </a:r>
                      <a:r>
                        <a:rPr lang="en-GB" dirty="0" smtClean="0"/>
                        <a:t>/s</a:t>
                      </a:r>
                      <a:endParaRPr lang="en-GB" dirty="0"/>
                    </a:p>
                  </a:txBody>
                  <a:tcPr/>
                </a:tc>
                <a:tc>
                  <a:txBody>
                    <a:bodyPr/>
                    <a:lstStyle/>
                    <a:p>
                      <a:r>
                        <a:rPr lang="en-GB" dirty="0" smtClean="0"/>
                        <a:t>1000 </a:t>
                      </a:r>
                      <a:r>
                        <a:rPr lang="en-GB" dirty="0" err="1" smtClean="0"/>
                        <a:t>mb</a:t>
                      </a:r>
                      <a:r>
                        <a:rPr lang="en-GB" dirty="0" smtClean="0"/>
                        <a:t>/s</a:t>
                      </a:r>
                      <a:endParaRPr lang="en-GB" dirty="0"/>
                    </a:p>
                  </a:txBody>
                  <a:tcPr/>
                </a:tc>
                <a:tc>
                  <a:txBody>
                    <a:bodyPr/>
                    <a:lstStyle/>
                    <a:p>
                      <a:r>
                        <a:rPr lang="en-GB" dirty="0" smtClean="0"/>
                        <a:t>100 </a:t>
                      </a:r>
                      <a:r>
                        <a:rPr lang="en-GB" dirty="0" err="1" smtClean="0"/>
                        <a:t>mb</a:t>
                      </a:r>
                      <a:r>
                        <a:rPr lang="en-GB" dirty="0" smtClean="0"/>
                        <a:t>/s</a:t>
                      </a:r>
                      <a:endParaRPr lang="en-GB" dirty="0"/>
                    </a:p>
                  </a:txBody>
                  <a:tcPr/>
                </a:tc>
                <a:tc>
                  <a:txBody>
                    <a:bodyPr/>
                    <a:lstStyle/>
                    <a:p>
                      <a:r>
                        <a:rPr lang="en-GB" dirty="0" smtClean="0"/>
                        <a:t>Up to 10 GB’s per second. </a:t>
                      </a:r>
                      <a:endParaRPr lang="en-GB" dirty="0"/>
                    </a:p>
                  </a:txBody>
                  <a:tcPr/>
                </a:tc>
                <a:extLst>
                  <a:ext uri="{0D108BD9-81ED-4DB2-BD59-A6C34878D82A}">
                    <a16:rowId xmlns:a16="http://schemas.microsoft.com/office/drawing/2014/main" val="10001"/>
                  </a:ext>
                </a:extLst>
              </a:tr>
              <a:tr h="912101">
                <a:tc>
                  <a:txBody>
                    <a:bodyPr/>
                    <a:lstStyle/>
                    <a:p>
                      <a:r>
                        <a:rPr lang="en-GB" dirty="0" smtClean="0"/>
                        <a:t>COST:</a:t>
                      </a:r>
                      <a:endParaRPr lang="en-GB" dirty="0">
                        <a:solidFill>
                          <a:schemeClr val="bg1"/>
                        </a:solidFill>
                      </a:endParaRPr>
                    </a:p>
                  </a:txBody>
                  <a:tcPr/>
                </a:tc>
                <a:tc>
                  <a:txBody>
                    <a:bodyPr/>
                    <a:lstStyle/>
                    <a:p>
                      <a:r>
                        <a:rPr lang="en-GB" dirty="0" smtClean="0"/>
                        <a:t>Cheap.</a:t>
                      </a:r>
                      <a:r>
                        <a:rPr lang="en-GB" baseline="0" dirty="0" smtClean="0"/>
                        <a:t> (though more costly than unshielded) </a:t>
                      </a:r>
                      <a:endParaRPr lang="en-GB" dirty="0"/>
                    </a:p>
                  </a:txBody>
                  <a:tcPr/>
                </a:tc>
                <a:tc>
                  <a:txBody>
                    <a:bodyPr/>
                    <a:lstStyle/>
                    <a:p>
                      <a:r>
                        <a:rPr lang="en-GB" dirty="0" smtClean="0"/>
                        <a:t>Cheap.</a:t>
                      </a:r>
                      <a:r>
                        <a:rPr lang="en-GB" baseline="0" dirty="0" smtClean="0"/>
                        <a:t> </a:t>
                      </a:r>
                      <a:endParaRPr lang="en-GB" dirty="0"/>
                    </a:p>
                  </a:txBody>
                  <a:tcPr/>
                </a:tc>
                <a:tc>
                  <a:txBody>
                    <a:bodyPr/>
                    <a:lstStyle/>
                    <a:p>
                      <a:r>
                        <a:rPr lang="en-GB" dirty="0" smtClean="0"/>
                        <a:t>Industry standard</a:t>
                      </a:r>
                      <a:r>
                        <a:rPr lang="en-GB" baseline="0" dirty="0" smtClean="0"/>
                        <a:t> (reasonable price) </a:t>
                      </a:r>
                      <a:endParaRPr lang="en-GB" dirty="0"/>
                    </a:p>
                  </a:txBody>
                  <a:tcPr/>
                </a:tc>
                <a:tc>
                  <a:txBody>
                    <a:bodyPr/>
                    <a:lstStyle/>
                    <a:p>
                      <a:r>
                        <a:rPr lang="en-GB" dirty="0" err="1" smtClean="0"/>
                        <a:t>V.Cheap</a:t>
                      </a:r>
                      <a:r>
                        <a:rPr lang="en-GB" dirty="0" smtClean="0"/>
                        <a:t>. </a:t>
                      </a:r>
                      <a:endParaRPr lang="en-GB" dirty="0"/>
                    </a:p>
                  </a:txBody>
                  <a:tcPr/>
                </a:tc>
                <a:tc>
                  <a:txBody>
                    <a:bodyPr/>
                    <a:lstStyle/>
                    <a:p>
                      <a:r>
                        <a:rPr lang="en-GB" dirty="0" smtClean="0"/>
                        <a:t>Expensive per meter.</a:t>
                      </a:r>
                      <a:r>
                        <a:rPr lang="en-GB" baseline="0" dirty="0" smtClean="0"/>
                        <a:t> </a:t>
                      </a:r>
                      <a:endParaRPr lang="en-GB"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9199122" y="239073"/>
            <a:ext cx="2466975" cy="1857375"/>
          </a:xfrm>
          <a:prstGeom prst="rect">
            <a:avLst/>
          </a:prstGeom>
        </p:spPr>
      </p:pic>
    </p:spTree>
    <p:extLst>
      <p:ext uri="{BB962C8B-B14F-4D97-AF65-F5344CB8AC3E}">
        <p14:creationId xmlns:p14="http://schemas.microsoft.com/office/powerpoint/2010/main" val="2909611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6773" y="944457"/>
            <a:ext cx="7443402" cy="801216"/>
          </a:xfrm>
        </p:spPr>
        <p:txBody>
          <a:bodyPr>
            <a:normAutofit/>
          </a:bodyPr>
          <a:lstStyle/>
          <a:p>
            <a:r>
              <a:rPr lang="en-GB" dirty="0" smtClean="0"/>
              <a:t>Leased </a:t>
            </a:r>
            <a:r>
              <a:rPr lang="en-GB" dirty="0" smtClean="0"/>
              <a:t>Lines/Dedicated </a:t>
            </a:r>
            <a:r>
              <a:rPr lang="en-GB" dirty="0"/>
              <a:t>L</a:t>
            </a:r>
            <a:r>
              <a:rPr lang="en-GB" dirty="0" smtClean="0"/>
              <a:t>ine</a:t>
            </a:r>
            <a:endParaRPr lang="en-GB" dirty="0"/>
          </a:p>
        </p:txBody>
      </p:sp>
      <p:sp>
        <p:nvSpPr>
          <p:cNvPr id="6" name="Content Placeholder 5"/>
          <p:cNvSpPr>
            <a:spLocks noGrp="1"/>
          </p:cNvSpPr>
          <p:nvPr>
            <p:ph idx="1"/>
          </p:nvPr>
        </p:nvSpPr>
        <p:spPr>
          <a:xfrm>
            <a:off x="376537" y="2073244"/>
            <a:ext cx="6730433" cy="4535786"/>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SPEED: Leased lines where a customer leases time/download speed. Similar to home broadband/ADSL. Shared with other customers. </a:t>
            </a:r>
          </a:p>
          <a:p>
            <a:r>
              <a:rPr lang="en-GB" dirty="0"/>
              <a:t>COST: Leased lines vary in cost, though are always less than a dedicated line. </a:t>
            </a:r>
          </a:p>
          <a:p>
            <a:endParaRPr lang="en-GB" dirty="0"/>
          </a:p>
          <a:p>
            <a:r>
              <a:rPr lang="en-GB" dirty="0"/>
              <a:t>SPEED: Dedicated lines are where the customer pays the ownership of the communication and line. The </a:t>
            </a:r>
            <a:r>
              <a:rPr lang="en-GB" dirty="0" smtClean="0"/>
              <a:t>benefit </a:t>
            </a:r>
            <a:r>
              <a:rPr lang="en-GB" dirty="0"/>
              <a:t>is that it’s more secure (no need for VPN). </a:t>
            </a:r>
          </a:p>
          <a:p>
            <a:r>
              <a:rPr lang="en-GB" dirty="0"/>
              <a:t>COST: This is more expensive. </a:t>
            </a:r>
          </a:p>
          <a:p>
            <a:endParaRPr lang="en-GB" dirty="0"/>
          </a:p>
          <a:p>
            <a:endParaRPr lang="en-GB" dirty="0"/>
          </a:p>
        </p:txBody>
      </p:sp>
      <p:sp>
        <p:nvSpPr>
          <p:cNvPr id="4" name="Slide Number Placeholder 3"/>
          <p:cNvSpPr>
            <a:spLocks noGrp="1"/>
          </p:cNvSpPr>
          <p:nvPr>
            <p:ph type="sldNum" sz="quarter" idx="12"/>
          </p:nvPr>
        </p:nvSpPr>
        <p:spPr/>
        <p:txBody>
          <a:bodyPr/>
          <a:lstStyle/>
          <a:p>
            <a:fld id="{CEE0809A-9680-48E6-A46C-3576C7D1D1F2}" type="slidenum">
              <a:rPr lang="en-GB" smtClean="0"/>
              <a:t>47</a:t>
            </a:fld>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552" y="2884896"/>
            <a:ext cx="4587054" cy="2809734"/>
          </a:xfrm>
          <a:prstGeom prst="rect">
            <a:avLst/>
          </a:prstGeom>
        </p:spPr>
      </p:pic>
    </p:spTree>
    <p:extLst>
      <p:ext uri="{BB962C8B-B14F-4D97-AF65-F5344CB8AC3E}">
        <p14:creationId xmlns:p14="http://schemas.microsoft.com/office/powerpoint/2010/main" val="352990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8059" y="2110535"/>
            <a:ext cx="7995664" cy="4335531"/>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GB" dirty="0"/>
              <a:t>Wireless networks rely on high frequency radio communication up to 100m. They can be affected by to noise/interference which can cause limitations. A good network has a WAP (Wireless access) a bridge and ensures devices such as laptops have a connection. </a:t>
            </a:r>
            <a:br>
              <a:rPr lang="en-GB" dirty="0"/>
            </a:br>
            <a:r>
              <a:rPr lang="en-GB" dirty="0"/>
              <a:t>SPEED’s &amp; Costs: Vary based on the devices used. N standard </a:t>
            </a:r>
            <a:r>
              <a:rPr lang="en-GB" dirty="0" err="1"/>
              <a:t>wifi</a:t>
            </a:r>
            <a:r>
              <a:rPr lang="en-GB" dirty="0"/>
              <a:t> is </a:t>
            </a:r>
            <a:r>
              <a:rPr lang="en-GB" b="1" dirty="0"/>
              <a:t>450mb/s. </a:t>
            </a:r>
          </a:p>
          <a:p>
            <a:endParaRPr lang="en-GB" dirty="0"/>
          </a:p>
          <a:p>
            <a:pPr marL="0" indent="0">
              <a:buNone/>
            </a:pPr>
            <a:r>
              <a:rPr lang="en-GB" dirty="0"/>
              <a:t>3G and 4G: 3g is </a:t>
            </a:r>
            <a:r>
              <a:rPr lang="en-GB" b="1" dirty="0"/>
              <a:t>6.1 Mb/s </a:t>
            </a:r>
            <a:r>
              <a:rPr lang="en-GB" dirty="0"/>
              <a:t>and 4G is </a:t>
            </a:r>
            <a:r>
              <a:rPr lang="en-GB" b="1" dirty="0"/>
              <a:t>15.1 Mb/s</a:t>
            </a:r>
            <a:r>
              <a:rPr lang="en-GB" dirty="0"/>
              <a:t>. It is communicated by satellite data transmission to transfer data at high speed. It is used in small businesses and has become cheaper over the last 10 years. They operate using microwaves which are used in both WIFI and 3G. </a:t>
            </a:r>
          </a:p>
          <a:p>
            <a:endParaRPr lang="en-GB" dirty="0"/>
          </a:p>
        </p:txBody>
      </p:sp>
      <p:sp>
        <p:nvSpPr>
          <p:cNvPr id="4" name="Slide Number Placeholder 3"/>
          <p:cNvSpPr>
            <a:spLocks noGrp="1"/>
          </p:cNvSpPr>
          <p:nvPr>
            <p:ph type="sldNum" sz="quarter" idx="12"/>
          </p:nvPr>
        </p:nvSpPr>
        <p:spPr/>
        <p:txBody>
          <a:bodyPr/>
          <a:lstStyle/>
          <a:p>
            <a:fld id="{CEE0809A-9680-48E6-A46C-3576C7D1D1F2}" type="slidenum">
              <a:rPr lang="en-GB" smtClean="0"/>
              <a:t>48</a:t>
            </a:fld>
            <a:endParaRPr lang="en-GB"/>
          </a:p>
        </p:txBody>
      </p:sp>
      <p:sp>
        <p:nvSpPr>
          <p:cNvPr id="7" name="Title 4"/>
          <p:cNvSpPr txBox="1">
            <a:spLocks/>
          </p:cNvSpPr>
          <p:nvPr/>
        </p:nvSpPr>
        <p:spPr>
          <a:xfrm>
            <a:off x="680321" y="898013"/>
            <a:ext cx="7443402" cy="801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smtClean="0"/>
              <a:t>Wireless Connection</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349" y="2933323"/>
            <a:ext cx="3724902" cy="2934076"/>
          </a:xfrm>
          <a:prstGeom prst="rect">
            <a:avLst/>
          </a:prstGeom>
        </p:spPr>
      </p:pic>
    </p:spTree>
    <p:extLst>
      <p:ext uri="{BB962C8B-B14F-4D97-AF65-F5344CB8AC3E}">
        <p14:creationId xmlns:p14="http://schemas.microsoft.com/office/powerpoint/2010/main" val="2114505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8256" y="932522"/>
            <a:ext cx="8175497" cy="854601"/>
          </a:xfrm>
        </p:spPr>
        <p:txBody>
          <a:bodyPr>
            <a:normAutofit/>
          </a:bodyPr>
          <a:lstStyle/>
          <a:p>
            <a:r>
              <a:rPr lang="en-GB" dirty="0" smtClean="0"/>
              <a:t>Cable/Connection Standards</a:t>
            </a:r>
            <a:endParaRPr lang="en-GB" dirty="0"/>
          </a:p>
        </p:txBody>
      </p:sp>
      <p:sp>
        <p:nvSpPr>
          <p:cNvPr id="4" name="Slide Number Placeholder 3"/>
          <p:cNvSpPr>
            <a:spLocks noGrp="1"/>
          </p:cNvSpPr>
          <p:nvPr>
            <p:ph type="sldNum" sz="quarter" idx="12"/>
          </p:nvPr>
        </p:nvSpPr>
        <p:spPr/>
        <p:txBody>
          <a:bodyPr/>
          <a:lstStyle/>
          <a:p>
            <a:fld id="{CEE0809A-9680-48E6-A46C-3576C7D1D1F2}" type="slidenum">
              <a:rPr lang="en-GB" smtClean="0"/>
              <a:t>49</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4149354487"/>
              </p:ext>
            </p:extLst>
          </p:nvPr>
        </p:nvGraphicFramePr>
        <p:xfrm>
          <a:off x="437525" y="2173018"/>
          <a:ext cx="6096000" cy="4312920"/>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GB" dirty="0" smtClean="0"/>
                        <a:t>Cable/Connection Standard</a:t>
                      </a:r>
                      <a:endParaRPr lang="en-GB" dirty="0"/>
                    </a:p>
                  </a:txBody>
                  <a:tcPr/>
                </a:tc>
                <a:tc>
                  <a:txBody>
                    <a:bodyPr/>
                    <a:lstStyle/>
                    <a:p>
                      <a:r>
                        <a:rPr lang="en-GB" dirty="0" smtClean="0"/>
                        <a:t>Description</a:t>
                      </a:r>
                      <a:endParaRPr lang="en-GB" dirty="0"/>
                    </a:p>
                  </a:txBody>
                  <a:tcPr/>
                </a:tc>
                <a:extLst>
                  <a:ext uri="{0D108BD9-81ED-4DB2-BD59-A6C34878D82A}">
                    <a16:rowId xmlns:a16="http://schemas.microsoft.com/office/drawing/2014/main" val="10000"/>
                  </a:ext>
                </a:extLst>
              </a:tr>
              <a:tr h="370840">
                <a:tc>
                  <a:txBody>
                    <a:bodyPr/>
                    <a:lstStyle/>
                    <a:p>
                      <a:r>
                        <a:rPr lang="en-GB" dirty="0" smtClean="0"/>
                        <a:t>802.3</a:t>
                      </a:r>
                      <a:endParaRPr lang="en-GB" dirty="0"/>
                    </a:p>
                  </a:txBody>
                  <a:tcPr/>
                </a:tc>
                <a:tc>
                  <a:txBody>
                    <a:bodyPr/>
                    <a:lstStyle/>
                    <a:p>
                      <a:r>
                        <a:rPr lang="en-GB" dirty="0" smtClean="0"/>
                        <a:t>10mb/s</a:t>
                      </a:r>
                      <a:r>
                        <a:rPr lang="en-GB" baseline="0" dirty="0" smtClean="0"/>
                        <a:t> co-axial </a:t>
                      </a:r>
                      <a:endParaRPr lang="en-GB" dirty="0"/>
                    </a:p>
                  </a:txBody>
                  <a:tcPr/>
                </a:tc>
                <a:extLst>
                  <a:ext uri="{0D108BD9-81ED-4DB2-BD59-A6C34878D82A}">
                    <a16:rowId xmlns:a16="http://schemas.microsoft.com/office/drawing/2014/main" val="10001"/>
                  </a:ext>
                </a:extLst>
              </a:tr>
              <a:tr h="370840">
                <a:tc>
                  <a:txBody>
                    <a:bodyPr/>
                    <a:lstStyle/>
                    <a:p>
                      <a:r>
                        <a:rPr lang="en-GB" dirty="0" smtClean="0"/>
                        <a:t>802.3E</a:t>
                      </a:r>
                      <a:endParaRPr lang="en-GB" dirty="0"/>
                    </a:p>
                  </a:txBody>
                  <a:tcPr/>
                </a:tc>
                <a:tc>
                  <a:txBody>
                    <a:bodyPr/>
                    <a:lstStyle/>
                    <a:p>
                      <a:r>
                        <a:rPr lang="en-GB" dirty="0" smtClean="0"/>
                        <a:t>1 </a:t>
                      </a:r>
                      <a:r>
                        <a:rPr lang="en-GB" dirty="0" err="1" smtClean="0"/>
                        <a:t>mb</a:t>
                      </a:r>
                      <a:r>
                        <a:rPr lang="en-GB" dirty="0" smtClean="0"/>
                        <a:t>/s (unshielded twisted pair) </a:t>
                      </a:r>
                      <a:endParaRPr lang="en-GB" dirty="0"/>
                    </a:p>
                  </a:txBody>
                  <a:tcPr/>
                </a:tc>
                <a:extLst>
                  <a:ext uri="{0D108BD9-81ED-4DB2-BD59-A6C34878D82A}">
                    <a16:rowId xmlns:a16="http://schemas.microsoft.com/office/drawing/2014/main" val="10002"/>
                  </a:ext>
                </a:extLst>
              </a:tr>
              <a:tr h="370840">
                <a:tc>
                  <a:txBody>
                    <a:bodyPr/>
                    <a:lstStyle/>
                    <a:p>
                      <a:r>
                        <a:rPr lang="en-GB" dirty="0" smtClean="0"/>
                        <a:t>802.3I</a:t>
                      </a:r>
                      <a:endParaRPr lang="en-GB" dirty="0"/>
                    </a:p>
                  </a:txBody>
                  <a:tcPr/>
                </a:tc>
                <a:tc>
                  <a:txBody>
                    <a:bodyPr/>
                    <a:lstStyle/>
                    <a:p>
                      <a:r>
                        <a:rPr lang="en-GB" dirty="0" smtClean="0"/>
                        <a:t>10 </a:t>
                      </a:r>
                      <a:r>
                        <a:rPr lang="en-GB" dirty="0" err="1" smtClean="0"/>
                        <a:t>mb</a:t>
                      </a:r>
                      <a:r>
                        <a:rPr lang="en-GB" dirty="0" smtClean="0"/>
                        <a:t>/s</a:t>
                      </a:r>
                      <a:r>
                        <a:rPr lang="en-GB" baseline="0" dirty="0" smtClean="0"/>
                        <a:t> over twisted pair. </a:t>
                      </a:r>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r>
                        <a:rPr lang="en-GB" dirty="0" smtClean="0"/>
                        <a:t>802.3AK</a:t>
                      </a:r>
                      <a:endParaRPr lang="en-GB" dirty="0"/>
                    </a:p>
                  </a:txBody>
                  <a:tcPr/>
                </a:tc>
                <a:tc>
                  <a:txBody>
                    <a:bodyPr/>
                    <a:lstStyle/>
                    <a:p>
                      <a:r>
                        <a:rPr lang="en-GB" dirty="0" smtClean="0"/>
                        <a:t>10 GB</a:t>
                      </a:r>
                      <a:r>
                        <a:rPr lang="en-GB" baseline="0" dirty="0" smtClean="0"/>
                        <a:t>  over unshielded twisted paid</a:t>
                      </a:r>
                      <a:endParaRPr lang="en-GB" dirty="0"/>
                    </a:p>
                  </a:txBody>
                  <a:tcPr/>
                </a:tc>
                <a:extLst>
                  <a:ext uri="{0D108BD9-81ED-4DB2-BD59-A6C34878D82A}">
                    <a16:rowId xmlns:a16="http://schemas.microsoft.com/office/drawing/2014/main" val="10005"/>
                  </a:ext>
                </a:extLst>
              </a:tr>
              <a:tr h="370840">
                <a:tc>
                  <a:txBody>
                    <a:bodyPr/>
                    <a:lstStyle/>
                    <a:p>
                      <a:r>
                        <a:rPr lang="en-GB" dirty="0" smtClean="0"/>
                        <a:t>802.3AN</a:t>
                      </a:r>
                      <a:endParaRPr lang="en-GB" dirty="0"/>
                    </a:p>
                  </a:txBody>
                  <a:tcPr/>
                </a:tc>
                <a:tc>
                  <a:txBody>
                    <a:bodyPr/>
                    <a:lstStyle/>
                    <a:p>
                      <a:r>
                        <a:rPr lang="en-GB" dirty="0" smtClean="0"/>
                        <a:t>10 GB over unshielded twisted pair</a:t>
                      </a:r>
                      <a:endParaRPr lang="en-GB" dirty="0"/>
                    </a:p>
                  </a:txBody>
                  <a:tcPr/>
                </a:tc>
                <a:extLst>
                  <a:ext uri="{0D108BD9-81ED-4DB2-BD59-A6C34878D82A}">
                    <a16:rowId xmlns:a16="http://schemas.microsoft.com/office/drawing/2014/main" val="10006"/>
                  </a:ext>
                </a:extLst>
              </a:tr>
              <a:tr h="370840">
                <a:tc>
                  <a:txBody>
                    <a:bodyPr/>
                    <a:lstStyle/>
                    <a:p>
                      <a:r>
                        <a:rPr lang="en-GB" dirty="0" smtClean="0"/>
                        <a:t>802.3AQ</a:t>
                      </a:r>
                      <a:endParaRPr lang="en-GB" dirty="0"/>
                    </a:p>
                  </a:txBody>
                  <a:tcPr/>
                </a:tc>
                <a:tc>
                  <a:txBody>
                    <a:bodyPr/>
                    <a:lstStyle/>
                    <a:p>
                      <a:r>
                        <a:rPr lang="en-GB" dirty="0" smtClean="0"/>
                        <a:t>10 GB over</a:t>
                      </a:r>
                      <a:r>
                        <a:rPr lang="en-GB" baseline="0" dirty="0" smtClean="0"/>
                        <a:t> multi-mode fibre (fibre optic) </a:t>
                      </a:r>
                      <a:endParaRPr lang="en-GB" dirty="0"/>
                    </a:p>
                  </a:txBody>
                  <a:tcPr/>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288" y="2359980"/>
            <a:ext cx="4609524" cy="3695238"/>
          </a:xfrm>
          <a:prstGeom prst="rect">
            <a:avLst/>
          </a:prstGeom>
        </p:spPr>
      </p:pic>
    </p:spTree>
    <p:extLst>
      <p:ext uri="{BB962C8B-B14F-4D97-AF65-F5344CB8AC3E}">
        <p14:creationId xmlns:p14="http://schemas.microsoft.com/office/powerpoint/2010/main" val="3948735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311"/>
          <a:stretch/>
        </p:blipFill>
        <p:spPr bwMode="auto">
          <a:xfrm>
            <a:off x="2572243" y="1173879"/>
            <a:ext cx="6848678" cy="5005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2" descr="http://pctechnotes.com/wp-content/uploads/2010/12/buying-desktop-computer.jpg"/>
          <p:cNvSpPr>
            <a:spLocks noChangeAspect="1" noChangeArrowheads="1"/>
          </p:cNvSpPr>
          <p:nvPr/>
        </p:nvSpPr>
        <p:spPr bwMode="auto">
          <a:xfrm>
            <a:off x="1668463"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pctechnotes.com/wp-content/uploads/2010/12/buying-desktop-computer.jpg"/>
          <p:cNvSpPr>
            <a:spLocks noChangeAspect="1" noChangeArrowheads="1"/>
          </p:cNvSpPr>
          <p:nvPr/>
        </p:nvSpPr>
        <p:spPr bwMode="auto">
          <a:xfrm>
            <a:off x="1820863"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le 6"/>
          <p:cNvSpPr/>
          <p:nvPr/>
        </p:nvSpPr>
        <p:spPr>
          <a:xfrm>
            <a:off x="247952" y="358382"/>
            <a:ext cx="1954676" cy="146494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Key board</a:t>
            </a:r>
          </a:p>
          <a:p>
            <a:pPr algn="ctr"/>
            <a:r>
              <a:rPr lang="en-GB" sz="1400" dirty="0"/>
              <a:t>Known as the “Qwerty” keyboard because of the layout of the letters on the first row. </a:t>
            </a:r>
            <a:endParaRPr lang="en-GB" sz="1600" dirty="0"/>
          </a:p>
        </p:txBody>
      </p:sp>
      <p:sp>
        <p:nvSpPr>
          <p:cNvPr id="8" name="Rounded Rectangle 7"/>
          <p:cNvSpPr/>
          <p:nvPr/>
        </p:nvSpPr>
        <p:spPr>
          <a:xfrm>
            <a:off x="320096" y="4532698"/>
            <a:ext cx="1954676" cy="197354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Mouse</a:t>
            </a:r>
          </a:p>
          <a:p>
            <a:pPr algn="ctr"/>
            <a:r>
              <a:rPr lang="en-GB" sz="1400" dirty="0"/>
              <a:t>Invented in 1963, and is now the most common form on input. Used to highlight, select and edit using sensors on the bottom</a:t>
            </a:r>
            <a:endParaRPr lang="en-GB" sz="1600" dirty="0"/>
          </a:p>
        </p:txBody>
      </p:sp>
      <p:sp>
        <p:nvSpPr>
          <p:cNvPr id="2" name="Title 1"/>
          <p:cNvSpPr>
            <a:spLocks noGrp="1"/>
          </p:cNvSpPr>
          <p:nvPr>
            <p:ph type="title" idx="4294967295"/>
          </p:nvPr>
        </p:nvSpPr>
        <p:spPr>
          <a:xfrm>
            <a:off x="2572243" y="211934"/>
            <a:ext cx="7059482" cy="763289"/>
          </a:xfrm>
          <a:prstGeom prst="roundRect">
            <a:avLst>
              <a:gd name="adj" fmla="val 0"/>
            </a:avLst>
          </a:prstGeom>
        </p:spPr>
        <p:style>
          <a:lnRef idx="2">
            <a:schemeClr val="dk1"/>
          </a:lnRef>
          <a:fillRef idx="1">
            <a:schemeClr val="lt1"/>
          </a:fillRef>
          <a:effectRef idx="0">
            <a:schemeClr val="dk1"/>
          </a:effectRef>
          <a:fontRef idx="minor">
            <a:schemeClr val="dk1"/>
          </a:fontRef>
        </p:style>
        <p:txBody>
          <a:bodyPr/>
          <a:lstStyle/>
          <a:p>
            <a:r>
              <a:rPr lang="en-GB" dirty="0" smtClean="0">
                <a:solidFill>
                  <a:schemeClr val="bg1"/>
                </a:solidFill>
              </a:rPr>
              <a:t>Input Devices</a:t>
            </a:r>
            <a:endParaRPr lang="en-GB" dirty="0">
              <a:solidFill>
                <a:schemeClr val="bg1"/>
              </a:solidFill>
            </a:endParaRPr>
          </a:p>
        </p:txBody>
      </p:sp>
      <p:sp>
        <p:nvSpPr>
          <p:cNvPr id="9" name="Rounded Rectangle 8"/>
          <p:cNvSpPr/>
          <p:nvPr/>
        </p:nvSpPr>
        <p:spPr>
          <a:xfrm>
            <a:off x="9790535" y="312738"/>
            <a:ext cx="2038475" cy="249696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Camera</a:t>
            </a:r>
          </a:p>
          <a:p>
            <a:pPr algn="ctr"/>
            <a:r>
              <a:rPr lang="en-GB" sz="1400" dirty="0"/>
              <a:t>Web cams are now on most PCs and Laptops. Used for social networking or Skype but also may be used for iris or facial recognition</a:t>
            </a:r>
          </a:p>
          <a:p>
            <a:pPr algn="ctr"/>
            <a:endParaRPr lang="en-GB" dirty="0"/>
          </a:p>
        </p:txBody>
      </p:sp>
      <p:sp>
        <p:nvSpPr>
          <p:cNvPr id="10" name="Rounded Rectangle 9"/>
          <p:cNvSpPr/>
          <p:nvPr/>
        </p:nvSpPr>
        <p:spPr>
          <a:xfrm>
            <a:off x="9832433" y="4416467"/>
            <a:ext cx="1954677" cy="176266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Microphone</a:t>
            </a:r>
          </a:p>
          <a:p>
            <a:pPr algn="ctr"/>
            <a:r>
              <a:rPr lang="en-GB" sz="1400" dirty="0"/>
              <a:t>Used to input sound and control the computer using voice recognition software. </a:t>
            </a:r>
          </a:p>
        </p:txBody>
      </p:sp>
      <p:sp>
        <p:nvSpPr>
          <p:cNvPr id="13" name="Rounded Rectangle 12"/>
          <p:cNvSpPr/>
          <p:nvPr/>
        </p:nvSpPr>
        <p:spPr>
          <a:xfrm>
            <a:off x="514059" y="2310207"/>
            <a:ext cx="1954677" cy="176266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000" b="1" dirty="0"/>
              <a:t>Scanner</a:t>
            </a:r>
          </a:p>
          <a:p>
            <a:pPr algn="ctr"/>
            <a:r>
              <a:rPr lang="en-GB" sz="1400" dirty="0"/>
              <a:t>Used to digitise images. They make a digital copy  of data.</a:t>
            </a:r>
          </a:p>
        </p:txBody>
      </p:sp>
    </p:spTree>
    <p:extLst>
      <p:ext uri="{BB962C8B-B14F-4D97-AF65-F5344CB8AC3E}">
        <p14:creationId xmlns:p14="http://schemas.microsoft.com/office/powerpoint/2010/main" val="37731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Hardware</a:t>
            </a:r>
            <a:endParaRPr lang="en-US" dirty="0"/>
          </a:p>
        </p:txBody>
      </p:sp>
      <p:sp>
        <p:nvSpPr>
          <p:cNvPr id="3" name="Content Placeholder 2"/>
          <p:cNvSpPr>
            <a:spLocks noGrp="1"/>
          </p:cNvSpPr>
          <p:nvPr>
            <p:ph idx="1"/>
          </p:nvPr>
        </p:nvSpPr>
        <p:spPr>
          <a:xfrm>
            <a:off x="262552" y="2068642"/>
            <a:ext cx="6814402" cy="2105005"/>
          </a:xfrm>
          <a:ln/>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b="1" dirty="0" smtClean="0"/>
              <a:t>Router</a:t>
            </a:r>
            <a:endParaRPr lang="en-GB" b="1" dirty="0" smtClean="0"/>
          </a:p>
          <a:p>
            <a:pPr marL="0" indent="0">
              <a:buNone/>
            </a:pPr>
            <a:r>
              <a:rPr lang="en-GB" dirty="0"/>
              <a:t>Forwards data packets to the appropriate parts of the network. </a:t>
            </a:r>
            <a:endParaRPr lang="en-GB" dirty="0" smtClean="0"/>
          </a:p>
          <a:p>
            <a:pPr marL="0" indent="0">
              <a:buNone/>
            </a:pPr>
            <a:r>
              <a:rPr lang="en-GB" dirty="0"/>
              <a:t>Allows the Internet </a:t>
            </a:r>
            <a:br>
              <a:rPr lang="en-GB" dirty="0"/>
            </a:br>
            <a:r>
              <a:rPr lang="en-GB" dirty="0"/>
              <a:t>connection to be shared by multiple devices </a:t>
            </a:r>
          </a:p>
          <a:p>
            <a:endParaRPr lang="en-GB" dirty="0"/>
          </a:p>
          <a:p>
            <a:pPr marL="0" indent="0">
              <a:buNone/>
            </a:pPr>
            <a:endParaRPr lang="en-US" dirty="0"/>
          </a:p>
        </p:txBody>
      </p:sp>
      <p:pic>
        <p:nvPicPr>
          <p:cNvPr id="6" name="Picture 5" descr="router-192.168.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296" y="2068642"/>
            <a:ext cx="3908679" cy="2155880"/>
          </a:xfrm>
          <a:prstGeom prst="rect">
            <a:avLst/>
          </a:prstGeom>
        </p:spPr>
      </p:pic>
      <p:sp>
        <p:nvSpPr>
          <p:cNvPr id="4" name="Rectangle 3"/>
          <p:cNvSpPr/>
          <p:nvPr/>
        </p:nvSpPr>
        <p:spPr>
          <a:xfrm>
            <a:off x="262552" y="4395623"/>
            <a:ext cx="6847516" cy="2010807"/>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defTabSz="914400">
              <a:lnSpc>
                <a:spcPct val="90000"/>
              </a:lnSpc>
              <a:spcBef>
                <a:spcPts val="1000"/>
              </a:spcBef>
            </a:pPr>
            <a:r>
              <a:rPr lang="en-US" sz="2400" b="1" dirty="0"/>
              <a:t>Modem</a:t>
            </a:r>
            <a:r>
              <a:rPr lang="en-US" sz="2400" dirty="0"/>
              <a:t> </a:t>
            </a:r>
          </a:p>
          <a:p>
            <a:pPr defTabSz="914400">
              <a:lnSpc>
                <a:spcPct val="90000"/>
              </a:lnSpc>
              <a:spcBef>
                <a:spcPts val="1000"/>
              </a:spcBef>
            </a:pPr>
            <a:r>
              <a:rPr lang="en-US" sz="2400" dirty="0"/>
              <a:t>C</a:t>
            </a:r>
            <a:r>
              <a:rPr lang="en-US" sz="2400" dirty="0" smtClean="0"/>
              <a:t>onverts </a:t>
            </a:r>
            <a:r>
              <a:rPr lang="en-US" sz="2400" dirty="0"/>
              <a:t>between digital and analogue signals. </a:t>
            </a:r>
            <a:endParaRPr lang="en-US" sz="2400" dirty="0" smtClean="0"/>
          </a:p>
          <a:p>
            <a:pPr defTabSz="914400">
              <a:lnSpc>
                <a:spcPct val="90000"/>
              </a:lnSpc>
              <a:spcBef>
                <a:spcPts val="1000"/>
              </a:spcBef>
            </a:pPr>
            <a:r>
              <a:rPr lang="en-US" sz="2400" dirty="0" smtClean="0"/>
              <a:t>Must </a:t>
            </a:r>
            <a:r>
              <a:rPr lang="en-US" sz="2400" dirty="0"/>
              <a:t>be used so that computers (digital) </a:t>
            </a:r>
            <a:br>
              <a:rPr lang="en-US" sz="2400" dirty="0"/>
            </a:br>
            <a:r>
              <a:rPr lang="en-US" sz="2400" dirty="0"/>
              <a:t>can connect to the Internet through telephone lines (analogue).</a:t>
            </a:r>
          </a:p>
        </p:txBody>
      </p:sp>
      <p:pic>
        <p:nvPicPr>
          <p:cNvPr id="8" name="Picture 7"/>
          <p:cNvPicPr>
            <a:picLocks noChangeAspect="1"/>
          </p:cNvPicPr>
          <p:nvPr/>
        </p:nvPicPr>
        <p:blipFill>
          <a:blip r:embed="rId3"/>
          <a:stretch>
            <a:fillRect/>
          </a:stretch>
        </p:blipFill>
        <p:spPr>
          <a:xfrm>
            <a:off x="7684440" y="4365016"/>
            <a:ext cx="2944328" cy="2210741"/>
          </a:xfrm>
          <a:prstGeom prst="rect">
            <a:avLst/>
          </a:prstGeom>
        </p:spPr>
      </p:pic>
    </p:spTree>
    <p:extLst>
      <p:ext uri="{BB962C8B-B14F-4D97-AF65-F5344CB8AC3E}">
        <p14:creationId xmlns:p14="http://schemas.microsoft.com/office/powerpoint/2010/main" val="470038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Hardware</a:t>
            </a:r>
            <a:endParaRPr lang="en-US" dirty="0"/>
          </a:p>
        </p:txBody>
      </p:sp>
      <p:sp>
        <p:nvSpPr>
          <p:cNvPr id="3" name="Content Placeholder 2"/>
          <p:cNvSpPr>
            <a:spLocks noGrp="1"/>
          </p:cNvSpPr>
          <p:nvPr>
            <p:ph idx="1"/>
          </p:nvPr>
        </p:nvSpPr>
        <p:spPr>
          <a:xfrm>
            <a:off x="262552" y="2068642"/>
            <a:ext cx="6814402" cy="2041631"/>
          </a:xfrm>
          <a:ln/>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GB" b="1" dirty="0" smtClean="0"/>
              <a:t>Hub</a:t>
            </a:r>
            <a:endParaRPr lang="en-GB" b="1" dirty="0" smtClean="0"/>
          </a:p>
          <a:p>
            <a:pPr marL="0" indent="0">
              <a:buNone/>
            </a:pPr>
            <a:r>
              <a:rPr lang="en-US" dirty="0"/>
              <a:t>A hub is typically the least expensive, least intelligent, and least complicated of the three. Its job is very simple – anything that comes in one port is sent out to the others.</a:t>
            </a:r>
            <a:endParaRPr lang="en-GB" dirty="0"/>
          </a:p>
          <a:p>
            <a:pPr marL="0" indent="0">
              <a:buNone/>
            </a:pPr>
            <a:endParaRPr lang="en-US" dirty="0"/>
          </a:p>
        </p:txBody>
      </p:sp>
      <p:sp>
        <p:nvSpPr>
          <p:cNvPr id="4" name="Rectangle 3"/>
          <p:cNvSpPr/>
          <p:nvPr/>
        </p:nvSpPr>
        <p:spPr>
          <a:xfrm>
            <a:off x="262552" y="4268874"/>
            <a:ext cx="6847516" cy="1882567"/>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defTabSz="914400">
              <a:lnSpc>
                <a:spcPct val="90000"/>
              </a:lnSpc>
              <a:spcBef>
                <a:spcPts val="1000"/>
              </a:spcBef>
            </a:pPr>
            <a:r>
              <a:rPr lang="en-US" sz="2400" b="1" dirty="0" smtClean="0"/>
              <a:t>Switch</a:t>
            </a:r>
            <a:endParaRPr lang="en-US" sz="2400" dirty="0"/>
          </a:p>
          <a:p>
            <a:pPr defTabSz="914400">
              <a:lnSpc>
                <a:spcPct val="90000"/>
              </a:lnSpc>
              <a:spcBef>
                <a:spcPts val="1000"/>
              </a:spcBef>
            </a:pPr>
            <a:r>
              <a:rPr lang="en-US" sz="2400" dirty="0"/>
              <a:t>A switch does essentially what a hub does, but more efficiently. By paying attention to the traffic that comes across it, it can “learn” where particular addresses are.</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018" y="1917802"/>
            <a:ext cx="4179683" cy="23510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902" y="3891858"/>
            <a:ext cx="4387913" cy="2468201"/>
          </a:xfrm>
          <a:prstGeom prst="rect">
            <a:avLst/>
          </a:prstGeom>
        </p:spPr>
      </p:pic>
    </p:spTree>
    <p:extLst>
      <p:ext uri="{BB962C8B-B14F-4D97-AF65-F5344CB8AC3E}">
        <p14:creationId xmlns:p14="http://schemas.microsoft.com/office/powerpoint/2010/main" val="588262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File Sizes – The differences</a:t>
            </a:r>
            <a:endParaRPr lang="en-US" dirty="0"/>
          </a:p>
        </p:txBody>
      </p:sp>
      <p:sp>
        <p:nvSpPr>
          <p:cNvPr id="2" name="Content Placeholder 1"/>
          <p:cNvSpPr>
            <a:spLocks noGrp="1"/>
          </p:cNvSpPr>
          <p:nvPr>
            <p:ph idx="1"/>
          </p:nvPr>
        </p:nvSpPr>
        <p:spPr>
          <a:xfrm>
            <a:off x="354396" y="2210124"/>
            <a:ext cx="5765747" cy="4190676"/>
          </a:xfrm>
          <a:ln/>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marL="0" indent="0">
              <a:buNone/>
            </a:pPr>
            <a:r>
              <a:rPr lang="en-US" dirty="0" smtClean="0"/>
              <a:t>Find examples through online research of files which would be no bigger than each example:</a:t>
            </a:r>
          </a:p>
          <a:p>
            <a:endParaRPr lang="en-US" dirty="0"/>
          </a:p>
          <a:p>
            <a:pPr marL="0" indent="0">
              <a:buNone/>
            </a:pPr>
            <a:r>
              <a:rPr lang="en-US" dirty="0" smtClean="0"/>
              <a:t>No bigger than a KB</a:t>
            </a:r>
          </a:p>
          <a:p>
            <a:pPr marL="0" indent="0">
              <a:buNone/>
            </a:pPr>
            <a:r>
              <a:rPr lang="en-US" dirty="0" smtClean="0"/>
              <a:t>No bigger than a MB</a:t>
            </a:r>
          </a:p>
          <a:p>
            <a:pPr marL="0" indent="0">
              <a:buNone/>
            </a:pPr>
            <a:r>
              <a:rPr lang="en-US" dirty="0" smtClean="0"/>
              <a:t>No bigger than a GB</a:t>
            </a:r>
          </a:p>
          <a:p>
            <a:pPr marL="0" indent="0">
              <a:buNone/>
            </a:pPr>
            <a:r>
              <a:rPr lang="en-US" dirty="0" smtClean="0"/>
              <a:t>No bigger than a TB</a:t>
            </a:r>
          </a:p>
          <a:p>
            <a:endParaRPr lang="en-US" dirty="0"/>
          </a:p>
          <a:p>
            <a:pPr marL="0" indent="0">
              <a:buNone/>
            </a:pPr>
            <a:r>
              <a:rPr lang="en-US" dirty="0" smtClean="0"/>
              <a:t>Add images of the file types. </a:t>
            </a:r>
          </a:p>
          <a:p>
            <a:endParaRPr lang="en-US" dirty="0"/>
          </a:p>
          <a:p>
            <a:pPr marL="0" indent="0">
              <a:buNone/>
            </a:pPr>
            <a:r>
              <a:rPr lang="en-US" dirty="0" smtClean="0"/>
              <a:t>When done, write a reminder in your book to help you convert between each.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85" r="11022" b="11847"/>
          <a:stretch/>
        </p:blipFill>
        <p:spPr>
          <a:xfrm>
            <a:off x="6435505" y="2444433"/>
            <a:ext cx="5189144" cy="36377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060" y="234614"/>
            <a:ext cx="1904686" cy="1904686"/>
          </a:xfrm>
          <a:prstGeom prst="rect">
            <a:avLst/>
          </a:prstGeom>
        </p:spPr>
      </p:pic>
    </p:spTree>
    <p:extLst>
      <p:ext uri="{BB962C8B-B14F-4D97-AF65-F5344CB8AC3E}">
        <p14:creationId xmlns:p14="http://schemas.microsoft.com/office/powerpoint/2010/main" val="21438337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many? Bits/Bytes?</a:t>
            </a:r>
            <a:endParaRPr lang="en-US" dirty="0"/>
          </a:p>
        </p:txBody>
      </p:sp>
      <p:sp>
        <p:nvSpPr>
          <p:cNvPr id="2" name="Content Placeholder 1"/>
          <p:cNvSpPr>
            <a:spLocks noGrp="1"/>
          </p:cNvSpPr>
          <p:nvPr>
            <p:ph idx="1"/>
          </p:nvPr>
        </p:nvSpPr>
        <p:spPr>
          <a:xfrm>
            <a:off x="345343" y="2182963"/>
            <a:ext cx="5693317" cy="4552815"/>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US" dirty="0" smtClean="0"/>
              <a:t>How many? Bits in a byte </a:t>
            </a:r>
            <a:r>
              <a:rPr lang="en-US" dirty="0" smtClean="0"/>
              <a:t>etc.: </a:t>
            </a:r>
            <a:r>
              <a:rPr lang="en-US" dirty="0" smtClean="0"/>
              <a:t>Convert all using your notes.</a:t>
            </a:r>
          </a:p>
          <a:p>
            <a:endParaRPr lang="en-US" dirty="0"/>
          </a:p>
          <a:p>
            <a:pPr marL="0" indent="0">
              <a:buNone/>
            </a:pPr>
            <a:r>
              <a:rPr lang="en-US" dirty="0" smtClean="0"/>
              <a:t>Bit 1/0</a:t>
            </a:r>
          </a:p>
          <a:p>
            <a:pPr marL="0" indent="0">
              <a:buNone/>
            </a:pPr>
            <a:r>
              <a:rPr lang="en-US" dirty="0" smtClean="0"/>
              <a:t>Nibble 4bits</a:t>
            </a:r>
          </a:p>
          <a:p>
            <a:pPr marL="0" indent="0">
              <a:buNone/>
            </a:pPr>
            <a:r>
              <a:rPr lang="en-US" dirty="0" smtClean="0"/>
              <a:t>Byte: 8bits</a:t>
            </a:r>
          </a:p>
          <a:p>
            <a:pPr marL="0" indent="0">
              <a:buNone/>
            </a:pPr>
            <a:r>
              <a:rPr lang="en-US" dirty="0" smtClean="0"/>
              <a:t>Kilobyte: 1000bits</a:t>
            </a:r>
          </a:p>
          <a:p>
            <a:pPr marL="0" indent="0">
              <a:buNone/>
            </a:pPr>
            <a:r>
              <a:rPr lang="en-US" dirty="0" smtClean="0"/>
              <a:t>Kibibit:1024bits</a:t>
            </a:r>
          </a:p>
          <a:p>
            <a:pPr marL="0" indent="0">
              <a:buNone/>
            </a:pPr>
            <a:r>
              <a:rPr lang="en-US" dirty="0" smtClean="0"/>
              <a:t>megabit:1000 kilobits</a:t>
            </a:r>
          </a:p>
          <a:p>
            <a:pPr marL="0" indent="0">
              <a:buNone/>
            </a:pPr>
            <a:r>
              <a:rPr lang="en-US" dirty="0" smtClean="0"/>
              <a:t>GB=1000mbs</a:t>
            </a:r>
          </a:p>
          <a:p>
            <a:pPr marL="0" indent="0">
              <a:buNone/>
            </a:pPr>
            <a:r>
              <a:rPr lang="en-US" dirty="0" smtClean="0"/>
              <a:t>Tb=1000GB’s</a:t>
            </a:r>
          </a:p>
          <a:p>
            <a:pPr marL="0" indent="0">
              <a:buNone/>
            </a:pPr>
            <a:r>
              <a:rPr lang="en-US" dirty="0" smtClean="0"/>
              <a:t>Petabit=1000Tb’s</a:t>
            </a:r>
            <a:endParaRPr lang="en-US" dirty="0" smtClean="0"/>
          </a:p>
        </p:txBody>
      </p:sp>
      <p:pic>
        <p:nvPicPr>
          <p:cNvPr id="5" name="Picture 4"/>
          <p:cNvPicPr>
            <a:picLocks noChangeAspect="1"/>
          </p:cNvPicPr>
          <p:nvPr/>
        </p:nvPicPr>
        <p:blipFill>
          <a:blip r:embed="rId2"/>
          <a:stretch>
            <a:fillRect/>
          </a:stretch>
        </p:blipFill>
        <p:spPr>
          <a:xfrm>
            <a:off x="6363878" y="2182963"/>
            <a:ext cx="4553525" cy="4453227"/>
          </a:xfrm>
          <a:prstGeom prst="rect">
            <a:avLst/>
          </a:prstGeom>
        </p:spPr>
      </p:pic>
      <p:pic>
        <p:nvPicPr>
          <p:cNvPr id="6" name="Picture 5"/>
          <p:cNvPicPr>
            <a:picLocks noChangeAspect="1"/>
          </p:cNvPicPr>
          <p:nvPr/>
        </p:nvPicPr>
        <p:blipFill>
          <a:blip r:embed="rId3"/>
          <a:stretch>
            <a:fillRect/>
          </a:stretch>
        </p:blipFill>
        <p:spPr>
          <a:xfrm>
            <a:off x="6481353" y="388643"/>
            <a:ext cx="3812829" cy="1445523"/>
          </a:xfrm>
          <a:prstGeom prst="rect">
            <a:avLst/>
          </a:prstGeom>
        </p:spPr>
      </p:pic>
    </p:spTree>
    <p:extLst>
      <p:ext uri="{BB962C8B-B14F-4D97-AF65-F5344CB8AC3E}">
        <p14:creationId xmlns:p14="http://schemas.microsoft.com/office/powerpoint/2010/main" val="41014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Converting Binary and Denary</a:t>
            </a:r>
            <a:endParaRPr lang="en-GB" dirty="0"/>
          </a:p>
        </p:txBody>
      </p:sp>
      <p:pic>
        <p:nvPicPr>
          <p:cNvPr id="5122" name="Picture 2" descr="http://abrobo.com/wp-content/uploads/2013/04/bin-to-dec-conver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080" y="1772816"/>
            <a:ext cx="8533392"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271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Denary to Binary</a:t>
            </a:r>
            <a:endParaRPr lang="en-US" dirty="0"/>
          </a:p>
        </p:txBody>
      </p:sp>
      <p:sp>
        <p:nvSpPr>
          <p:cNvPr id="2" name="Content Placeholder 1"/>
          <p:cNvSpPr>
            <a:spLocks noGrp="1"/>
          </p:cNvSpPr>
          <p:nvPr>
            <p:ph idx="1"/>
          </p:nvPr>
        </p:nvSpPr>
        <p:spPr>
          <a:xfrm>
            <a:off x="461727" y="2276872"/>
            <a:ext cx="4410138" cy="4104456"/>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smtClean="0"/>
              <a:t>Convert to Denary</a:t>
            </a:r>
            <a:br>
              <a:rPr lang="en-US" dirty="0" smtClean="0"/>
            </a:br>
            <a:r>
              <a:rPr lang="en-US" dirty="0" smtClean="0"/>
              <a:t>using the subtraction method</a:t>
            </a:r>
          </a:p>
          <a:p>
            <a:endParaRPr lang="en-US" dirty="0"/>
          </a:p>
          <a:p>
            <a:pPr marL="0" indent="0">
              <a:buNone/>
            </a:pPr>
            <a:r>
              <a:rPr lang="en-US" dirty="0" smtClean="0"/>
              <a:t>Is it &gt;=128?</a:t>
            </a:r>
          </a:p>
          <a:p>
            <a:pPr marL="0" indent="0">
              <a:buNone/>
            </a:pPr>
            <a:endParaRPr lang="en-US" dirty="0" smtClean="0"/>
          </a:p>
          <a:p>
            <a:pPr marL="0" indent="0">
              <a:buNone/>
            </a:pPr>
            <a:r>
              <a:rPr lang="en-US" dirty="0" smtClean="0"/>
              <a:t>Subtract </a:t>
            </a:r>
            <a:r>
              <a:rPr lang="en-US" dirty="0" smtClean="0"/>
              <a:t>and do the same.</a:t>
            </a:r>
          </a:p>
          <a:p>
            <a:endParaRPr lang="en-US" dirty="0"/>
          </a:p>
          <a:p>
            <a:pPr marL="0" indent="0">
              <a:buNone/>
            </a:pPr>
            <a:r>
              <a:rPr lang="en-US" dirty="0" smtClean="0"/>
              <a:t>Complete the sheet once done.</a:t>
            </a:r>
            <a:endParaRPr lang="en-US" dirty="0"/>
          </a:p>
        </p:txBody>
      </p:sp>
      <p:pic>
        <p:nvPicPr>
          <p:cNvPr id="5" name="Picture 4" descr="Screen shot 2013-12-16 at 21.36.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214" y="2421941"/>
            <a:ext cx="6073687" cy="3959387"/>
          </a:xfrm>
          <a:prstGeom prst="rect">
            <a:avLst/>
          </a:prstGeom>
        </p:spPr>
      </p:pic>
      <p:pic>
        <p:nvPicPr>
          <p:cNvPr id="4" name="Picture 3"/>
          <p:cNvPicPr>
            <a:picLocks noChangeAspect="1"/>
          </p:cNvPicPr>
          <p:nvPr/>
        </p:nvPicPr>
        <p:blipFill>
          <a:blip r:embed="rId3"/>
          <a:stretch>
            <a:fillRect/>
          </a:stretch>
        </p:blipFill>
        <p:spPr>
          <a:xfrm>
            <a:off x="6957747" y="276104"/>
            <a:ext cx="3006619" cy="2000768"/>
          </a:xfrm>
          <a:prstGeom prst="rect">
            <a:avLst/>
          </a:prstGeom>
        </p:spPr>
      </p:pic>
    </p:spTree>
    <p:extLst>
      <p:ext uri="{BB962C8B-B14F-4D97-AF65-F5344CB8AC3E}">
        <p14:creationId xmlns:p14="http://schemas.microsoft.com/office/powerpoint/2010/main" val="3651305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536" y="1988840"/>
            <a:ext cx="7918896" cy="6624736"/>
          </a:xfrm>
        </p:spPr>
        <p:txBody>
          <a:bodyPr>
            <a:normAutofit/>
          </a:bodyPr>
          <a:lstStyle/>
          <a:p>
            <a:r>
              <a:rPr lang="en-GB" sz="2800" dirty="0"/>
              <a:t>You already know about base 10 (Decimal/Denary)</a:t>
            </a:r>
          </a:p>
          <a:p>
            <a:endParaRPr lang="en-GB" sz="2800" dirty="0"/>
          </a:p>
          <a:p>
            <a:endParaRPr lang="en-GB" sz="2800" dirty="0"/>
          </a:p>
          <a:p>
            <a:endParaRPr lang="en-GB" sz="2800" dirty="0"/>
          </a:p>
          <a:p>
            <a:r>
              <a:rPr lang="en-GB" sz="2800" dirty="0"/>
              <a:t>Base 2:</a:t>
            </a:r>
            <a:br>
              <a:rPr lang="en-GB" sz="2800" dirty="0"/>
            </a:br>
            <a:r>
              <a:rPr lang="en-GB" sz="2800" dirty="0"/>
              <a:t>Binary</a:t>
            </a:r>
          </a:p>
          <a:p>
            <a:endParaRPr lang="en-GB" sz="2800" dirty="0"/>
          </a:p>
          <a:p>
            <a:endParaRPr lang="en-GB" sz="2800" dirty="0"/>
          </a:p>
        </p:txBody>
      </p:sp>
      <p:grpSp>
        <p:nvGrpSpPr>
          <p:cNvPr id="40" name="Group 39"/>
          <p:cNvGrpSpPr/>
          <p:nvPr/>
        </p:nvGrpSpPr>
        <p:grpSpPr>
          <a:xfrm>
            <a:off x="4296445" y="2708920"/>
            <a:ext cx="4032250" cy="1727200"/>
            <a:chOff x="2555875" y="2565400"/>
            <a:chExt cx="4032250" cy="1727200"/>
          </a:xfrm>
        </p:grpSpPr>
        <p:grpSp>
          <p:nvGrpSpPr>
            <p:cNvPr id="4" name="Group 3"/>
            <p:cNvGrpSpPr>
              <a:grpSpLocks/>
            </p:cNvGrpSpPr>
            <p:nvPr/>
          </p:nvGrpSpPr>
          <p:grpSpPr bwMode="auto">
            <a:xfrm>
              <a:off x="2555875" y="2997200"/>
              <a:ext cx="4032250" cy="1295400"/>
              <a:chOff x="827584" y="2420888"/>
              <a:chExt cx="4032448" cy="1296144"/>
            </a:xfrm>
          </p:grpSpPr>
          <p:sp>
            <p:nvSpPr>
              <p:cNvPr id="14" name="Rounded Rectangle 13"/>
              <p:cNvSpPr/>
              <p:nvPr/>
            </p:nvSpPr>
            <p:spPr bwMode="auto">
              <a:xfrm>
                <a:off x="827584" y="2852936"/>
                <a:ext cx="792201"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1</a:t>
                </a:r>
              </a:p>
            </p:txBody>
          </p:sp>
          <p:sp>
            <p:nvSpPr>
              <p:cNvPr id="15" name="Rounded Rectangle 14"/>
              <p:cNvSpPr/>
              <p:nvPr/>
            </p:nvSpPr>
            <p:spPr bwMode="auto">
              <a:xfrm>
                <a:off x="1907137" y="2852936"/>
                <a:ext cx="792201"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2</a:t>
                </a:r>
              </a:p>
            </p:txBody>
          </p:sp>
          <p:sp>
            <p:nvSpPr>
              <p:cNvPr id="16" name="Rounded Rectangle 15"/>
              <p:cNvSpPr/>
              <p:nvPr/>
            </p:nvSpPr>
            <p:spPr bwMode="auto">
              <a:xfrm>
                <a:off x="2988277" y="2852936"/>
                <a:ext cx="792202"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3</a:t>
                </a:r>
              </a:p>
            </p:txBody>
          </p:sp>
          <p:sp>
            <p:nvSpPr>
              <p:cNvPr id="17" name="Rounded Rectangle 16"/>
              <p:cNvSpPr/>
              <p:nvPr/>
            </p:nvSpPr>
            <p:spPr bwMode="auto">
              <a:xfrm>
                <a:off x="4067830" y="2852936"/>
                <a:ext cx="792202"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4</a:t>
                </a:r>
              </a:p>
            </p:txBody>
          </p:sp>
          <p:sp>
            <p:nvSpPr>
              <p:cNvPr id="18" name="TextBox 9"/>
              <p:cNvSpPr txBox="1">
                <a:spLocks noChangeArrowheads="1"/>
              </p:cNvSpPr>
              <p:nvPr/>
            </p:nvSpPr>
            <p:spPr bwMode="auto">
              <a:xfrm>
                <a:off x="3131840" y="2420888"/>
                <a:ext cx="499507"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10</a:t>
                </a:r>
              </a:p>
            </p:txBody>
          </p:sp>
          <p:sp>
            <p:nvSpPr>
              <p:cNvPr id="19" name="TextBox 10"/>
              <p:cNvSpPr txBox="1">
                <a:spLocks noChangeArrowheads="1"/>
              </p:cNvSpPr>
              <p:nvPr/>
            </p:nvSpPr>
            <p:spPr bwMode="auto">
              <a:xfrm>
                <a:off x="827584" y="2420888"/>
                <a:ext cx="792088"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1000</a:t>
                </a:r>
              </a:p>
            </p:txBody>
          </p:sp>
          <p:sp>
            <p:nvSpPr>
              <p:cNvPr id="20" name="TextBox 11"/>
              <p:cNvSpPr txBox="1">
                <a:spLocks noChangeArrowheads="1"/>
              </p:cNvSpPr>
              <p:nvPr/>
            </p:nvSpPr>
            <p:spPr bwMode="auto">
              <a:xfrm>
                <a:off x="4283968" y="2420888"/>
                <a:ext cx="312906" cy="369332"/>
              </a:xfrm>
              <a:prstGeom prst="rect">
                <a:avLst/>
              </a:prstGeom>
              <a:noFill/>
              <a:ln w="9525">
                <a:noFill/>
                <a:miter lim="800000"/>
                <a:headEnd/>
                <a:tailEnd/>
              </a:ln>
            </p:spPr>
            <p:txBody>
              <a:bodyPr wrap="none">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1</a:t>
                </a:r>
              </a:p>
            </p:txBody>
          </p:sp>
          <p:sp>
            <p:nvSpPr>
              <p:cNvPr id="21" name="TextBox 12"/>
              <p:cNvSpPr txBox="1">
                <a:spLocks noChangeArrowheads="1"/>
              </p:cNvSpPr>
              <p:nvPr/>
            </p:nvSpPr>
            <p:spPr bwMode="auto">
              <a:xfrm>
                <a:off x="1979712" y="2420888"/>
                <a:ext cx="641395"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100</a:t>
                </a:r>
              </a:p>
            </p:txBody>
          </p:sp>
        </p:grpSp>
        <p:grpSp>
          <p:nvGrpSpPr>
            <p:cNvPr id="5" name="Group 4"/>
            <p:cNvGrpSpPr>
              <a:grpSpLocks/>
            </p:cNvGrpSpPr>
            <p:nvPr/>
          </p:nvGrpSpPr>
          <p:grpSpPr bwMode="auto">
            <a:xfrm>
              <a:off x="5221287" y="2565400"/>
              <a:ext cx="863600" cy="412750"/>
              <a:chOff x="3491880" y="1988840"/>
              <a:chExt cx="864096" cy="413559"/>
            </a:xfrm>
          </p:grpSpPr>
          <p:sp>
            <p:nvSpPr>
              <p:cNvPr id="12" name="Freeform 11"/>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13" name="TextBox 33"/>
              <p:cNvSpPr txBox="1">
                <a:spLocks noChangeArrowheads="1"/>
              </p:cNvSpPr>
              <p:nvPr/>
            </p:nvSpPr>
            <p:spPr bwMode="auto">
              <a:xfrm>
                <a:off x="3707904" y="2060848"/>
                <a:ext cx="431528" cy="276999"/>
              </a:xfrm>
              <a:prstGeom prst="rect">
                <a:avLst/>
              </a:prstGeom>
              <a:noFill/>
              <a:ln w="9525">
                <a:noFill/>
                <a:miter lim="800000"/>
                <a:headEnd/>
                <a:tailEnd/>
              </a:ln>
            </p:spPr>
            <p:txBody>
              <a:bodyPr wrap="none">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r>
                  <a:rPr lang="en-GB" sz="1200" b="0">
                    <a:latin typeface="Arial" charset="0"/>
                    <a:cs typeface="Arial" charset="0"/>
                  </a:rPr>
                  <a:t>x10</a:t>
                </a:r>
              </a:p>
            </p:txBody>
          </p:sp>
        </p:grpSp>
        <p:grpSp>
          <p:nvGrpSpPr>
            <p:cNvPr id="6" name="Group 5"/>
            <p:cNvGrpSpPr>
              <a:grpSpLocks/>
            </p:cNvGrpSpPr>
            <p:nvPr/>
          </p:nvGrpSpPr>
          <p:grpSpPr bwMode="auto">
            <a:xfrm>
              <a:off x="3060700" y="2565400"/>
              <a:ext cx="863600" cy="412750"/>
              <a:chOff x="3491880" y="1988840"/>
              <a:chExt cx="864096" cy="413559"/>
            </a:xfrm>
          </p:grpSpPr>
          <p:sp>
            <p:nvSpPr>
              <p:cNvPr id="10" name="Freeform 9"/>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11" name="TextBox 37"/>
              <p:cNvSpPr txBox="1">
                <a:spLocks noChangeArrowheads="1"/>
              </p:cNvSpPr>
              <p:nvPr/>
            </p:nvSpPr>
            <p:spPr bwMode="auto">
              <a:xfrm>
                <a:off x="3707904" y="2060848"/>
                <a:ext cx="431528" cy="276999"/>
              </a:xfrm>
              <a:prstGeom prst="rect">
                <a:avLst/>
              </a:prstGeom>
              <a:noFill/>
              <a:ln w="9525">
                <a:noFill/>
                <a:miter lim="800000"/>
                <a:headEnd/>
                <a:tailEnd/>
              </a:ln>
            </p:spPr>
            <p:txBody>
              <a:bodyPr wrap="none">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r>
                  <a:rPr lang="en-GB" sz="1200" b="0" dirty="0">
                    <a:latin typeface="Arial" charset="0"/>
                    <a:cs typeface="Arial" charset="0"/>
                  </a:rPr>
                  <a:t>x10</a:t>
                </a:r>
              </a:p>
            </p:txBody>
          </p:sp>
        </p:grpSp>
        <p:grpSp>
          <p:nvGrpSpPr>
            <p:cNvPr id="7" name="Group 6"/>
            <p:cNvGrpSpPr>
              <a:grpSpLocks/>
            </p:cNvGrpSpPr>
            <p:nvPr/>
          </p:nvGrpSpPr>
          <p:grpSpPr bwMode="auto">
            <a:xfrm>
              <a:off x="4140200" y="2565400"/>
              <a:ext cx="865187" cy="412750"/>
              <a:chOff x="3491880" y="1988840"/>
              <a:chExt cx="864096" cy="413559"/>
            </a:xfrm>
          </p:grpSpPr>
          <p:sp>
            <p:nvSpPr>
              <p:cNvPr id="8" name="Freeform 7"/>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9" name="TextBox 40"/>
              <p:cNvSpPr txBox="1">
                <a:spLocks noChangeArrowheads="1"/>
              </p:cNvSpPr>
              <p:nvPr/>
            </p:nvSpPr>
            <p:spPr bwMode="auto">
              <a:xfrm>
                <a:off x="3707904" y="2060848"/>
                <a:ext cx="431528" cy="276999"/>
              </a:xfrm>
              <a:prstGeom prst="rect">
                <a:avLst/>
              </a:prstGeom>
              <a:noFill/>
              <a:ln w="9525">
                <a:noFill/>
                <a:miter lim="800000"/>
                <a:headEnd/>
                <a:tailEnd/>
              </a:ln>
            </p:spPr>
            <p:txBody>
              <a:bodyPr wrap="none">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r>
                  <a:rPr lang="en-GB" sz="1200" b="0">
                    <a:latin typeface="Arial" charset="0"/>
                    <a:cs typeface="Arial" charset="0"/>
                  </a:rPr>
                  <a:t>x10</a:t>
                </a:r>
              </a:p>
            </p:txBody>
          </p:sp>
        </p:grpSp>
      </p:grpSp>
      <p:grpSp>
        <p:nvGrpSpPr>
          <p:cNvPr id="59" name="Group 58"/>
          <p:cNvGrpSpPr/>
          <p:nvPr/>
        </p:nvGrpSpPr>
        <p:grpSpPr>
          <a:xfrm>
            <a:off x="4297238" y="4662464"/>
            <a:ext cx="4032250" cy="1727200"/>
            <a:chOff x="2708275" y="2717800"/>
            <a:chExt cx="4032250" cy="1727200"/>
          </a:xfrm>
        </p:grpSpPr>
        <p:grpSp>
          <p:nvGrpSpPr>
            <p:cNvPr id="41" name="Group 40"/>
            <p:cNvGrpSpPr>
              <a:grpSpLocks/>
            </p:cNvGrpSpPr>
            <p:nvPr/>
          </p:nvGrpSpPr>
          <p:grpSpPr bwMode="auto">
            <a:xfrm>
              <a:off x="2708275" y="3149600"/>
              <a:ext cx="4032250" cy="1295400"/>
              <a:chOff x="827584" y="2420888"/>
              <a:chExt cx="4032448" cy="1296144"/>
            </a:xfrm>
          </p:grpSpPr>
          <p:sp>
            <p:nvSpPr>
              <p:cNvPr id="51" name="Rounded Rectangle 50"/>
              <p:cNvSpPr/>
              <p:nvPr/>
            </p:nvSpPr>
            <p:spPr bwMode="auto">
              <a:xfrm>
                <a:off x="827584" y="2852936"/>
                <a:ext cx="792201"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1</a:t>
                </a:r>
              </a:p>
            </p:txBody>
          </p:sp>
          <p:sp>
            <p:nvSpPr>
              <p:cNvPr id="52" name="Rounded Rectangle 51"/>
              <p:cNvSpPr/>
              <p:nvPr/>
            </p:nvSpPr>
            <p:spPr bwMode="auto">
              <a:xfrm>
                <a:off x="1907137" y="2852936"/>
                <a:ext cx="792201"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0</a:t>
                </a:r>
              </a:p>
            </p:txBody>
          </p:sp>
          <p:sp>
            <p:nvSpPr>
              <p:cNvPr id="53" name="Rounded Rectangle 52"/>
              <p:cNvSpPr/>
              <p:nvPr/>
            </p:nvSpPr>
            <p:spPr bwMode="auto">
              <a:xfrm>
                <a:off x="2988277" y="2852936"/>
                <a:ext cx="792202"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1</a:t>
                </a:r>
              </a:p>
            </p:txBody>
          </p:sp>
          <p:sp>
            <p:nvSpPr>
              <p:cNvPr id="54" name="Rounded Rectangle 53"/>
              <p:cNvSpPr/>
              <p:nvPr/>
            </p:nvSpPr>
            <p:spPr bwMode="auto">
              <a:xfrm>
                <a:off x="4067830" y="2852936"/>
                <a:ext cx="792202" cy="864096"/>
              </a:xfrm>
              <a:prstGeom prst="roundRect">
                <a:avLst/>
              </a:prstGeom>
              <a:solidFill>
                <a:schemeClr val="accent3"/>
              </a:solidFill>
              <a:ln w="9525" cap="flat" cmpd="sng" algn="ctr">
                <a:solidFill>
                  <a:schemeClr val="tx1"/>
                </a:solidFill>
                <a:prstDash val="solid"/>
                <a:round/>
                <a:headEnd type="none" w="med" len="med"/>
                <a:tailEnd type="none" w="med" len="med"/>
              </a:ln>
              <a:effectLst/>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defRPr/>
                </a:pPr>
                <a:r>
                  <a:rPr lang="en-GB" sz="4400" dirty="0">
                    <a:latin typeface="Arial" pitchFamily="34" charset="0"/>
                    <a:cs typeface="Arial" pitchFamily="34" charset="0"/>
                  </a:rPr>
                  <a:t>1</a:t>
                </a:r>
              </a:p>
            </p:txBody>
          </p:sp>
          <p:sp>
            <p:nvSpPr>
              <p:cNvPr id="55" name="TextBox 9"/>
              <p:cNvSpPr txBox="1">
                <a:spLocks noChangeArrowheads="1"/>
              </p:cNvSpPr>
              <p:nvPr/>
            </p:nvSpPr>
            <p:spPr bwMode="auto">
              <a:xfrm>
                <a:off x="3131840" y="2420888"/>
                <a:ext cx="499507"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2</a:t>
                </a:r>
              </a:p>
            </p:txBody>
          </p:sp>
          <p:sp>
            <p:nvSpPr>
              <p:cNvPr id="56" name="TextBox 10"/>
              <p:cNvSpPr txBox="1">
                <a:spLocks noChangeArrowheads="1"/>
              </p:cNvSpPr>
              <p:nvPr/>
            </p:nvSpPr>
            <p:spPr bwMode="auto">
              <a:xfrm>
                <a:off x="827584" y="2420888"/>
                <a:ext cx="792088"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8</a:t>
                </a:r>
              </a:p>
            </p:txBody>
          </p:sp>
          <p:sp>
            <p:nvSpPr>
              <p:cNvPr id="57" name="TextBox 11"/>
              <p:cNvSpPr txBox="1">
                <a:spLocks noChangeArrowheads="1"/>
              </p:cNvSpPr>
              <p:nvPr/>
            </p:nvSpPr>
            <p:spPr bwMode="auto">
              <a:xfrm>
                <a:off x="4283968" y="2420888"/>
                <a:ext cx="312906" cy="369332"/>
              </a:xfrm>
              <a:prstGeom prst="rect">
                <a:avLst/>
              </a:prstGeom>
              <a:noFill/>
              <a:ln w="9525">
                <a:noFill/>
                <a:miter lim="800000"/>
                <a:headEnd/>
                <a:tailEnd/>
              </a:ln>
            </p:spPr>
            <p:txBody>
              <a:bodyPr wrap="none">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1</a:t>
                </a:r>
              </a:p>
            </p:txBody>
          </p:sp>
          <p:sp>
            <p:nvSpPr>
              <p:cNvPr id="58" name="TextBox 12"/>
              <p:cNvSpPr txBox="1">
                <a:spLocks noChangeArrowheads="1"/>
              </p:cNvSpPr>
              <p:nvPr/>
            </p:nvSpPr>
            <p:spPr bwMode="auto">
              <a:xfrm>
                <a:off x="1979712" y="2420888"/>
                <a:ext cx="641395" cy="3693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800" b="0">
                    <a:latin typeface="Arial" charset="0"/>
                    <a:cs typeface="Arial" charset="0"/>
                  </a:rPr>
                  <a:t>4</a:t>
                </a:r>
              </a:p>
            </p:txBody>
          </p:sp>
        </p:grpSp>
        <p:grpSp>
          <p:nvGrpSpPr>
            <p:cNvPr id="42" name="Group 41"/>
            <p:cNvGrpSpPr>
              <a:grpSpLocks/>
            </p:cNvGrpSpPr>
            <p:nvPr/>
          </p:nvGrpSpPr>
          <p:grpSpPr bwMode="auto">
            <a:xfrm>
              <a:off x="5373687" y="2717800"/>
              <a:ext cx="863600" cy="412750"/>
              <a:chOff x="3491880" y="1988840"/>
              <a:chExt cx="864096" cy="413559"/>
            </a:xfrm>
          </p:grpSpPr>
          <p:sp>
            <p:nvSpPr>
              <p:cNvPr id="49" name="Freeform 48"/>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50" name="TextBox 33"/>
              <p:cNvSpPr txBox="1">
                <a:spLocks noChangeArrowheads="1"/>
              </p:cNvSpPr>
              <p:nvPr/>
            </p:nvSpPr>
            <p:spPr bwMode="auto">
              <a:xfrm>
                <a:off x="3707904" y="2060848"/>
                <a:ext cx="432048" cy="2880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200" b="0">
                    <a:latin typeface="Arial" charset="0"/>
                    <a:cs typeface="Arial" charset="0"/>
                  </a:rPr>
                  <a:t>x2</a:t>
                </a:r>
              </a:p>
            </p:txBody>
          </p:sp>
        </p:grpSp>
        <p:grpSp>
          <p:nvGrpSpPr>
            <p:cNvPr id="43" name="Group 42"/>
            <p:cNvGrpSpPr>
              <a:grpSpLocks/>
            </p:cNvGrpSpPr>
            <p:nvPr/>
          </p:nvGrpSpPr>
          <p:grpSpPr bwMode="auto">
            <a:xfrm>
              <a:off x="3213100" y="2717800"/>
              <a:ext cx="863600" cy="412750"/>
              <a:chOff x="3491880" y="1988840"/>
              <a:chExt cx="864096" cy="413559"/>
            </a:xfrm>
          </p:grpSpPr>
          <p:sp>
            <p:nvSpPr>
              <p:cNvPr id="47" name="Freeform 46"/>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48" name="TextBox 37"/>
              <p:cNvSpPr txBox="1">
                <a:spLocks noChangeArrowheads="1"/>
              </p:cNvSpPr>
              <p:nvPr/>
            </p:nvSpPr>
            <p:spPr bwMode="auto">
              <a:xfrm>
                <a:off x="3707904" y="2060848"/>
                <a:ext cx="432048" cy="2880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200" b="0">
                    <a:latin typeface="Arial" charset="0"/>
                    <a:cs typeface="Arial" charset="0"/>
                  </a:rPr>
                  <a:t>x2</a:t>
                </a:r>
              </a:p>
            </p:txBody>
          </p:sp>
        </p:grpSp>
        <p:grpSp>
          <p:nvGrpSpPr>
            <p:cNvPr id="44" name="Group 43"/>
            <p:cNvGrpSpPr>
              <a:grpSpLocks/>
            </p:cNvGrpSpPr>
            <p:nvPr/>
          </p:nvGrpSpPr>
          <p:grpSpPr bwMode="auto">
            <a:xfrm>
              <a:off x="4292600" y="2717800"/>
              <a:ext cx="865187" cy="412750"/>
              <a:chOff x="3491880" y="1988840"/>
              <a:chExt cx="864096" cy="413559"/>
            </a:xfrm>
          </p:grpSpPr>
          <p:sp>
            <p:nvSpPr>
              <p:cNvPr id="45" name="Freeform 44"/>
              <p:cNvSpPr>
                <a:spLocks/>
              </p:cNvSpPr>
              <p:nvPr/>
            </p:nvSpPr>
            <p:spPr bwMode="auto">
              <a:xfrm>
                <a:off x="3491880" y="1988840"/>
                <a:ext cx="864096" cy="413559"/>
              </a:xfrm>
              <a:custGeom>
                <a:avLst/>
                <a:gdLst>
                  <a:gd name="T0" fmla="*/ 497359 w 1501254"/>
                  <a:gd name="T1" fmla="*/ 221802 h 771098"/>
                  <a:gd name="T2" fmla="*/ 239636 w 1501254"/>
                  <a:gd name="T3" fmla="*/ 1963 h 771098"/>
                  <a:gd name="T4" fmla="*/ 0 w 1501254"/>
                  <a:gd name="T5" fmla="*/ 210025 h 771098"/>
                  <a:gd name="T6" fmla="*/ 0 w 1501254"/>
                  <a:gd name="T7" fmla="*/ 210025 h 771098"/>
                  <a:gd name="T8" fmla="*/ 0 60000 65536"/>
                  <a:gd name="T9" fmla="*/ 0 60000 65536"/>
                  <a:gd name="T10" fmla="*/ 0 60000 65536"/>
                  <a:gd name="T11" fmla="*/ 0 60000 65536"/>
                  <a:gd name="T12" fmla="*/ 0 w 1501254"/>
                  <a:gd name="T13" fmla="*/ 0 h 771098"/>
                  <a:gd name="T14" fmla="*/ 1501254 w 1501254"/>
                  <a:gd name="T15" fmla="*/ 771098 h 771098"/>
                </a:gdLst>
                <a:ahLst/>
                <a:cxnLst>
                  <a:cxn ang="T8">
                    <a:pos x="T0" y="T1"/>
                  </a:cxn>
                  <a:cxn ang="T9">
                    <a:pos x="T2" y="T3"/>
                  </a:cxn>
                  <a:cxn ang="T10">
                    <a:pos x="T4" y="T5"/>
                  </a:cxn>
                  <a:cxn ang="T11">
                    <a:pos x="T6" y="T7"/>
                  </a:cxn>
                </a:cxnLst>
                <a:rect l="T12" t="T13" r="T14" b="T15"/>
                <a:pathLst>
                  <a:path w="1501254" h="771098">
                    <a:moveTo>
                      <a:pt x="1501254" y="771098"/>
                    </a:moveTo>
                    <a:cubicBezTo>
                      <a:pt x="1237397" y="392373"/>
                      <a:pt x="973541" y="13648"/>
                      <a:pt x="723332" y="6824"/>
                    </a:cubicBezTo>
                    <a:cubicBezTo>
                      <a:pt x="473123" y="0"/>
                      <a:pt x="0" y="730155"/>
                      <a:pt x="0" y="730155"/>
                    </a:cubicBezTo>
                  </a:path>
                </a:pathLst>
              </a:custGeom>
              <a:noFill/>
              <a:ln w="9525" cap="flat" cmpd="sng" algn="ctr">
                <a:solidFill>
                  <a:schemeClr val="tx1"/>
                </a:solidFill>
                <a:prstDash val="solid"/>
                <a:round/>
                <a:headEnd type="none" w="lg" len="lg"/>
                <a:tailEnd type="triangle" w="lg" len="lg"/>
              </a:ln>
            </p:spPr>
            <p:txBody>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endParaRPr lang="en-GB"/>
              </a:p>
            </p:txBody>
          </p:sp>
          <p:sp>
            <p:nvSpPr>
              <p:cNvPr id="46" name="TextBox 40"/>
              <p:cNvSpPr txBox="1">
                <a:spLocks noChangeArrowheads="1"/>
              </p:cNvSpPr>
              <p:nvPr/>
            </p:nvSpPr>
            <p:spPr bwMode="auto">
              <a:xfrm>
                <a:off x="3707904" y="2060848"/>
                <a:ext cx="432048" cy="288032"/>
              </a:xfrm>
              <a:prstGeom prst="rect">
                <a:avLst/>
              </a:prstGeom>
              <a:noFill/>
              <a:ln w="9525">
                <a:noFill/>
                <a:miter lim="800000"/>
                <a:headEnd/>
                <a:tailEnd/>
              </a:ln>
            </p:spPr>
            <p:txBody>
              <a:bodyPr>
                <a:spAutoFit/>
              </a:bodyPr>
              <a:ls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a:lstStyle>
              <a:p>
                <a:pPr algn="ctr"/>
                <a:r>
                  <a:rPr lang="en-GB" sz="1200" b="0">
                    <a:latin typeface="Arial" charset="0"/>
                    <a:cs typeface="Arial" charset="0"/>
                  </a:rPr>
                  <a:t>x2</a:t>
                </a:r>
              </a:p>
            </p:txBody>
          </p:sp>
        </p:grpSp>
      </p:grpSp>
      <p:sp>
        <p:nvSpPr>
          <p:cNvPr id="60" name="Title 2"/>
          <p:cNvSpPr>
            <a:spLocks noGrp="1"/>
          </p:cNvSpPr>
          <p:nvPr>
            <p:ph type="title"/>
          </p:nvPr>
        </p:nvSpPr>
        <p:spPr>
          <a:xfrm>
            <a:off x="680321" y="753228"/>
            <a:ext cx="9613861" cy="1080938"/>
          </a:xfrm>
        </p:spPr>
        <p:txBody>
          <a:bodyPr/>
          <a:lstStyle/>
          <a:p>
            <a:r>
              <a:rPr lang="en-US" dirty="0" smtClean="0"/>
              <a:t>Denary to Binary</a:t>
            </a:r>
            <a:endParaRPr lang="en-US" dirty="0"/>
          </a:p>
        </p:txBody>
      </p:sp>
      <p:pic>
        <p:nvPicPr>
          <p:cNvPr id="2" name="Picture 1"/>
          <p:cNvPicPr>
            <a:picLocks noChangeAspect="1"/>
          </p:cNvPicPr>
          <p:nvPr/>
        </p:nvPicPr>
        <p:blipFill>
          <a:blip r:embed="rId2"/>
          <a:stretch>
            <a:fillRect/>
          </a:stretch>
        </p:blipFill>
        <p:spPr>
          <a:xfrm>
            <a:off x="8065550" y="331555"/>
            <a:ext cx="3808246" cy="2139750"/>
          </a:xfrm>
          <a:prstGeom prst="rect">
            <a:avLst/>
          </a:prstGeom>
        </p:spPr>
      </p:pic>
    </p:spTree>
    <p:extLst>
      <p:ext uri="{BB962C8B-B14F-4D97-AF65-F5344CB8AC3E}">
        <p14:creationId xmlns:p14="http://schemas.microsoft.com/office/powerpoint/2010/main" val="16810485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Why do we need binary numbers?</a:t>
            </a:r>
            <a:endParaRPr lang="en-GB" dirty="0"/>
          </a:p>
        </p:txBody>
      </p:sp>
      <p:sp>
        <p:nvSpPr>
          <p:cNvPr id="3" name="Content Placeholder 2"/>
          <p:cNvSpPr>
            <a:spLocks noGrp="1"/>
          </p:cNvSpPr>
          <p:nvPr>
            <p:ph idx="1"/>
          </p:nvPr>
        </p:nvSpPr>
        <p:spPr>
          <a:xfrm>
            <a:off x="5559030" y="2273948"/>
            <a:ext cx="6128994" cy="3930678"/>
          </a:xfrm>
          <a:ln/>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en-GB" dirty="0" smtClean="0"/>
              <a:t>Because computers work on the principle of 2 states,  that something is either ON/TRUE or OFF/</a:t>
            </a:r>
            <a:r>
              <a:rPr lang="en-GB" dirty="0"/>
              <a:t>F</a:t>
            </a:r>
            <a:r>
              <a:rPr lang="en-GB" dirty="0" smtClean="0"/>
              <a:t>ALSE. </a:t>
            </a:r>
          </a:p>
          <a:p>
            <a:pPr marL="0" indent="0">
              <a:buNone/>
            </a:pPr>
            <a:r>
              <a:rPr lang="en-GB" dirty="0" smtClean="0"/>
              <a:t>This can only be done with base 2 (binary)</a:t>
            </a:r>
          </a:p>
          <a:p>
            <a:pPr marL="0" indent="0">
              <a:buNone/>
            </a:pPr>
            <a:r>
              <a:rPr lang="en-GB" dirty="0" smtClean="0"/>
              <a:t>If it was done with decimal/base 10 there would be 10 different states!</a:t>
            </a:r>
          </a:p>
          <a:p>
            <a:endParaRPr lang="en-GB" dirty="0" smtClean="0"/>
          </a:p>
          <a:p>
            <a:pPr marL="0" indent="0">
              <a:buNone/>
            </a:pPr>
            <a:r>
              <a:rPr lang="en-GB" dirty="0" smtClean="0"/>
              <a:t>Real life example: colour codes</a:t>
            </a:r>
            <a:endParaRPr lang="en-GB" dirty="0"/>
          </a:p>
        </p:txBody>
      </p:sp>
      <p:pic>
        <p:nvPicPr>
          <p:cNvPr id="4" name="Picture 3"/>
          <p:cNvPicPr>
            <a:picLocks noChangeAspect="1"/>
          </p:cNvPicPr>
          <p:nvPr/>
        </p:nvPicPr>
        <p:blipFill>
          <a:blip r:embed="rId2"/>
          <a:stretch>
            <a:fillRect/>
          </a:stretch>
        </p:blipFill>
        <p:spPr>
          <a:xfrm>
            <a:off x="577206" y="2286764"/>
            <a:ext cx="4356933" cy="3917862"/>
          </a:xfrm>
          <a:prstGeom prst="rect">
            <a:avLst/>
          </a:prstGeom>
        </p:spPr>
      </p:pic>
    </p:spTree>
    <p:extLst>
      <p:ext uri="{BB962C8B-B14F-4D97-AF65-F5344CB8AC3E}">
        <p14:creationId xmlns:p14="http://schemas.microsoft.com/office/powerpoint/2010/main" val="22474221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problem with binary…</a:t>
            </a:r>
            <a:endParaRPr lang="en-GB" dirty="0"/>
          </a:p>
        </p:txBody>
      </p:sp>
      <p:sp>
        <p:nvSpPr>
          <p:cNvPr id="3" name="Content Placeholder 2"/>
          <p:cNvSpPr>
            <a:spLocks noGrp="1"/>
          </p:cNvSpPr>
          <p:nvPr>
            <p:ph idx="1"/>
          </p:nvPr>
        </p:nvSpPr>
        <p:spPr>
          <a:xfrm>
            <a:off x="254809" y="2173911"/>
            <a:ext cx="6707306" cy="4389852"/>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endParaRPr lang="en-GB" dirty="0" smtClean="0"/>
          </a:p>
          <a:p>
            <a:pPr marL="0" indent="0" algn="ctr">
              <a:buNone/>
            </a:pPr>
            <a:r>
              <a:rPr lang="en-GB" dirty="0" smtClean="0"/>
              <a:t>There </a:t>
            </a:r>
            <a:r>
              <a:rPr lang="en-GB" dirty="0" smtClean="0"/>
              <a:t>is one big problem with binary…numbers can become VERY long!</a:t>
            </a:r>
          </a:p>
          <a:p>
            <a:pPr algn="ctr"/>
            <a:endParaRPr lang="en-GB" dirty="0"/>
          </a:p>
          <a:p>
            <a:pPr marL="0" indent="0" algn="ctr">
              <a:buNone/>
            </a:pPr>
            <a:r>
              <a:rPr lang="en-GB" dirty="0" smtClean="0"/>
              <a:t>In order to make it easier for a human programmers to work with binary numbers, they use the hexadecimal system (like a binary shortcut)</a:t>
            </a:r>
          </a:p>
          <a:p>
            <a:pPr algn="ctr"/>
            <a:endParaRPr lang="en-GB" dirty="0"/>
          </a:p>
          <a:p>
            <a:pPr marL="0" indent="0" algn="ctr">
              <a:buNone/>
            </a:pPr>
            <a:r>
              <a:rPr lang="en-GB" dirty="0" smtClean="0"/>
              <a:t>F0</a:t>
            </a:r>
          </a:p>
          <a:p>
            <a:pPr algn="ctr"/>
            <a:endParaRPr lang="en-GB" dirty="0" smtClean="0"/>
          </a:p>
          <a:p>
            <a:pPr marL="0" indent="0" algn="ctr">
              <a:buNone/>
            </a:pPr>
            <a:r>
              <a:rPr lang="en-GB" dirty="0" smtClean="0"/>
              <a:t>Not</a:t>
            </a:r>
          </a:p>
          <a:p>
            <a:pPr algn="ctr"/>
            <a:endParaRPr lang="en-GB" dirty="0"/>
          </a:p>
          <a:p>
            <a:pPr marL="0" indent="0" algn="ctr">
              <a:buNone/>
            </a:pPr>
            <a:r>
              <a:rPr lang="en-GB" dirty="0" smtClean="0"/>
              <a:t>11110000</a:t>
            </a:r>
            <a:endParaRPr lang="en-GB" dirty="0"/>
          </a:p>
        </p:txBody>
      </p:sp>
      <p:pic>
        <p:nvPicPr>
          <p:cNvPr id="4" name="Picture 3"/>
          <p:cNvPicPr>
            <a:picLocks noChangeAspect="1"/>
          </p:cNvPicPr>
          <p:nvPr/>
        </p:nvPicPr>
        <p:blipFill>
          <a:blip r:embed="rId2"/>
          <a:stretch>
            <a:fillRect/>
          </a:stretch>
        </p:blipFill>
        <p:spPr>
          <a:xfrm>
            <a:off x="7112087" y="2980344"/>
            <a:ext cx="4981616" cy="2515109"/>
          </a:xfrm>
          <a:prstGeom prst="rect">
            <a:avLst/>
          </a:prstGeom>
        </p:spPr>
      </p:pic>
      <p:pic>
        <p:nvPicPr>
          <p:cNvPr id="5" name="Picture 4"/>
          <p:cNvPicPr>
            <a:picLocks noChangeAspect="1"/>
          </p:cNvPicPr>
          <p:nvPr/>
        </p:nvPicPr>
        <p:blipFill>
          <a:blip r:embed="rId3"/>
          <a:stretch>
            <a:fillRect/>
          </a:stretch>
        </p:blipFill>
        <p:spPr>
          <a:xfrm>
            <a:off x="7636707" y="194979"/>
            <a:ext cx="3779713" cy="2452072"/>
          </a:xfrm>
          <a:prstGeom prst="rect">
            <a:avLst/>
          </a:prstGeom>
        </p:spPr>
      </p:pic>
    </p:spTree>
    <p:extLst>
      <p:ext uri="{BB962C8B-B14F-4D97-AF65-F5344CB8AC3E}">
        <p14:creationId xmlns:p14="http://schemas.microsoft.com/office/powerpoint/2010/main" val="527688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91544" y="476672"/>
            <a:ext cx="8229600" cy="86409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bg1"/>
                </a:solidFill>
              </a:rPr>
              <a:t>Hex, Binary and Decimal</a:t>
            </a:r>
            <a:endParaRPr lang="en-GB" dirty="0">
              <a:solidFill>
                <a:schemeClr val="bg1"/>
              </a:solidFill>
            </a:endParaRPr>
          </a:p>
        </p:txBody>
      </p:sp>
      <p:pic>
        <p:nvPicPr>
          <p:cNvPr id="6150" name="Picture 6" descr="http://compsysfunds.hnd-computing.com/wp-content/uploads/2012/07/DecBinHex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58" y="1469709"/>
            <a:ext cx="4752528" cy="5255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962516" y="2214097"/>
            <a:ext cx="6045303" cy="3766285"/>
          </a:xfrm>
          <a:prstGeom prst="rect">
            <a:avLst/>
          </a:prstGeom>
        </p:spPr>
      </p:pic>
    </p:spTree>
    <p:extLst>
      <p:ext uri="{BB962C8B-B14F-4D97-AF65-F5344CB8AC3E}">
        <p14:creationId xmlns:p14="http://schemas.microsoft.com/office/powerpoint/2010/main" val="3532226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0" y="980728"/>
            <a:ext cx="8568952" cy="2232248"/>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dirty="0" smtClean="0"/>
              <a:t>We live in an analogue world, so we need to convert this into a back to a human format. So we need devices to output from a digital signal. Write into your books about the following output devices and their conversations (How do they work):</a:t>
            </a:r>
          </a:p>
          <a:p>
            <a:r>
              <a:rPr lang="en-US" dirty="0" smtClean="0"/>
              <a:t>Monitor, Speakers, Printer, Actuator and LED’s</a:t>
            </a:r>
          </a:p>
        </p:txBody>
      </p:sp>
      <p:sp>
        <p:nvSpPr>
          <p:cNvPr id="3" name="Title 2"/>
          <p:cNvSpPr>
            <a:spLocks noGrp="1"/>
          </p:cNvSpPr>
          <p:nvPr>
            <p:ph type="title"/>
          </p:nvPr>
        </p:nvSpPr>
        <p:spPr>
          <a:xfrm>
            <a:off x="1981200" y="-127984"/>
            <a:ext cx="8229600" cy="1252728"/>
          </a:xfrm>
        </p:spPr>
        <p:txBody>
          <a:bodyPr/>
          <a:lstStyle/>
          <a:p>
            <a:r>
              <a:rPr lang="en-US" dirty="0" smtClean="0"/>
              <a:t>Output Devices</a:t>
            </a:r>
            <a:endParaRPr lang="en-US" dirty="0"/>
          </a:p>
        </p:txBody>
      </p:sp>
      <p:sp>
        <p:nvSpPr>
          <p:cNvPr id="4" name="Rectangle 3"/>
          <p:cNvSpPr/>
          <p:nvPr/>
        </p:nvSpPr>
        <p:spPr>
          <a:xfrm>
            <a:off x="1748808" y="3284984"/>
            <a:ext cx="3771129"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t>Website you can use is </a:t>
            </a:r>
            <a:r>
              <a:rPr lang="en-US" sz="2400" dirty="0">
                <a:hlinkClick r:id="rId2"/>
              </a:rPr>
              <a:t>www.howstuffworks.com</a:t>
            </a:r>
            <a:endParaRPr lang="en-US" sz="2400" dirty="0"/>
          </a:p>
          <a:p>
            <a:r>
              <a:rPr lang="en-US" sz="2400" dirty="0"/>
              <a:t>Ask your teacher for headphones if you wish to watch the videos.</a:t>
            </a:r>
          </a:p>
        </p:txBody>
      </p:sp>
      <p:pic>
        <p:nvPicPr>
          <p:cNvPr id="2050" name="Picture 2" descr="http://www.ictlounge.com/Images/Output%20Devic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275" y="2982436"/>
            <a:ext cx="504750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812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14167" y="695608"/>
            <a:ext cx="8175253" cy="1143000"/>
          </a:xfrm>
        </p:spPr>
        <p:txBody>
          <a:bodyPr/>
          <a:lstStyle/>
          <a:p>
            <a:pPr eaLnBrk="1" hangingPunct="1"/>
            <a:r>
              <a:rPr lang="en-GB" dirty="0"/>
              <a:t>Hexadecimal numbers</a:t>
            </a:r>
          </a:p>
        </p:txBody>
      </p:sp>
      <p:sp>
        <p:nvSpPr>
          <p:cNvPr id="19459" name="Content Placeholder 2"/>
          <p:cNvSpPr>
            <a:spLocks noGrp="1"/>
          </p:cNvSpPr>
          <p:nvPr>
            <p:ph idx="1"/>
          </p:nvPr>
        </p:nvSpPr>
        <p:spPr>
          <a:xfrm>
            <a:off x="236013" y="2232841"/>
            <a:ext cx="7694824" cy="2239571"/>
          </a:xfrm>
        </p:spPr>
        <p:style>
          <a:lnRef idx="2">
            <a:schemeClr val="dk1"/>
          </a:lnRef>
          <a:fillRef idx="1">
            <a:schemeClr val="lt1"/>
          </a:fillRef>
          <a:effectRef idx="0">
            <a:schemeClr val="dk1"/>
          </a:effectRef>
          <a:fontRef idx="minor">
            <a:schemeClr val="dk1"/>
          </a:fontRef>
        </p:style>
        <p:txBody>
          <a:bodyPr/>
          <a:lstStyle/>
          <a:p>
            <a:pPr marL="0" indent="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dirty="0">
                <a:solidFill>
                  <a:srgbClr val="000000"/>
                </a:solidFill>
              </a:rPr>
              <a:t>Programmers often write numbers down in hexadecimal (hex) form.</a:t>
            </a:r>
          </a:p>
          <a:p>
            <a:pPr marL="0" indent="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dirty="0">
                <a:solidFill>
                  <a:srgbClr val="000000"/>
                </a:solidFill>
              </a:rPr>
              <a:t>Hexadecimal numbers are based on the number 16.</a:t>
            </a:r>
          </a:p>
          <a:p>
            <a:pPr marL="0" indent="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dirty="0">
                <a:solidFill>
                  <a:srgbClr val="000000"/>
                </a:solidFill>
              </a:rPr>
              <a:t>They have 16 different digits:</a:t>
            </a:r>
            <a:br>
              <a:rPr lang="en-GB" sz="2200" dirty="0">
                <a:solidFill>
                  <a:srgbClr val="000000"/>
                </a:solidFill>
              </a:rPr>
            </a:br>
            <a:r>
              <a:rPr lang="en-GB" sz="2200" dirty="0">
                <a:solidFill>
                  <a:srgbClr val="000000"/>
                </a:solidFill>
              </a:rPr>
              <a:t>0, 1, 2, 3, 4, 5, 6, 7, 8, 9, A, B, C, D, E, F</a:t>
            </a:r>
          </a:p>
        </p:txBody>
      </p:sp>
      <p:pic>
        <p:nvPicPr>
          <p:cNvPr id="4098" name="Picture 2" descr="http://www.geekspeakpedia.com/blog/wp-content/uploads/2011/05/Hexadecimalcolourch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3799" y="2133254"/>
            <a:ext cx="3866606" cy="43613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11862" y="4548376"/>
            <a:ext cx="2143125" cy="2143125"/>
          </a:xfrm>
          <a:prstGeom prst="rect">
            <a:avLst/>
          </a:prstGeom>
        </p:spPr>
      </p:pic>
    </p:spTree>
    <p:extLst>
      <p:ext uri="{BB962C8B-B14F-4D97-AF65-F5344CB8AC3E}">
        <p14:creationId xmlns:p14="http://schemas.microsoft.com/office/powerpoint/2010/main" val="6500430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dirty="0"/>
              <a:t>You convert denary to hex in the same was as binary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79816851"/>
              </p:ext>
            </p:extLst>
          </p:nvPr>
        </p:nvGraphicFramePr>
        <p:xfrm>
          <a:off x="2390114" y="4833454"/>
          <a:ext cx="2806574" cy="1744101"/>
        </p:xfrm>
        <a:graphic>
          <a:graphicData uri="http://schemas.openxmlformats.org/drawingml/2006/table">
            <a:tbl>
              <a:tblPr firstRow="1" bandRow="1">
                <a:tableStyleId>{93296810-A885-4BE3-A3E7-6D5BEEA58F35}</a:tableStyleId>
              </a:tblPr>
              <a:tblGrid>
                <a:gridCol w="1403287">
                  <a:extLst>
                    <a:ext uri="{9D8B030D-6E8A-4147-A177-3AD203B41FA5}">
                      <a16:colId xmlns:a16="http://schemas.microsoft.com/office/drawing/2014/main" val="20000"/>
                    </a:ext>
                  </a:extLst>
                </a:gridCol>
                <a:gridCol w="1403287">
                  <a:extLst>
                    <a:ext uri="{9D8B030D-6E8A-4147-A177-3AD203B41FA5}">
                      <a16:colId xmlns:a16="http://schemas.microsoft.com/office/drawing/2014/main" val="20001"/>
                    </a:ext>
                  </a:extLst>
                </a:gridCol>
              </a:tblGrid>
              <a:tr h="628350">
                <a:tc>
                  <a:txBody>
                    <a:bodyPr/>
                    <a:lstStyle/>
                    <a:p>
                      <a:pPr algn="ctr"/>
                      <a:r>
                        <a:rPr lang="en-GB" sz="3200" dirty="0" smtClean="0"/>
                        <a:t>16</a:t>
                      </a:r>
                      <a:endParaRPr lang="en-GB" sz="3200" dirty="0"/>
                    </a:p>
                  </a:txBody>
                  <a:tcPr/>
                </a:tc>
                <a:tc>
                  <a:txBody>
                    <a:bodyPr/>
                    <a:lstStyle/>
                    <a:p>
                      <a:pPr algn="ctr"/>
                      <a:r>
                        <a:rPr lang="en-GB" sz="3200" dirty="0" smtClean="0"/>
                        <a:t>1</a:t>
                      </a:r>
                      <a:endParaRPr lang="en-GB" sz="3200" dirty="0"/>
                    </a:p>
                  </a:txBody>
                  <a:tcPr/>
                </a:tc>
                <a:extLst>
                  <a:ext uri="{0D108BD9-81ED-4DB2-BD59-A6C34878D82A}">
                    <a16:rowId xmlns:a16="http://schemas.microsoft.com/office/drawing/2014/main" val="10000"/>
                  </a:ext>
                </a:extLst>
              </a:tr>
              <a:tr h="111575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382785" y="2151803"/>
            <a:ext cx="5610609"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Convert the denary number 45 into a hex number</a:t>
            </a:r>
          </a:p>
          <a:p>
            <a:endParaRPr lang="en-GB" sz="2000" dirty="0"/>
          </a:p>
          <a:p>
            <a:r>
              <a:rPr lang="en-GB" sz="2000" dirty="0"/>
              <a:t>Step 1: How many times does 16 go into 45? </a:t>
            </a:r>
          </a:p>
          <a:p>
            <a:r>
              <a:rPr lang="en-GB" sz="2000" dirty="0"/>
              <a:t>	45 / 16 = 2 (with 13 remaining)</a:t>
            </a:r>
          </a:p>
          <a:p>
            <a:endParaRPr lang="en-GB" sz="2000" dirty="0"/>
          </a:p>
          <a:p>
            <a:r>
              <a:rPr lang="en-GB" sz="2000" dirty="0"/>
              <a:t>Step 2: How many times does 13 go into 1?</a:t>
            </a:r>
          </a:p>
          <a:p>
            <a:r>
              <a:rPr lang="en-GB" sz="2000" dirty="0"/>
              <a:t>	13! 13 in hex is </a:t>
            </a:r>
            <a:r>
              <a:rPr lang="en-GB" sz="2000" dirty="0" smtClean="0"/>
              <a:t>D</a:t>
            </a:r>
            <a:endParaRPr lang="en-GB" dirty="0"/>
          </a:p>
        </p:txBody>
      </p:sp>
      <p:pic>
        <p:nvPicPr>
          <p:cNvPr id="3" name="Picture 2" descr="Screen shot 2014-01-06 at 22.06.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8781" y="2151802"/>
            <a:ext cx="5822740" cy="4425754"/>
          </a:xfrm>
          <a:prstGeom prst="rect">
            <a:avLst/>
          </a:prstGeom>
        </p:spPr>
      </p:pic>
    </p:spTree>
    <p:extLst>
      <p:ext uri="{BB962C8B-B14F-4D97-AF65-F5344CB8AC3E}">
        <p14:creationId xmlns:p14="http://schemas.microsoft.com/office/powerpoint/2010/main" val="1370984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62001" y="657381"/>
            <a:ext cx="6805613" cy="1143000"/>
          </a:xfrm>
        </p:spPr>
        <p:txBody>
          <a:bodyPr/>
          <a:lstStyle/>
          <a:p>
            <a:pPr eaLnBrk="1" hangingPunct="1"/>
            <a:r>
              <a:rPr lang="en-GB"/>
              <a:t>Hexadecimal </a:t>
            </a:r>
            <a:r>
              <a:rPr lang="en-GB" smtClean="0"/>
              <a:t>Numbers</a:t>
            </a:r>
            <a:endParaRPr lang="en-GB" dirty="0"/>
          </a:p>
        </p:txBody>
      </p:sp>
      <p:sp>
        <p:nvSpPr>
          <p:cNvPr id="20483" name="Content Placeholder 2"/>
          <p:cNvSpPr>
            <a:spLocks noGrp="1"/>
          </p:cNvSpPr>
          <p:nvPr>
            <p:ph idx="1"/>
          </p:nvPr>
        </p:nvSpPr>
        <p:spPr>
          <a:xfrm>
            <a:off x="672418" y="2039098"/>
            <a:ext cx="8334697" cy="4569931"/>
          </a:xfrm>
        </p:spPr>
        <p:style>
          <a:lnRef idx="2">
            <a:schemeClr val="dk1"/>
          </a:lnRef>
          <a:fillRef idx="1">
            <a:schemeClr val="lt1"/>
          </a:fillRef>
          <a:effectRef idx="0">
            <a:schemeClr val="dk1"/>
          </a:effectRef>
          <a:fontRef idx="minor">
            <a:schemeClr val="dk1"/>
          </a:fontRef>
        </p:style>
        <p:txBody>
          <a:bodyPr>
            <a:normAutofit/>
          </a:bodyPr>
          <a:lstStyle/>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We can convert denary numbers to hexadecimal by repeated division just as we did to get binary numbers.</a:t>
            </a:r>
          </a:p>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Take the denary number 141.</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000"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solidFill>
                <a:srgbClr val="000000"/>
              </a:solidFill>
            </a:endParaRPr>
          </a:p>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We have the hexadecimal values 8 and 13 as remainders.</a:t>
            </a:r>
          </a:p>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000000"/>
                </a:solidFill>
              </a:rPr>
              <a:t>13 in hexadecimal is D.</a:t>
            </a:r>
          </a:p>
          <a:p>
            <a:pPr marL="0" inden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00"/>
                </a:solidFill>
              </a:rPr>
              <a:t>So</a:t>
            </a:r>
            <a:r>
              <a:rPr lang="en-GB" dirty="0">
                <a:solidFill>
                  <a:srgbClr val="000000"/>
                </a:solidFill>
              </a:rPr>
              <a:t>, reading from the bottom again (where necessary), 141 in hexadecimal is 8D.</a:t>
            </a:r>
            <a:endParaRPr lang="en-GB" sz="2200" dirty="0">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122611589"/>
              </p:ext>
            </p:extLst>
          </p:nvPr>
        </p:nvGraphicFramePr>
        <p:xfrm>
          <a:off x="1911981" y="3369822"/>
          <a:ext cx="6096000" cy="742950"/>
        </p:xfrm>
        <a:graphic>
          <a:graphicData uri="http://schemas.openxmlformats.org/drawingml/2006/table">
            <a:tbl>
              <a:tblPr firstRow="1" bandRow="1">
                <a:tableStyleId>{E269D01E-BC32-4049-B463-5C60D7B0CCD2}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1475">
                <a:tc>
                  <a:txBody>
                    <a:bodyPr/>
                    <a:lstStyle/>
                    <a:p>
                      <a:endParaRPr lang="en-GB" sz="1800"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smtClean="0">
                          <a:solidFill>
                            <a:schemeClr val="bg1"/>
                          </a:solidFill>
                        </a:rPr>
                        <a:t>Result</a:t>
                      </a:r>
                      <a:endParaRPr lang="en-GB" sz="1800" b="1"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smtClean="0">
                          <a:solidFill>
                            <a:schemeClr val="bg1"/>
                          </a:solidFill>
                        </a:rPr>
                        <a:t>Remainder</a:t>
                      </a:r>
                      <a:endParaRPr lang="en-GB" sz="1800" b="1"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1475">
                <a:tc>
                  <a:txBody>
                    <a:bodyPr/>
                    <a:lstStyle/>
                    <a:p>
                      <a:pPr algn="r"/>
                      <a:r>
                        <a:rPr lang="en-GB" sz="1800" dirty="0" smtClean="0">
                          <a:solidFill>
                            <a:schemeClr val="bg1"/>
                          </a:solidFill>
                        </a:rPr>
                        <a:t>141 ÷ 16 =</a:t>
                      </a:r>
                      <a:endParaRPr lang="en-GB" sz="1800"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smtClean="0">
                          <a:solidFill>
                            <a:schemeClr val="bg1"/>
                          </a:solidFill>
                        </a:rPr>
                        <a:t>8</a:t>
                      </a:r>
                      <a:endParaRPr lang="en-GB" sz="1800"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dirty="0" smtClean="0">
                          <a:solidFill>
                            <a:schemeClr val="bg1"/>
                          </a:solidFill>
                        </a:rPr>
                        <a:t>13</a:t>
                      </a:r>
                      <a:endParaRPr lang="en-GB" sz="1800" dirty="0">
                        <a:solidFill>
                          <a:schemeClr val="bg1"/>
                        </a:solidFill>
                      </a:endParaRPr>
                    </a:p>
                  </a:txBody>
                  <a:tcPr marT="45798" marB="457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3"/>
          <a:stretch>
            <a:fillRect/>
          </a:stretch>
        </p:blipFill>
        <p:spPr>
          <a:xfrm>
            <a:off x="8111905" y="206081"/>
            <a:ext cx="3629715" cy="1722712"/>
          </a:xfrm>
          <a:prstGeom prst="rect">
            <a:avLst/>
          </a:prstGeom>
        </p:spPr>
      </p:pic>
      <p:pic>
        <p:nvPicPr>
          <p:cNvPr id="3" name="Picture 2"/>
          <p:cNvPicPr>
            <a:picLocks noChangeAspect="1"/>
          </p:cNvPicPr>
          <p:nvPr/>
        </p:nvPicPr>
        <p:blipFill>
          <a:blip r:embed="rId4"/>
          <a:stretch>
            <a:fillRect/>
          </a:stretch>
        </p:blipFill>
        <p:spPr>
          <a:xfrm>
            <a:off x="9103447" y="3312672"/>
            <a:ext cx="2960143" cy="1657680"/>
          </a:xfrm>
          <a:prstGeom prst="rect">
            <a:avLst/>
          </a:prstGeom>
        </p:spPr>
      </p:pic>
    </p:spTree>
    <p:extLst>
      <p:ext uri="{BB962C8B-B14F-4D97-AF65-F5344CB8AC3E}">
        <p14:creationId xmlns:p14="http://schemas.microsoft.com/office/powerpoint/2010/main" val="3009681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dirty="0" smtClean="0"/>
              <a:t>Denary into Hex Example</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23622984"/>
              </p:ext>
            </p:extLst>
          </p:nvPr>
        </p:nvGraphicFramePr>
        <p:xfrm>
          <a:off x="2476711" y="5170116"/>
          <a:ext cx="2638496" cy="1574716"/>
        </p:xfrm>
        <a:graphic>
          <a:graphicData uri="http://schemas.openxmlformats.org/drawingml/2006/table">
            <a:tbl>
              <a:tblPr firstRow="1" bandRow="1">
                <a:tableStyleId>{7DF18680-E054-41AD-8BC1-D1AEF772440D}</a:tableStyleId>
              </a:tblPr>
              <a:tblGrid>
                <a:gridCol w="1319248">
                  <a:extLst>
                    <a:ext uri="{9D8B030D-6E8A-4147-A177-3AD203B41FA5}">
                      <a16:colId xmlns:a16="http://schemas.microsoft.com/office/drawing/2014/main" val="20000"/>
                    </a:ext>
                  </a:extLst>
                </a:gridCol>
                <a:gridCol w="1319248">
                  <a:extLst>
                    <a:ext uri="{9D8B030D-6E8A-4147-A177-3AD203B41FA5}">
                      <a16:colId xmlns:a16="http://schemas.microsoft.com/office/drawing/2014/main" val="20001"/>
                    </a:ext>
                  </a:extLst>
                </a:gridCol>
              </a:tblGrid>
              <a:tr h="567325">
                <a:tc>
                  <a:txBody>
                    <a:bodyPr/>
                    <a:lstStyle/>
                    <a:p>
                      <a:pPr algn="ctr"/>
                      <a:r>
                        <a:rPr lang="en-GB" sz="2800" dirty="0" smtClean="0"/>
                        <a:t>16</a:t>
                      </a:r>
                      <a:endParaRPr lang="en-GB" sz="2800" dirty="0"/>
                    </a:p>
                  </a:txBody>
                  <a:tcPr/>
                </a:tc>
                <a:tc>
                  <a:txBody>
                    <a:bodyPr/>
                    <a:lstStyle/>
                    <a:p>
                      <a:pPr algn="ctr"/>
                      <a:r>
                        <a:rPr lang="en-GB" sz="2800" dirty="0" smtClean="0"/>
                        <a:t>1</a:t>
                      </a:r>
                      <a:endParaRPr lang="en-GB" sz="2800" dirty="0"/>
                    </a:p>
                  </a:txBody>
                  <a:tcPr/>
                </a:tc>
                <a:extLst>
                  <a:ext uri="{0D108BD9-81ED-4DB2-BD59-A6C34878D82A}">
                    <a16:rowId xmlns:a16="http://schemas.microsoft.com/office/drawing/2014/main" val="10000"/>
                  </a:ext>
                </a:extLst>
              </a:tr>
              <a:tr h="100739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265089" y="2070980"/>
            <a:ext cx="6984776"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dirty="0"/>
              <a:t>Convert the denary number 199 into a hex number</a:t>
            </a:r>
          </a:p>
          <a:p>
            <a:endParaRPr lang="en-GB" sz="2000" dirty="0"/>
          </a:p>
          <a:p>
            <a:r>
              <a:rPr lang="en-GB" sz="2000" dirty="0"/>
              <a:t>Step 1: How many times does 16 go into 199? </a:t>
            </a:r>
          </a:p>
          <a:p>
            <a:r>
              <a:rPr lang="en-GB" sz="2000" dirty="0"/>
              <a:t>	199 / 16 = 12 (with 7 remaining)</a:t>
            </a:r>
          </a:p>
          <a:p>
            <a:endParaRPr lang="en-GB" sz="2000" dirty="0"/>
          </a:p>
          <a:p>
            <a:r>
              <a:rPr lang="en-GB" sz="2000" dirty="0"/>
              <a:t>Step 2: 12 in hex is C</a:t>
            </a:r>
          </a:p>
          <a:p>
            <a:endParaRPr lang="en-GB" sz="2000" dirty="0"/>
          </a:p>
          <a:p>
            <a:r>
              <a:rPr lang="en-GB" sz="2000" dirty="0"/>
              <a:t>Step 2: How many times does 7 go into 1?</a:t>
            </a:r>
          </a:p>
          <a:p>
            <a:r>
              <a:rPr lang="en-GB" sz="2000" dirty="0"/>
              <a:t>	7! 7 in hex is 7</a:t>
            </a:r>
            <a:r>
              <a:rPr lang="en-GB" sz="2000" dirty="0" smtClean="0"/>
              <a:t>!</a:t>
            </a:r>
            <a:endParaRPr lang="en-GB"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774" y="2650897"/>
            <a:ext cx="4552229" cy="3014073"/>
          </a:xfrm>
          <a:prstGeom prst="rect">
            <a:avLst/>
          </a:prstGeom>
        </p:spPr>
      </p:pic>
    </p:spTree>
    <p:extLst>
      <p:ext uri="{BB962C8B-B14F-4D97-AF65-F5344CB8AC3E}">
        <p14:creationId xmlns:p14="http://schemas.microsoft.com/office/powerpoint/2010/main" val="51629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7011" y="2652665"/>
            <a:ext cx="4079167" cy="3055438"/>
          </a:xfrm>
          <a:prstGeom prst="rect">
            <a:avLst/>
          </a:prstGeom>
        </p:spPr>
      </p:pic>
      <p:sp>
        <p:nvSpPr>
          <p:cNvPr id="14339" name="Title 1"/>
          <p:cNvSpPr>
            <a:spLocks noGrp="1"/>
          </p:cNvSpPr>
          <p:nvPr>
            <p:ph type="title"/>
          </p:nvPr>
        </p:nvSpPr>
        <p:spPr>
          <a:xfrm>
            <a:off x="836717" y="771957"/>
            <a:ext cx="8229600" cy="852488"/>
          </a:xfrm>
          <a:ln>
            <a:noFill/>
          </a:ln>
        </p:spPr>
        <p:txBody>
          <a:bodyPr anchor="ctr"/>
          <a:lstStyle/>
          <a:p>
            <a:pPr eaLnBrk="1" hangingPunct="1"/>
            <a:r>
              <a:rPr lang="en-US" sz="4400" dirty="0">
                <a:latin typeface="Calibri" pitchFamily="34" charset="0"/>
              </a:rPr>
              <a:t>Hex to </a:t>
            </a:r>
            <a:r>
              <a:rPr lang="en-US" sz="4400" dirty="0" smtClean="0">
                <a:latin typeface="Calibri" pitchFamily="34" charset="0"/>
              </a:rPr>
              <a:t>Binary Conversion</a:t>
            </a:r>
            <a:endParaRPr lang="en-US" sz="4400" dirty="0">
              <a:latin typeface="Calibri" pitchFamily="34" charset="0"/>
            </a:endParaRPr>
          </a:p>
        </p:txBody>
      </p:sp>
      <p:sp>
        <p:nvSpPr>
          <p:cNvPr id="14340" name="Content Placeholder 2"/>
          <p:cNvSpPr>
            <a:spLocks noGrp="1"/>
          </p:cNvSpPr>
          <p:nvPr>
            <p:ph type="body" sz="half" idx="2"/>
          </p:nvPr>
        </p:nvSpPr>
        <p:spPr>
          <a:xfrm>
            <a:off x="393098" y="1735687"/>
            <a:ext cx="7355160" cy="4959350"/>
          </a:xfrm>
        </p:spPr>
        <p:style>
          <a:lnRef idx="2">
            <a:schemeClr val="dk1"/>
          </a:lnRef>
          <a:fillRef idx="1">
            <a:schemeClr val="lt1"/>
          </a:fillRef>
          <a:effectRef idx="0">
            <a:schemeClr val="dk1"/>
          </a:effectRef>
          <a:fontRef idx="minor">
            <a:schemeClr val="dk1"/>
          </a:fontRef>
        </p:style>
        <p:txBody>
          <a:bodyPr/>
          <a:lstStyle/>
          <a:p>
            <a:r>
              <a:rPr lang="en-US" sz="2800" dirty="0">
                <a:latin typeface="Calibri" pitchFamily="34" charset="0"/>
              </a:rPr>
              <a:t>T</a:t>
            </a:r>
            <a:r>
              <a:rPr lang="en-US" sz="2800" dirty="0" smtClean="0">
                <a:latin typeface="Calibri" pitchFamily="34" charset="0"/>
              </a:rPr>
              <a:t>o </a:t>
            </a:r>
            <a:r>
              <a:rPr lang="en-US" sz="2800" dirty="0">
                <a:latin typeface="Calibri" pitchFamily="34" charset="0"/>
              </a:rPr>
              <a:t>convert from hexadecimal to binary treat each digit separately. It may be easier to go via denary to get a binary number. </a:t>
            </a:r>
          </a:p>
          <a:p>
            <a:pPr marL="342900" indent="-342900">
              <a:buFont typeface="Arial" charset="0"/>
              <a:buChar char="•"/>
            </a:pPr>
            <a:endParaRPr lang="en-US" sz="2800" dirty="0">
              <a:latin typeface="Calibri" pitchFamily="34" charset="0"/>
            </a:endParaRPr>
          </a:p>
          <a:p>
            <a:pPr marL="342900" indent="-342900">
              <a:buFont typeface="Arial" charset="0"/>
              <a:buChar char="•"/>
            </a:pPr>
            <a:endParaRPr lang="en-US" sz="2800" dirty="0">
              <a:latin typeface="Calibri" pitchFamily="34" charset="0"/>
            </a:endParaRPr>
          </a:p>
          <a:p>
            <a:pPr marL="342900" indent="-342900">
              <a:buFont typeface="Arial" charset="0"/>
              <a:buChar char="•"/>
            </a:pPr>
            <a:endParaRPr lang="en-US" sz="2800" dirty="0">
              <a:latin typeface="Calibri" pitchFamily="34" charset="0"/>
            </a:endParaRPr>
          </a:p>
          <a:p>
            <a:pPr marL="342900" indent="-342900"/>
            <a:endParaRPr lang="en-US" sz="2800" dirty="0">
              <a:latin typeface="Calibri" pitchFamily="34" charset="0"/>
            </a:endParaRPr>
          </a:p>
          <a:p>
            <a:r>
              <a:rPr lang="en-US" sz="2800" dirty="0">
                <a:latin typeface="Calibri" pitchFamily="34" charset="0"/>
              </a:rPr>
              <a:t>So DB in hexadecimal is 11011011 in binary</a:t>
            </a:r>
            <a:r>
              <a:rPr lang="en-US" sz="2800" dirty="0" smtClean="0">
                <a:latin typeface="Calibri" pitchFamily="34" charset="0"/>
              </a:rPr>
              <a:t>.</a:t>
            </a:r>
            <a:endParaRPr lang="en-US" sz="2800" dirty="0">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53505558"/>
              </p:ext>
            </p:extLst>
          </p:nvPr>
        </p:nvGraphicFramePr>
        <p:xfrm>
          <a:off x="637541" y="3791393"/>
          <a:ext cx="6679497" cy="1432457"/>
        </p:xfrm>
        <a:graphic>
          <a:graphicData uri="http://schemas.openxmlformats.org/drawingml/2006/table">
            <a:tbl>
              <a:tblPr firstRow="1" bandRow="1">
                <a:tableStyleId>{775DCB02-9BB8-47FD-8907-85C794F793BA}</a:tableStyleId>
              </a:tblPr>
              <a:tblGrid>
                <a:gridCol w="1646579">
                  <a:extLst>
                    <a:ext uri="{9D8B030D-6E8A-4147-A177-3AD203B41FA5}">
                      <a16:colId xmlns:a16="http://schemas.microsoft.com/office/drawing/2014/main" val="20000"/>
                    </a:ext>
                  </a:extLst>
                </a:gridCol>
                <a:gridCol w="578683">
                  <a:extLst>
                    <a:ext uri="{9D8B030D-6E8A-4147-A177-3AD203B41FA5}">
                      <a16:colId xmlns:a16="http://schemas.microsoft.com/office/drawing/2014/main" val="20001"/>
                    </a:ext>
                  </a:extLst>
                </a:gridCol>
                <a:gridCol w="578683">
                  <a:extLst>
                    <a:ext uri="{9D8B030D-6E8A-4147-A177-3AD203B41FA5}">
                      <a16:colId xmlns:a16="http://schemas.microsoft.com/office/drawing/2014/main" val="20002"/>
                    </a:ext>
                  </a:extLst>
                </a:gridCol>
                <a:gridCol w="578683">
                  <a:extLst>
                    <a:ext uri="{9D8B030D-6E8A-4147-A177-3AD203B41FA5}">
                      <a16:colId xmlns:a16="http://schemas.microsoft.com/office/drawing/2014/main" val="20003"/>
                    </a:ext>
                  </a:extLst>
                </a:gridCol>
                <a:gridCol w="578683">
                  <a:extLst>
                    <a:ext uri="{9D8B030D-6E8A-4147-A177-3AD203B41FA5}">
                      <a16:colId xmlns:a16="http://schemas.microsoft.com/office/drawing/2014/main" val="20004"/>
                    </a:ext>
                  </a:extLst>
                </a:gridCol>
                <a:gridCol w="403454">
                  <a:extLst>
                    <a:ext uri="{9D8B030D-6E8A-4147-A177-3AD203B41FA5}">
                      <a16:colId xmlns:a16="http://schemas.microsoft.com/office/drawing/2014/main" val="20005"/>
                    </a:ext>
                  </a:extLst>
                </a:gridCol>
                <a:gridCol w="578683">
                  <a:extLst>
                    <a:ext uri="{9D8B030D-6E8A-4147-A177-3AD203B41FA5}">
                      <a16:colId xmlns:a16="http://schemas.microsoft.com/office/drawing/2014/main" val="20006"/>
                    </a:ext>
                  </a:extLst>
                </a:gridCol>
                <a:gridCol w="578683">
                  <a:extLst>
                    <a:ext uri="{9D8B030D-6E8A-4147-A177-3AD203B41FA5}">
                      <a16:colId xmlns:a16="http://schemas.microsoft.com/office/drawing/2014/main" val="20007"/>
                    </a:ext>
                  </a:extLst>
                </a:gridCol>
                <a:gridCol w="578683">
                  <a:extLst>
                    <a:ext uri="{9D8B030D-6E8A-4147-A177-3AD203B41FA5}">
                      <a16:colId xmlns:a16="http://schemas.microsoft.com/office/drawing/2014/main" val="20008"/>
                    </a:ext>
                  </a:extLst>
                </a:gridCol>
                <a:gridCol w="578683">
                  <a:extLst>
                    <a:ext uri="{9D8B030D-6E8A-4147-A177-3AD203B41FA5}">
                      <a16:colId xmlns:a16="http://schemas.microsoft.com/office/drawing/2014/main" val="20009"/>
                    </a:ext>
                  </a:extLst>
                </a:gridCol>
              </a:tblGrid>
              <a:tr h="466341">
                <a:tc>
                  <a:txBody>
                    <a:bodyPr/>
                    <a:lstStyle/>
                    <a:p>
                      <a:r>
                        <a:rPr lang="en-US" sz="2400" dirty="0" smtClean="0"/>
                        <a:t>Hex</a:t>
                      </a:r>
                      <a:endParaRPr lang="en-US" sz="2400" dirty="0"/>
                    </a:p>
                  </a:txBody>
                  <a:tcPr/>
                </a:tc>
                <a:tc gridSpan="4">
                  <a:txBody>
                    <a:bodyPr/>
                    <a:lstStyle/>
                    <a:p>
                      <a:pPr algn="ctr"/>
                      <a:r>
                        <a:rPr lang="en-US" sz="2400" dirty="0" smtClean="0"/>
                        <a:t>D</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2400" dirty="0"/>
                    </a:p>
                  </a:txBody>
                  <a:tcPr/>
                </a:tc>
                <a:tc gridSpan="4">
                  <a:txBody>
                    <a:bodyPr/>
                    <a:lstStyle/>
                    <a:p>
                      <a:pPr algn="ctr"/>
                      <a:r>
                        <a:rPr lang="en-US" sz="2400" dirty="0" smtClean="0"/>
                        <a:t>B</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99775">
                <a:tc>
                  <a:txBody>
                    <a:bodyPr/>
                    <a:lstStyle/>
                    <a:p>
                      <a:r>
                        <a:rPr lang="en-US" sz="2400" dirty="0" smtClean="0"/>
                        <a:t>Denary</a:t>
                      </a:r>
                      <a:endParaRPr lang="en-US" sz="2400" dirty="0"/>
                    </a:p>
                  </a:txBody>
                  <a:tcPr/>
                </a:tc>
                <a:tc gridSpan="4">
                  <a:txBody>
                    <a:bodyPr/>
                    <a:lstStyle/>
                    <a:p>
                      <a:pPr algn="ctr"/>
                      <a:r>
                        <a:rPr lang="en-US" sz="2400" dirty="0" smtClean="0"/>
                        <a:t>13</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endParaRPr lang="en-US" sz="2400" dirty="0"/>
                    </a:p>
                  </a:txBody>
                  <a:tcPr/>
                </a:tc>
                <a:tc gridSpan="4">
                  <a:txBody>
                    <a:bodyPr/>
                    <a:lstStyle/>
                    <a:p>
                      <a:pPr algn="ctr"/>
                      <a:r>
                        <a:rPr lang="en-US" sz="2400" dirty="0" smtClean="0"/>
                        <a:t>11</a:t>
                      </a:r>
                      <a:endParaRPr lang="en-US" sz="24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66341">
                <a:tc>
                  <a:txBody>
                    <a:bodyPr/>
                    <a:lstStyle/>
                    <a:p>
                      <a:r>
                        <a:rPr lang="en-US" sz="2400" dirty="0" smtClean="0"/>
                        <a:t>Binary</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1</a:t>
                      </a:r>
                      <a:endParaRPr lang="en-US" sz="24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37959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64"/>
          <a:stretch/>
        </p:blipFill>
        <p:spPr>
          <a:xfrm>
            <a:off x="2306960" y="476672"/>
            <a:ext cx="7605464"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629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481119" y="1375152"/>
            <a:ext cx="1961495" cy="1257200"/>
          </a:xfrm>
          <a:prstGeom prst="roundRect">
            <a:avLst>
              <a:gd name="adj" fmla="val 4515"/>
            </a:avLst>
          </a:prstGeom>
        </p:spPr>
      </p:pic>
      <p:sp>
        <p:nvSpPr>
          <p:cNvPr id="2" name="Title 1"/>
          <p:cNvSpPr>
            <a:spLocks noGrp="1"/>
          </p:cNvSpPr>
          <p:nvPr>
            <p:ph type="title" idx="4294967295"/>
          </p:nvPr>
        </p:nvSpPr>
        <p:spPr>
          <a:xfrm>
            <a:off x="2578100" y="171450"/>
            <a:ext cx="7884458" cy="852488"/>
          </a:xfrm>
          <a:prstGeom prst="roundRect">
            <a:avLst>
              <a:gd name="adj" fmla="val 0"/>
            </a:avLst>
          </a:prstGeom>
        </p:spPr>
        <p:txBody>
          <a:bodyPr/>
          <a:lstStyle/>
          <a:p>
            <a:r>
              <a:rPr lang="en-GB" dirty="0" smtClean="0"/>
              <a:t>Other Devices</a:t>
            </a:r>
            <a:endParaRPr lang="en-GB" dirty="0"/>
          </a:p>
        </p:txBody>
      </p:sp>
      <p:sp>
        <p:nvSpPr>
          <p:cNvPr id="4" name="Rounded Rectangle 3"/>
          <p:cNvSpPr/>
          <p:nvPr/>
        </p:nvSpPr>
        <p:spPr>
          <a:xfrm>
            <a:off x="4554538" y="1140405"/>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Graphics Tablet</a:t>
            </a:r>
          </a:p>
          <a:p>
            <a:pPr algn="ctr"/>
            <a:r>
              <a:rPr lang="en-GB" sz="1600" dirty="0"/>
              <a:t>A graphics tablet consists of a flat pad (the tablet) on which the user draws with a special pen. As the user draws on the pad the image is created on the screen. Using a graphics tablet a designer can produce very accurate on-screen drawings as if they were drawing on paper.</a:t>
            </a:r>
            <a:endParaRPr lang="en-GB" sz="1600" b="1" dirty="0"/>
          </a:p>
          <a:p>
            <a:pPr algn="ctr"/>
            <a:r>
              <a:rPr lang="en-GB" sz="1600" dirty="0"/>
              <a:t> </a:t>
            </a:r>
          </a:p>
        </p:txBody>
      </p:sp>
      <p:sp>
        <p:nvSpPr>
          <p:cNvPr id="5" name="Rounded Rectangle 4"/>
          <p:cNvSpPr/>
          <p:nvPr/>
        </p:nvSpPr>
        <p:spPr>
          <a:xfrm>
            <a:off x="2578101" y="3060271"/>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Plotters</a:t>
            </a:r>
          </a:p>
          <a:p>
            <a:pPr algn="ctr"/>
            <a:r>
              <a:rPr lang="en-GB" sz="1600" b="1" dirty="0"/>
              <a:t>A plotter is a special kind of printer often used for producing complex technical line drawings which need to be really accurate. The plotter is like a robotic arm and a series of pens which draws the image on a large piece of </a:t>
            </a:r>
            <a:r>
              <a:rPr lang="en-GB" sz="1600" b="1" dirty="0" err="1"/>
              <a:t>apper</a:t>
            </a:r>
            <a:endParaRPr lang="en-GB" sz="1600" b="1" dirty="0"/>
          </a:p>
        </p:txBody>
      </p:sp>
      <p:sp>
        <p:nvSpPr>
          <p:cNvPr id="6" name="Rounded Rectangle 5"/>
          <p:cNvSpPr/>
          <p:nvPr/>
        </p:nvSpPr>
        <p:spPr>
          <a:xfrm>
            <a:off x="4539596" y="4939365"/>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RFID (Radio-Frequency Identification)</a:t>
            </a:r>
          </a:p>
          <a:p>
            <a:pPr marL="0" lvl="2" algn="ctr"/>
            <a:r>
              <a:rPr lang="en-US" dirty="0"/>
              <a:t>These are often used in shops to track items past sensors, e.g. baggage handling in airports, toll booths, car park access or in pet identification chips</a:t>
            </a:r>
          </a:p>
          <a:p>
            <a:pPr algn="ctr"/>
            <a:endParaRPr lang="en-GB" dirty="0"/>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05" t="22854" r="12866" b="34780"/>
          <a:stretch/>
        </p:blipFill>
        <p:spPr bwMode="auto">
          <a:xfrm>
            <a:off x="8581809" y="3282681"/>
            <a:ext cx="2008909" cy="1281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AutoShape 2" descr="https://upload.wikimedia.org/wikipedia/commons/d/d4/Wacom_graphics_tablet_and_pen.png"/>
          <p:cNvSpPr>
            <a:spLocks noChangeAspect="1" noChangeArrowheads="1"/>
          </p:cNvSpPr>
          <p:nvPr/>
        </p:nvSpPr>
        <p:spPr bwMode="auto">
          <a:xfrm>
            <a:off x="1576389" y="-136525"/>
            <a:ext cx="9477375" cy="60769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http://brain.pan.e-merchant.com/6/0/12305806/l_12305806.jpg"/>
          <p:cNvSpPr>
            <a:spLocks noChangeAspect="1" noChangeArrowheads="1"/>
          </p:cNvSpPr>
          <p:nvPr/>
        </p:nvSpPr>
        <p:spPr bwMode="auto">
          <a:xfrm>
            <a:off x="1576388"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592240" y="4992656"/>
            <a:ext cx="1620113" cy="1620113"/>
          </a:xfrm>
          <a:prstGeom prst="roundRect">
            <a:avLst>
              <a:gd name="adj" fmla="val 4515"/>
            </a:avLst>
          </a:prstGeom>
          <a:noFill/>
          <a:ln w="9525">
            <a:solidFill>
              <a:srgbClr val="008000"/>
            </a:solidFill>
            <a:round/>
            <a:headEnd/>
            <a:tailEnd/>
          </a:ln>
          <a:extLst>
            <a:ext uri="{909E8E84-426E-40dd-AFC4-6F175D3DCCD1}">
              <a14:hiddenFill xmlns:a14="http://schemas.microsoft.com/office/drawing/2010/main" xmlns="">
                <a:solidFill>
                  <a:srgbClr val="FFFFFF"/>
                </a:solidFill>
              </a14:hiddenFill>
            </a:ext>
          </a:extLst>
        </p:spPr>
      </p:pic>
      <p:sp>
        <p:nvSpPr>
          <p:cNvPr id="13" name="Rectangle 12"/>
          <p:cNvSpPr/>
          <p:nvPr/>
        </p:nvSpPr>
        <p:spPr>
          <a:xfrm rot="18504367">
            <a:off x="2801641" y="1633016"/>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
        <p:nvSpPr>
          <p:cNvPr id="14" name="Rectangle 13"/>
          <p:cNvSpPr/>
          <p:nvPr/>
        </p:nvSpPr>
        <p:spPr>
          <a:xfrm rot="18504367">
            <a:off x="8521803" y="3560695"/>
            <a:ext cx="1970411"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OUTPUT</a:t>
            </a:r>
          </a:p>
        </p:txBody>
      </p:sp>
      <p:sp>
        <p:nvSpPr>
          <p:cNvPr id="15" name="Rectangle 14"/>
          <p:cNvSpPr/>
          <p:nvPr/>
        </p:nvSpPr>
        <p:spPr>
          <a:xfrm rot="18504367">
            <a:off x="2575750" y="5431378"/>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Tree>
    <p:extLst>
      <p:ext uri="{BB962C8B-B14F-4D97-AF65-F5344CB8AC3E}">
        <p14:creationId xmlns:p14="http://schemas.microsoft.com/office/powerpoint/2010/main" val="40558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78100" y="171450"/>
            <a:ext cx="7884458" cy="852488"/>
          </a:xfrm>
          <a:prstGeom prst="roundRect">
            <a:avLst>
              <a:gd name="adj" fmla="val 0"/>
            </a:avLst>
          </a:prstGeom>
        </p:spPr>
        <p:txBody>
          <a:bodyPr/>
          <a:lstStyle/>
          <a:p>
            <a:r>
              <a:rPr lang="en-GB" dirty="0" smtClean="0"/>
              <a:t>Other Devices</a:t>
            </a:r>
            <a:endParaRPr lang="en-GB" dirty="0"/>
          </a:p>
        </p:txBody>
      </p:sp>
      <p:sp>
        <p:nvSpPr>
          <p:cNvPr id="4" name="Rounded Rectangle 3"/>
          <p:cNvSpPr/>
          <p:nvPr/>
        </p:nvSpPr>
        <p:spPr>
          <a:xfrm>
            <a:off x="4539595" y="1166812"/>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Sensors</a:t>
            </a:r>
          </a:p>
          <a:p>
            <a:pPr algn="ctr"/>
            <a:r>
              <a:rPr lang="en-GB" sz="1600" b="1" dirty="0"/>
              <a:t>Sensors are used on a wide range of applications including temperature, water level, light, pressure and motion sensors. Sensors are often found in computer control and more modern aeroplanes use sensors to provide automatic feedback. </a:t>
            </a:r>
            <a:endParaRPr lang="en-GB" sz="1600" dirty="0"/>
          </a:p>
        </p:txBody>
      </p:sp>
      <p:pic>
        <p:nvPicPr>
          <p:cNvPr id="8"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407650" y="3322638"/>
            <a:ext cx="1784350" cy="1203325"/>
          </a:xfrm>
          <a:prstGeom prst="roundRect">
            <a:avLst>
              <a:gd name="adj" fmla="val 4515"/>
            </a:avLst>
          </a:prstGeom>
        </p:spPr>
      </p:pic>
      <p:pic>
        <p:nvPicPr>
          <p:cNvPr id="9" name="Content Placeholder 9"/>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5033963"/>
            <a:ext cx="1539875" cy="1538287"/>
          </a:xfrm>
          <a:prstGeom prst="roundRect">
            <a:avLst>
              <a:gd name="adj" fmla="val 4515"/>
            </a:avLst>
          </a:prstGeom>
        </p:spPr>
      </p:pic>
      <p:pic>
        <p:nvPicPr>
          <p:cNvPr id="7" name="Content Placeholder 5"/>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0" y="1412875"/>
            <a:ext cx="1646238" cy="1233488"/>
          </a:xfrm>
          <a:prstGeom prst="roundRect">
            <a:avLst>
              <a:gd name="adj" fmla="val 4515"/>
            </a:avLst>
          </a:prstGeom>
        </p:spPr>
      </p:pic>
      <p:sp>
        <p:nvSpPr>
          <p:cNvPr id="5" name="Rounded Rectangle 4"/>
          <p:cNvSpPr/>
          <p:nvPr/>
        </p:nvSpPr>
        <p:spPr>
          <a:xfrm>
            <a:off x="2578101" y="3060271"/>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b="1" dirty="0"/>
              <a:t>Barcode Reader</a:t>
            </a:r>
          </a:p>
          <a:p>
            <a:pPr algn="ctr"/>
            <a:r>
              <a:rPr lang="en-GB" sz="1600" dirty="0"/>
              <a:t>Bar code readers are used to</a:t>
            </a:r>
            <a:r>
              <a:rPr lang="en-US" sz="1600" dirty="0"/>
              <a:t> scan barcodes from labels to identify an item and retrieve the data from a database</a:t>
            </a:r>
            <a:r>
              <a:rPr lang="en-GB" sz="1600" dirty="0"/>
              <a:t> </a:t>
            </a:r>
          </a:p>
        </p:txBody>
      </p:sp>
      <p:sp>
        <p:nvSpPr>
          <p:cNvPr id="6" name="Rounded Rectangle 5"/>
          <p:cNvSpPr/>
          <p:nvPr/>
        </p:nvSpPr>
        <p:spPr>
          <a:xfrm>
            <a:off x="4539596" y="4939365"/>
            <a:ext cx="5922963" cy="17266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t>Microphone</a:t>
            </a:r>
            <a:endParaRPr lang="en-GB" sz="3600" b="1" dirty="0"/>
          </a:p>
          <a:p>
            <a:pPr algn="ctr"/>
            <a:r>
              <a:rPr lang="en-GB" sz="1600" dirty="0"/>
              <a:t>Microphone are used to input sound and can be used to control the computer using voice recognition software</a:t>
            </a:r>
            <a:endParaRPr lang="en-US" sz="1600" b="1" dirty="0"/>
          </a:p>
          <a:p>
            <a:pPr algn="ctr"/>
            <a:endParaRPr lang="en-GB" b="1" dirty="0"/>
          </a:p>
        </p:txBody>
      </p:sp>
      <p:sp>
        <p:nvSpPr>
          <p:cNvPr id="10" name="Rectangle 9"/>
          <p:cNvSpPr/>
          <p:nvPr/>
        </p:nvSpPr>
        <p:spPr>
          <a:xfrm rot="18504367">
            <a:off x="2907936" y="1752472"/>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
        <p:nvSpPr>
          <p:cNvPr id="11" name="Rectangle 10"/>
          <p:cNvSpPr/>
          <p:nvPr/>
        </p:nvSpPr>
        <p:spPr>
          <a:xfrm rot="18504367">
            <a:off x="2801641" y="5522552"/>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
        <p:nvSpPr>
          <p:cNvPr id="12" name="Rectangle 11"/>
          <p:cNvSpPr/>
          <p:nvPr/>
        </p:nvSpPr>
        <p:spPr>
          <a:xfrm rot="18504367">
            <a:off x="8800660" y="3552881"/>
            <a:ext cx="1486304" cy="646331"/>
          </a:xfrm>
          <a:prstGeom prst="rect">
            <a:avLst/>
          </a:prstGeom>
          <a:noFill/>
        </p:spPr>
        <p:txBody>
          <a:bodyPr wrap="none" lIns="91440" tIns="45720" rIns="91440" bIns="45720">
            <a:spAutoFit/>
          </a:bodyPr>
          <a:lstStyle/>
          <a:p>
            <a:pPr algn="ct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INPUT</a:t>
            </a:r>
          </a:p>
        </p:txBody>
      </p:sp>
    </p:spTree>
    <p:extLst>
      <p:ext uri="{BB962C8B-B14F-4D97-AF65-F5344CB8AC3E}">
        <p14:creationId xmlns:p14="http://schemas.microsoft.com/office/powerpoint/2010/main" val="39861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P spid="12"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296</TotalTime>
  <Words>3532</Words>
  <Application>Microsoft Office PowerPoint</Application>
  <PresentationFormat>Widescreen</PresentationFormat>
  <Paragraphs>516</Paragraphs>
  <Slides>64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MS PGothic</vt:lpstr>
      <vt:lpstr>Arial</vt:lpstr>
      <vt:lpstr>Calibri</vt:lpstr>
      <vt:lpstr>Symbol</vt:lpstr>
      <vt:lpstr>Times New Roman</vt:lpstr>
      <vt:lpstr>Trebuchet MS</vt:lpstr>
      <vt:lpstr>Berlin</vt:lpstr>
      <vt:lpstr>Task 1 - Hardware</vt:lpstr>
      <vt:lpstr>Computer Hardware Overview</vt:lpstr>
      <vt:lpstr>Input/Output</vt:lpstr>
      <vt:lpstr>Input Devices</vt:lpstr>
      <vt:lpstr>Input Devices</vt:lpstr>
      <vt:lpstr>Output Devices</vt:lpstr>
      <vt:lpstr>PowerPoint Presentation</vt:lpstr>
      <vt:lpstr>Other Devices</vt:lpstr>
      <vt:lpstr>Other Devices</vt:lpstr>
      <vt:lpstr>Other Devices</vt:lpstr>
      <vt:lpstr>Communication Devices</vt:lpstr>
      <vt:lpstr>Today we’ll look inside the machine</vt:lpstr>
      <vt:lpstr>Central Processing Unit</vt:lpstr>
      <vt:lpstr>Fetch and Execute Cycle</vt:lpstr>
      <vt:lpstr>Dual Core Processor</vt:lpstr>
      <vt:lpstr>Northbridge and Southbridge</vt:lpstr>
      <vt:lpstr>Memory </vt:lpstr>
      <vt:lpstr>RAM – Random Access Memory</vt:lpstr>
      <vt:lpstr>Access Speed gets Slower</vt:lpstr>
      <vt:lpstr>ROM – Read Only Memory</vt:lpstr>
      <vt:lpstr>Hard Drive (HDD) and Solid State Drive (SSD)</vt:lpstr>
      <vt:lpstr>Virtual Memory</vt:lpstr>
      <vt:lpstr>Volatility </vt:lpstr>
      <vt:lpstr>Difference between RAM and Rom</vt:lpstr>
      <vt:lpstr>Secondary Storage</vt:lpstr>
      <vt:lpstr>Secondary Storage</vt:lpstr>
      <vt:lpstr>Secondary Storage</vt:lpstr>
      <vt:lpstr>Magnetic Storage</vt:lpstr>
      <vt:lpstr>Optical Storage</vt:lpstr>
      <vt:lpstr>Flash/Solid State Storage</vt:lpstr>
      <vt:lpstr>Storage Capacity</vt:lpstr>
      <vt:lpstr>Storage Capacity</vt:lpstr>
      <vt:lpstr>Computer Specs</vt:lpstr>
      <vt:lpstr>Looking at specifications of a PC</vt:lpstr>
      <vt:lpstr>Examples</vt:lpstr>
      <vt:lpstr>Types of Computer Systems</vt:lpstr>
      <vt:lpstr>PowerPoint Presentation</vt:lpstr>
      <vt:lpstr>Desktop/Server</vt:lpstr>
      <vt:lpstr>Smartphone</vt:lpstr>
      <vt:lpstr>Embedded Systems</vt:lpstr>
      <vt:lpstr>Mainframe</vt:lpstr>
      <vt:lpstr>Quantum Computer</vt:lpstr>
      <vt:lpstr>Connectivity Methods</vt:lpstr>
      <vt:lpstr>Copper Connections</vt:lpstr>
      <vt:lpstr>Fibre Connections</vt:lpstr>
      <vt:lpstr>Media Types: STP/Cat5/Coaxial/UTP/FibreOptic</vt:lpstr>
      <vt:lpstr>Leased Lines/Dedicated Line</vt:lpstr>
      <vt:lpstr>PowerPoint Presentation</vt:lpstr>
      <vt:lpstr>Cable/Connection Standards</vt:lpstr>
      <vt:lpstr>Communication Hardware</vt:lpstr>
      <vt:lpstr>Communication Hardware</vt:lpstr>
      <vt:lpstr>File Sizes – The differences</vt:lpstr>
      <vt:lpstr>How many? Bits/Bytes?</vt:lpstr>
      <vt:lpstr>Converting Binary and Denary</vt:lpstr>
      <vt:lpstr>Denary to Binary</vt:lpstr>
      <vt:lpstr>Denary to Binary</vt:lpstr>
      <vt:lpstr>Why do we need binary numbers?</vt:lpstr>
      <vt:lpstr>The problem with binary…</vt:lpstr>
      <vt:lpstr>PowerPoint Presentation</vt:lpstr>
      <vt:lpstr>Hexadecimal numbers</vt:lpstr>
      <vt:lpstr>You convert denary to hex in the same was as binary</vt:lpstr>
      <vt:lpstr>Hexadecimal Numbers</vt:lpstr>
      <vt:lpstr>Denary into Hex Example</vt:lpstr>
      <vt:lpstr>Hex to Binary Conversion</vt:lpstr>
    </vt:vector>
  </TitlesOfParts>
  <Company>Kingdown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 1 - Hardware</dc:title>
  <dc:creator>Christopher Adams</dc:creator>
  <cp:lastModifiedBy>Christopher Adams</cp:lastModifiedBy>
  <cp:revision>39</cp:revision>
  <cp:lastPrinted>2017-09-22T13:47:27Z</cp:lastPrinted>
  <dcterms:created xsi:type="dcterms:W3CDTF">2017-09-21T16:02:56Z</dcterms:created>
  <dcterms:modified xsi:type="dcterms:W3CDTF">2017-09-25T11:29:53Z</dcterms:modified>
</cp:coreProperties>
</file>