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99" autoAdjust="0"/>
    <p:restoredTop sz="94660"/>
  </p:normalViewPr>
  <p:slideViewPr>
    <p:cSldViewPr snapToGrid="0">
      <p:cViewPr varScale="1">
        <p:scale>
          <a:sx n="64" d="100"/>
          <a:sy n="64" d="100"/>
        </p:scale>
        <p:origin x="72" y="10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DC1C6-8E7B-461D-9D4A-B0B84B4E20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749E0E-CF54-476A-A0F9-BAE14FB5FC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4E9646-4564-4B51-BD10-698B2B204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F616-8B9F-44BD-8730-A49812345099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55C8EA-57DE-4E3A-8750-B0405DA26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C7AA4-A81A-4D5B-A17B-842F58572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6845-127D-4C5B-BD80-13865B326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13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FDB2A-D3FF-4BCA-BCD5-CCD745C9C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4070A5-591B-4C43-8108-C4D3536FAB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7BF164-8B4D-4388-99A8-2BC5BA16D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F616-8B9F-44BD-8730-A49812345099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CA42AD-9338-4F3B-85EC-26F580068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ACB2D3-B636-47AF-B190-355EE9640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6845-127D-4C5B-BD80-13865B326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6214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E532FEE-0A7A-4102-AE67-FDABB1F8CA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7D96CD-CFB2-4AF4-896D-601E9A5425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58346C-AEFA-40EA-83FA-5D4D7A436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F616-8B9F-44BD-8730-A49812345099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15852A-E074-4128-8C60-85AB9119F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0C00A9-3508-4D85-AEF1-E39E97180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6845-127D-4C5B-BD80-13865B326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160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FA530E-1B8B-4534-BF1C-3A8474F1E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162142-8A7F-41BB-9DA6-BC0FE001C6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79431F-B4F3-4272-89A6-C5E918180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F616-8B9F-44BD-8730-A49812345099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12D817-771F-411A-962F-967D87C8B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4ED955-E1CC-4B89-B2E7-3BDEF4497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6845-127D-4C5B-BD80-13865B326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9964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DAF09-BFC5-4562-B005-8E0ADF9C2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7395A1-4C5E-4487-8377-B0A078A24C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9CE56B-F7DF-469D-B36C-A958893C9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F616-8B9F-44BD-8730-A49812345099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E10A16-59BF-4A4A-A4BE-CCBC8A613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9287BF-7507-490D-BA81-04149646F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6845-127D-4C5B-BD80-13865B326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9409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2DE18F-A9E5-41E1-9ADB-11267517A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1AE393-30F8-4799-8543-4CA2DE1821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C8DCDA-29E1-4CB1-8963-313FD12A27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0DDEAD-314C-42B7-B4DD-6947FCEEC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F616-8B9F-44BD-8730-A49812345099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04A2F7-BD84-4A63-AEA1-3D1FFF7DF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FA6527-2421-47F4-BF5A-99382E839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6845-127D-4C5B-BD80-13865B326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5961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1C4C2-547F-4AC7-88FD-4E76165B4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55C497-22AD-40F9-96AC-30A1F0EA5F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87ED00-18AA-4AD4-BED4-17E2C9D286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40AF27-3324-4FB6-AA60-F36A57E9AF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BD8C14-3C86-44B0-8D86-70FFAE8AB0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52C5AF-9FC9-449A-A176-B92C98028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F616-8B9F-44BD-8730-A49812345099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8E6E38D-6837-4B13-B0DC-86587BA5F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954DAB0-2550-4740-AAD3-D061D6550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6845-127D-4C5B-BD80-13865B326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409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E19100-6005-4E1D-8263-65AF2F8A8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DD57DF-97E4-44F7-BD55-1BD32F3AE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F616-8B9F-44BD-8730-A49812345099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D67290-1717-471C-95C1-F56FB42ED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984689-3DF9-4EE4-ADFF-95C7B06DE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6845-127D-4C5B-BD80-13865B326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0944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C048A6-9581-4FA4-AC05-CF1D975AC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F616-8B9F-44BD-8730-A49812345099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2B8874-8DA5-47F9-A0AE-3FEBA3961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FE3C96-9B66-4484-842F-6EBC30949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6845-127D-4C5B-BD80-13865B326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4390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42C1B5-BE1C-418F-8733-90B69BB65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5E4D4E-6270-4914-A43A-9F085931F6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D1B853-2701-4A6A-93AF-F052C476E1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B80D89-7D6D-4981-B319-BC35B22A0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F616-8B9F-44BD-8730-A49812345099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E2AC00-AD1C-46F8-98C8-F2A2E481D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443F3D-02D8-43D5-A0EA-92346AE2E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6845-127D-4C5B-BD80-13865B326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0204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4AF49-BC7B-4EF7-9521-17BEB920F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E6DBE9C-6C5D-4080-A204-76E51DA3B6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B2F4E3-3041-47C1-B848-11171AE007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A4DCB1-097E-4CAB-AE31-7F1294B3E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F616-8B9F-44BD-8730-A49812345099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C7AFD6-9463-442C-A712-15B7527AE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BEF726-9B78-45C4-8172-033148C85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6845-127D-4C5B-BD80-13865B326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713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E3C3D4-47E5-4670-9797-697CDB530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0EB6E4-24DC-480A-A832-5854CF72C3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413ACC-EE32-47BC-B98E-C85187C132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C6F616-8B9F-44BD-8730-A49812345099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CA3184-6A48-4C28-8352-E3619E8A2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273396-BCCE-42D6-8A6A-EAFA000FFA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36845-127D-4C5B-BD80-13865B326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3127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Rectangle: Rounded Corners 77">
            <a:extLst>
              <a:ext uri="{FF2B5EF4-FFF2-40B4-BE49-F238E27FC236}">
                <a16:creationId xmlns:a16="http://schemas.microsoft.com/office/drawing/2014/main" id="{5A73344D-A1AE-4D4E-9F83-189A9497B415}"/>
              </a:ext>
            </a:extLst>
          </p:cNvPr>
          <p:cNvSpPr/>
          <p:nvPr/>
        </p:nvSpPr>
        <p:spPr>
          <a:xfrm>
            <a:off x="4420430" y="5531711"/>
            <a:ext cx="1197151" cy="835172"/>
          </a:xfrm>
          <a:prstGeom prst="roundRect">
            <a:avLst/>
          </a:prstGeom>
          <a:solidFill>
            <a:srgbClr val="FF33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solidFill>
                  <a:schemeClr val="bg1"/>
                </a:solidFill>
              </a:rPr>
              <a:t>EXAMS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2D2E7759-4F81-4CD7-AD47-F6CFE27BFCFA}"/>
              </a:ext>
            </a:extLst>
          </p:cNvPr>
          <p:cNvSpPr/>
          <p:nvPr/>
        </p:nvSpPr>
        <p:spPr>
          <a:xfrm>
            <a:off x="10550227" y="3508220"/>
            <a:ext cx="1459060" cy="124876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</a:rPr>
              <a:t>Task 4 Carry out post production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2E49FE42-9C33-4018-9569-734C592F5EDB}"/>
              </a:ext>
            </a:extLst>
          </p:cNvPr>
          <p:cNvSpPr/>
          <p:nvPr/>
        </p:nvSpPr>
        <p:spPr>
          <a:xfrm>
            <a:off x="8754587" y="3524262"/>
            <a:ext cx="1459060" cy="124876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</a:rPr>
              <a:t>Task 3 Create the media product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ED96B23-F69B-49E9-BE5B-3670CFDCF6AF}"/>
              </a:ext>
            </a:extLst>
          </p:cNvPr>
          <p:cNvSpPr/>
          <p:nvPr/>
        </p:nvSpPr>
        <p:spPr>
          <a:xfrm>
            <a:off x="1453833" y="3438533"/>
            <a:ext cx="2586374" cy="124876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1.0 media ownership, 2.0 Advertising &amp; distribution, 3.0 Understanding meaning</a:t>
            </a:r>
          </a:p>
        </p:txBody>
      </p:sp>
      <p:sp>
        <p:nvSpPr>
          <p:cNvPr id="35" name="Arrow: Down 34">
            <a:extLst>
              <a:ext uri="{FF2B5EF4-FFF2-40B4-BE49-F238E27FC236}">
                <a16:creationId xmlns:a16="http://schemas.microsoft.com/office/drawing/2014/main" id="{D86C7B01-FFCB-4109-A230-3749963180E6}"/>
              </a:ext>
            </a:extLst>
          </p:cNvPr>
          <p:cNvSpPr/>
          <p:nvPr/>
        </p:nvSpPr>
        <p:spPr>
          <a:xfrm>
            <a:off x="1907372" y="592962"/>
            <a:ext cx="1434780" cy="2819441"/>
          </a:xfrm>
          <a:prstGeom prst="downArrow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Unit 1 topic 1, 2, 3</a:t>
            </a:r>
          </a:p>
        </p:txBody>
      </p:sp>
      <p:sp>
        <p:nvSpPr>
          <p:cNvPr id="36" name="Arrow: Down 35">
            <a:extLst>
              <a:ext uri="{FF2B5EF4-FFF2-40B4-BE49-F238E27FC236}">
                <a16:creationId xmlns:a16="http://schemas.microsoft.com/office/drawing/2014/main" id="{46F8712D-DF07-4B93-B1DD-9D4D0392C99A}"/>
              </a:ext>
            </a:extLst>
          </p:cNvPr>
          <p:cNvSpPr/>
          <p:nvPr/>
        </p:nvSpPr>
        <p:spPr>
          <a:xfrm>
            <a:off x="3307335" y="529870"/>
            <a:ext cx="1623982" cy="2899130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Unit 1 topic 4, 5, 6</a:t>
            </a:r>
          </a:p>
        </p:txBody>
      </p:sp>
      <p:sp>
        <p:nvSpPr>
          <p:cNvPr id="41" name="Arrow: Down 40">
            <a:extLst>
              <a:ext uri="{FF2B5EF4-FFF2-40B4-BE49-F238E27FC236}">
                <a16:creationId xmlns:a16="http://schemas.microsoft.com/office/drawing/2014/main" id="{6DA81A66-F305-44C8-848C-71A3745D94FD}"/>
              </a:ext>
            </a:extLst>
          </p:cNvPr>
          <p:cNvSpPr/>
          <p:nvPr/>
        </p:nvSpPr>
        <p:spPr>
          <a:xfrm>
            <a:off x="6695283" y="645541"/>
            <a:ext cx="1936193" cy="2859699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GB" b="1" i="0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Unit 3 coursework task 1, 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2" name="Arrow: Down 41">
            <a:extLst>
              <a:ext uri="{FF2B5EF4-FFF2-40B4-BE49-F238E27FC236}">
                <a16:creationId xmlns:a16="http://schemas.microsoft.com/office/drawing/2014/main" id="{A363090F-1E0D-41AA-A8EE-2E3C473E147B}"/>
              </a:ext>
            </a:extLst>
          </p:cNvPr>
          <p:cNvSpPr/>
          <p:nvPr/>
        </p:nvSpPr>
        <p:spPr>
          <a:xfrm>
            <a:off x="4957960" y="645541"/>
            <a:ext cx="1769364" cy="2785041"/>
          </a:xfrm>
          <a:prstGeom prst="downArrow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Unit 1 past paper revision/case studies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4A233583-29E0-47F3-BAA9-87AF34103A2E}"/>
              </a:ext>
            </a:extLst>
          </p:cNvPr>
          <p:cNvSpPr/>
          <p:nvPr/>
        </p:nvSpPr>
        <p:spPr>
          <a:xfrm>
            <a:off x="4145404" y="3466030"/>
            <a:ext cx="2373560" cy="124876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4.0 Target audiences, 5.0 Research data, 6.0 Legal and ethical</a:t>
            </a:r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66791CC6-26A9-4B0A-B77D-A9BA4AE8F883}"/>
              </a:ext>
            </a:extLst>
          </p:cNvPr>
          <p:cNvSpPr/>
          <p:nvPr/>
        </p:nvSpPr>
        <p:spPr>
          <a:xfrm>
            <a:off x="2385326" y="5627154"/>
            <a:ext cx="1150294" cy="668994"/>
          </a:xfrm>
          <a:prstGeom prst="roundRect">
            <a:avLst/>
          </a:prstGeom>
          <a:solidFill>
            <a:srgbClr val="FFFF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Unit 1 mock</a:t>
            </a:r>
          </a:p>
        </p:txBody>
      </p:sp>
      <p:sp>
        <p:nvSpPr>
          <p:cNvPr id="50" name="Arrow: Down 49">
            <a:extLst>
              <a:ext uri="{FF2B5EF4-FFF2-40B4-BE49-F238E27FC236}">
                <a16:creationId xmlns:a16="http://schemas.microsoft.com/office/drawing/2014/main" id="{87AE8F66-3F26-41F5-9BE0-13D7BD4FF447}"/>
              </a:ext>
            </a:extLst>
          </p:cNvPr>
          <p:cNvSpPr/>
          <p:nvPr/>
        </p:nvSpPr>
        <p:spPr>
          <a:xfrm>
            <a:off x="8599435" y="618581"/>
            <a:ext cx="1769364" cy="2824860"/>
          </a:xfrm>
          <a:prstGeom prst="downArrow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Unit 3 coursework task 3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5B85CB54-3E9B-490A-B3EF-1DD2B2258755}"/>
              </a:ext>
            </a:extLst>
          </p:cNvPr>
          <p:cNvSpPr/>
          <p:nvPr/>
        </p:nvSpPr>
        <p:spPr>
          <a:xfrm>
            <a:off x="6933849" y="3532200"/>
            <a:ext cx="1459060" cy="124876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</a:rPr>
              <a:t>Task 1 Create a proposal from a brief, Task 2 Plan and develop pre production</a:t>
            </a:r>
          </a:p>
        </p:txBody>
      </p:sp>
      <p:sp>
        <p:nvSpPr>
          <p:cNvPr id="54" name="Arrow: Down 53">
            <a:extLst>
              <a:ext uri="{FF2B5EF4-FFF2-40B4-BE49-F238E27FC236}">
                <a16:creationId xmlns:a16="http://schemas.microsoft.com/office/drawing/2014/main" id="{CC331D8A-876A-4657-9504-EECC88D3CD8C}"/>
              </a:ext>
            </a:extLst>
          </p:cNvPr>
          <p:cNvSpPr/>
          <p:nvPr/>
        </p:nvSpPr>
        <p:spPr>
          <a:xfrm>
            <a:off x="10395442" y="552677"/>
            <a:ext cx="1781102" cy="2797238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Calibri" panose="020F0502020204030204" pitchFamily="34" charset="0"/>
              </a:rPr>
              <a:t>Unit 3 Coursework task 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2" name="Rectangle: Rounded Corners 61">
            <a:extLst>
              <a:ext uri="{FF2B5EF4-FFF2-40B4-BE49-F238E27FC236}">
                <a16:creationId xmlns:a16="http://schemas.microsoft.com/office/drawing/2014/main" id="{AFB2151E-7042-4367-9157-989DA96CCD2F}"/>
              </a:ext>
            </a:extLst>
          </p:cNvPr>
          <p:cNvSpPr/>
          <p:nvPr/>
        </p:nvSpPr>
        <p:spPr>
          <a:xfrm>
            <a:off x="5829764" y="5583462"/>
            <a:ext cx="1459060" cy="729092"/>
          </a:xfrm>
          <a:prstGeom prst="roundRect">
            <a:avLst/>
          </a:prstGeom>
          <a:solidFill>
            <a:srgbClr val="FFFF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Ongoing coursework</a:t>
            </a:r>
          </a:p>
        </p:txBody>
      </p:sp>
      <p:sp>
        <p:nvSpPr>
          <p:cNvPr id="64" name="Arrow: Right 63">
            <a:extLst>
              <a:ext uri="{FF2B5EF4-FFF2-40B4-BE49-F238E27FC236}">
                <a16:creationId xmlns:a16="http://schemas.microsoft.com/office/drawing/2014/main" id="{7F336D5E-89B7-4906-868D-C8A1CC19559F}"/>
              </a:ext>
            </a:extLst>
          </p:cNvPr>
          <p:cNvSpPr/>
          <p:nvPr/>
        </p:nvSpPr>
        <p:spPr>
          <a:xfrm>
            <a:off x="7276226" y="5421846"/>
            <a:ext cx="905024" cy="1079610"/>
          </a:xfrm>
          <a:prstGeom prst="rightArrow">
            <a:avLst/>
          </a:prstGeom>
          <a:solidFill>
            <a:srgbClr val="F6B8ED"/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DC3</a:t>
            </a:r>
          </a:p>
        </p:txBody>
      </p:sp>
      <p:sp>
        <p:nvSpPr>
          <p:cNvPr id="72" name="Rectangle: Rounded Corners 71">
            <a:extLst>
              <a:ext uri="{FF2B5EF4-FFF2-40B4-BE49-F238E27FC236}">
                <a16:creationId xmlns:a16="http://schemas.microsoft.com/office/drawing/2014/main" id="{B3A138F9-F577-48DD-98C0-F2CF931A06C6}"/>
              </a:ext>
            </a:extLst>
          </p:cNvPr>
          <p:cNvSpPr/>
          <p:nvPr/>
        </p:nvSpPr>
        <p:spPr>
          <a:xfrm>
            <a:off x="155155" y="5510632"/>
            <a:ext cx="1429603" cy="895541"/>
          </a:xfrm>
          <a:prstGeom prst="roundRect">
            <a:avLst/>
          </a:prstGeom>
          <a:solidFill>
            <a:srgbClr val="FFFF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tx1"/>
                </a:solidFill>
              </a:rPr>
              <a:t>Socrative tests</a:t>
            </a:r>
          </a:p>
        </p:txBody>
      </p:sp>
      <p:sp>
        <p:nvSpPr>
          <p:cNvPr id="74" name="Arrow: Right 73">
            <a:extLst>
              <a:ext uri="{FF2B5EF4-FFF2-40B4-BE49-F238E27FC236}">
                <a16:creationId xmlns:a16="http://schemas.microsoft.com/office/drawing/2014/main" id="{DCF60364-B344-4E00-9B9E-A94B4B7C3585}"/>
              </a:ext>
            </a:extLst>
          </p:cNvPr>
          <p:cNvSpPr/>
          <p:nvPr/>
        </p:nvSpPr>
        <p:spPr>
          <a:xfrm>
            <a:off x="1584758" y="5518067"/>
            <a:ext cx="905024" cy="880670"/>
          </a:xfrm>
          <a:prstGeom prst="rightArrow">
            <a:avLst/>
          </a:prstGeom>
          <a:solidFill>
            <a:srgbClr val="F6B8ED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DC1</a:t>
            </a:r>
          </a:p>
        </p:txBody>
      </p:sp>
      <p:sp>
        <p:nvSpPr>
          <p:cNvPr id="75" name="Arrow: Right 74">
            <a:extLst>
              <a:ext uri="{FF2B5EF4-FFF2-40B4-BE49-F238E27FC236}">
                <a16:creationId xmlns:a16="http://schemas.microsoft.com/office/drawing/2014/main" id="{DA75552D-987D-419A-B68F-6E012102C440}"/>
              </a:ext>
            </a:extLst>
          </p:cNvPr>
          <p:cNvSpPr/>
          <p:nvPr/>
        </p:nvSpPr>
        <p:spPr>
          <a:xfrm>
            <a:off x="3558240" y="5518067"/>
            <a:ext cx="905024" cy="880670"/>
          </a:xfrm>
          <a:prstGeom prst="rightArrow">
            <a:avLst/>
          </a:prstGeom>
          <a:solidFill>
            <a:srgbClr val="F6B8ED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>
                <a:solidFill>
                  <a:schemeClr val="tx1"/>
                </a:solidFill>
              </a:rPr>
              <a:t>DC2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9" name="Rectangle: Rounded Corners 78">
            <a:extLst>
              <a:ext uri="{FF2B5EF4-FFF2-40B4-BE49-F238E27FC236}">
                <a16:creationId xmlns:a16="http://schemas.microsoft.com/office/drawing/2014/main" id="{5656F81C-4372-4F37-AD5F-9B71CA89D568}"/>
              </a:ext>
            </a:extLst>
          </p:cNvPr>
          <p:cNvSpPr/>
          <p:nvPr/>
        </p:nvSpPr>
        <p:spPr>
          <a:xfrm>
            <a:off x="1622927" y="70329"/>
            <a:ext cx="10208793" cy="442571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</a:rPr>
              <a:t>ASSESSMENT OBJECTIVES: </a:t>
            </a:r>
            <a:r>
              <a:rPr lang="en-US" sz="1400" b="1" dirty="0">
                <a:solidFill>
                  <a:schemeClr val="tx1"/>
                </a:solidFill>
              </a:rPr>
              <a:t> Develop understanding of how different media institutions operate in order to create products that will appeal to specific target audiences</a:t>
            </a:r>
            <a:r>
              <a:rPr lang="en-GB" sz="1400" b="1" dirty="0">
                <a:solidFill>
                  <a:schemeClr val="tx1"/>
                </a:solidFill>
              </a:rPr>
              <a:t>. </a:t>
            </a:r>
            <a:r>
              <a:rPr lang="en-US" sz="1400" b="1" dirty="0">
                <a:solidFill>
                  <a:schemeClr val="tx1"/>
                </a:solidFill>
              </a:rPr>
              <a:t>develop knowledge and understanding of the production processes of producing a media product </a:t>
            </a:r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80" name="Callout: Right Arrow 79">
            <a:extLst>
              <a:ext uri="{FF2B5EF4-FFF2-40B4-BE49-F238E27FC236}">
                <a16:creationId xmlns:a16="http://schemas.microsoft.com/office/drawing/2014/main" id="{5FE239EE-BC4B-4FC5-BD1C-AB93C01857DD}"/>
              </a:ext>
            </a:extLst>
          </p:cNvPr>
          <p:cNvSpPr/>
          <p:nvPr/>
        </p:nvSpPr>
        <p:spPr>
          <a:xfrm>
            <a:off x="128109" y="108122"/>
            <a:ext cx="1752620" cy="5212454"/>
          </a:xfrm>
          <a:prstGeom prst="rightArrowCallou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</a:rPr>
              <a:t>Skills Preparation: Understanding </a:t>
            </a:r>
            <a:r>
              <a:rPr lang="en-US" sz="1600" b="1" dirty="0">
                <a:solidFill>
                  <a:schemeClr val="tx1"/>
                </a:solidFill>
              </a:rPr>
              <a:t>how audiences are </a:t>
            </a:r>
            <a:r>
              <a:rPr lang="en-US" sz="1600" b="1" dirty="0" err="1">
                <a:solidFill>
                  <a:schemeClr val="tx1"/>
                </a:solidFill>
              </a:rPr>
              <a:t>categorised</a:t>
            </a:r>
            <a:r>
              <a:rPr lang="en-US" sz="1600" b="1" dirty="0">
                <a:solidFill>
                  <a:schemeClr val="tx1"/>
                </a:solidFill>
              </a:rPr>
              <a:t>, researched and targeted by media producers and how media institutions distribute and advertise their products to audiences </a:t>
            </a:r>
            <a:r>
              <a:rPr lang="en-GB" sz="1600" b="1" dirty="0">
                <a:solidFill>
                  <a:schemeClr val="tx1"/>
                </a:solidFill>
              </a:rPr>
              <a:t>and revising select Unit 1 topics ready for the exam</a:t>
            </a:r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3CE33C3E-3CDB-4517-B6E4-C28F496D53F5}"/>
              </a:ext>
            </a:extLst>
          </p:cNvPr>
          <p:cNvSpPr/>
          <p:nvPr/>
        </p:nvSpPr>
        <p:spPr>
          <a:xfrm>
            <a:off x="8347778" y="4730961"/>
            <a:ext cx="2272678" cy="688230"/>
          </a:xfrm>
          <a:prstGeom prst="ellipse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>
                <a:solidFill>
                  <a:schemeClr val="tx1"/>
                </a:solidFill>
              </a:rPr>
              <a:t>RPE</a:t>
            </a:r>
            <a:r>
              <a:rPr lang="en-GB" b="1" dirty="0">
                <a:solidFill>
                  <a:schemeClr val="tx1"/>
                </a:solidFill>
              </a:rPr>
              <a:t> KS3 Photoshop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00A09711-D9CC-4569-96B3-B8FAF081B1FF}"/>
              </a:ext>
            </a:extLst>
          </p:cNvPr>
          <p:cNvSpPr/>
          <p:nvPr/>
        </p:nvSpPr>
        <p:spPr>
          <a:xfrm>
            <a:off x="2635237" y="4618526"/>
            <a:ext cx="3105882" cy="791571"/>
          </a:xfrm>
          <a:prstGeom prst="ellipse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err="1">
                <a:solidFill>
                  <a:schemeClr val="tx1"/>
                </a:solidFill>
              </a:rPr>
              <a:t>RPE</a:t>
            </a:r>
            <a:r>
              <a:rPr lang="en-GB" sz="1400" b="1" dirty="0">
                <a:solidFill>
                  <a:schemeClr val="tx1"/>
                </a:solidFill>
              </a:rPr>
              <a:t> Creative </a:t>
            </a:r>
            <a:r>
              <a:rPr lang="en-GB" sz="1400" b="1" dirty="0" err="1">
                <a:solidFill>
                  <a:schemeClr val="tx1"/>
                </a:solidFill>
              </a:rPr>
              <a:t>iMedia</a:t>
            </a:r>
            <a:r>
              <a:rPr lang="en-GB" sz="1400" b="1" dirty="0">
                <a:solidFill>
                  <a:schemeClr val="tx1"/>
                </a:solidFill>
              </a:rPr>
              <a:t> GCSE</a:t>
            </a:r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5A3779E1-03B5-4E23-98B3-7F0DA651C72D}"/>
              </a:ext>
            </a:extLst>
          </p:cNvPr>
          <p:cNvSpPr/>
          <p:nvPr/>
        </p:nvSpPr>
        <p:spPr>
          <a:xfrm>
            <a:off x="8181250" y="5623122"/>
            <a:ext cx="1459060" cy="729092"/>
          </a:xfrm>
          <a:prstGeom prst="roundRect">
            <a:avLst/>
          </a:prstGeom>
          <a:solidFill>
            <a:srgbClr val="FFFF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Ongoing coursework</a:t>
            </a:r>
          </a:p>
        </p:txBody>
      </p:sp>
      <p:sp>
        <p:nvSpPr>
          <p:cNvPr id="39" name="Arrow: Right 38">
            <a:extLst>
              <a:ext uri="{FF2B5EF4-FFF2-40B4-BE49-F238E27FC236}">
                <a16:creationId xmlns:a16="http://schemas.microsoft.com/office/drawing/2014/main" id="{B28E9FBA-71A0-4849-AA17-A6714F8C4A3E}"/>
              </a:ext>
            </a:extLst>
          </p:cNvPr>
          <p:cNvSpPr/>
          <p:nvPr/>
        </p:nvSpPr>
        <p:spPr>
          <a:xfrm>
            <a:off x="9627712" y="5461506"/>
            <a:ext cx="905024" cy="1079610"/>
          </a:xfrm>
          <a:prstGeom prst="rightArrow">
            <a:avLst/>
          </a:prstGeom>
          <a:solidFill>
            <a:srgbClr val="F6B8ED"/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DC4</a:t>
            </a:r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44A2896A-A4E5-4D21-98CA-18D2BA782113}"/>
              </a:ext>
            </a:extLst>
          </p:cNvPr>
          <p:cNvSpPr/>
          <p:nvPr/>
        </p:nvSpPr>
        <p:spPr>
          <a:xfrm>
            <a:off x="10545334" y="5626923"/>
            <a:ext cx="1197151" cy="835172"/>
          </a:xfrm>
          <a:prstGeom prst="roundRect">
            <a:avLst/>
          </a:prstGeom>
          <a:solidFill>
            <a:srgbClr val="FF33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bg1"/>
                </a:solidFill>
              </a:rPr>
              <a:t>Coursework Hand in</a:t>
            </a:r>
          </a:p>
        </p:txBody>
      </p:sp>
    </p:spTree>
    <p:extLst>
      <p:ext uri="{BB962C8B-B14F-4D97-AF65-F5344CB8AC3E}">
        <p14:creationId xmlns:p14="http://schemas.microsoft.com/office/powerpoint/2010/main" val="3715141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937107F-5826-4E76-AFD0-B41485B1290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440" t="8965" r="28500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514E28AD-052D-42B1-B913-2155273985ED}"/>
              </a:ext>
            </a:extLst>
          </p:cNvPr>
          <p:cNvSpPr/>
          <p:nvPr/>
        </p:nvSpPr>
        <p:spPr>
          <a:xfrm>
            <a:off x="0" y="6493576"/>
            <a:ext cx="12192000" cy="337930"/>
          </a:xfrm>
          <a:prstGeom prst="rect">
            <a:avLst/>
          </a:prstGeom>
          <a:solidFill>
            <a:srgbClr val="66CCFF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/>
                </a:solidFill>
              </a:rPr>
              <a:t>Explain the different types of contemporary media ownership and operating models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28D848D-504A-4810-B60D-7D35B1C3E364}"/>
              </a:ext>
            </a:extLst>
          </p:cNvPr>
          <p:cNvSpPr/>
          <p:nvPr/>
        </p:nvSpPr>
        <p:spPr>
          <a:xfrm>
            <a:off x="709819" y="6145701"/>
            <a:ext cx="11482182" cy="337930"/>
          </a:xfrm>
          <a:prstGeom prst="rect">
            <a:avLst/>
          </a:prstGeom>
          <a:solidFill>
            <a:srgbClr val="99FF33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/>
                </a:solidFill>
              </a:rPr>
              <a:t>Explain the difference between types of advertising in media industries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75213A4-3BA8-4396-B5F6-F069F3B802C2}"/>
              </a:ext>
            </a:extLst>
          </p:cNvPr>
          <p:cNvSpPr/>
          <p:nvPr/>
        </p:nvSpPr>
        <p:spPr>
          <a:xfrm>
            <a:off x="1170328" y="5771345"/>
            <a:ext cx="11021671" cy="337930"/>
          </a:xfrm>
          <a:prstGeom prst="rect">
            <a:avLst/>
          </a:prstGeom>
          <a:solidFill>
            <a:srgbClr val="FFFF0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Evaluate how media products are advertised to audiences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95037B5-8ABB-41F0-A1C9-D49F91AAFA70}"/>
              </a:ext>
            </a:extLst>
          </p:cNvPr>
          <p:cNvSpPr/>
          <p:nvPr/>
        </p:nvSpPr>
        <p:spPr>
          <a:xfrm>
            <a:off x="1993693" y="5433392"/>
            <a:ext cx="10198306" cy="301528"/>
          </a:xfrm>
          <a:prstGeom prst="rect">
            <a:avLst/>
          </a:prstGeom>
          <a:solidFill>
            <a:srgbClr val="F6B8ED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Explain the use and application of production techniques to create media products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AE1F524-4C8B-43FF-812E-0A3A13D9F541}"/>
              </a:ext>
            </a:extLst>
          </p:cNvPr>
          <p:cNvSpPr/>
          <p:nvPr/>
        </p:nvSpPr>
        <p:spPr>
          <a:xfrm>
            <a:off x="2968052" y="5059022"/>
            <a:ext cx="9223948" cy="337930"/>
          </a:xfrm>
          <a:prstGeom prst="rect">
            <a:avLst/>
          </a:prstGeom>
          <a:solidFill>
            <a:srgbClr val="66CCFF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>
                <a:solidFill>
                  <a:schemeClr val="tx1"/>
                </a:solidFill>
              </a:rPr>
              <a:t>Define audience terminology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B3D8A1A-78DF-4A48-B6EC-FEB9BBCCB957}"/>
              </a:ext>
            </a:extLst>
          </p:cNvPr>
          <p:cNvSpPr/>
          <p:nvPr/>
        </p:nvSpPr>
        <p:spPr>
          <a:xfrm>
            <a:off x="3957403" y="4670518"/>
            <a:ext cx="8234595" cy="337930"/>
          </a:xfrm>
          <a:prstGeom prst="rect">
            <a:avLst/>
          </a:prstGeom>
          <a:solidFill>
            <a:srgbClr val="99FF33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Evaluate primary and secondary research methods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4CD6C84-7833-4C72-8DF5-87B50D11E6D4}"/>
              </a:ext>
            </a:extLst>
          </p:cNvPr>
          <p:cNvSpPr/>
          <p:nvPr/>
        </p:nvSpPr>
        <p:spPr>
          <a:xfrm>
            <a:off x="4676931" y="4278781"/>
            <a:ext cx="7515069" cy="405848"/>
          </a:xfrm>
          <a:prstGeom prst="rect">
            <a:avLst/>
          </a:prstGeom>
          <a:solidFill>
            <a:srgbClr val="FFFF0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Evaluate the ethical impact that media products have on their target audiences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D9AAB31-6FB0-464C-B8AB-006484E128B2}"/>
              </a:ext>
            </a:extLst>
          </p:cNvPr>
          <p:cNvSpPr txBox="1"/>
          <p:nvPr/>
        </p:nvSpPr>
        <p:spPr>
          <a:xfrm>
            <a:off x="309417" y="2662013"/>
            <a:ext cx="6141493" cy="584775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chemeClr val="bg1"/>
                </a:solidFill>
              </a:rPr>
              <a:t>Steps to Digital media Success</a:t>
            </a:r>
          </a:p>
        </p:txBody>
      </p:sp>
    </p:spTree>
    <p:extLst>
      <p:ext uri="{BB962C8B-B14F-4D97-AF65-F5344CB8AC3E}">
        <p14:creationId xmlns:p14="http://schemas.microsoft.com/office/powerpoint/2010/main" val="4507722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257</Words>
  <Application>Microsoft Office PowerPoint</Application>
  <PresentationFormat>Widescreen</PresentationFormat>
  <Paragraphs>33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Luke Grayson</dc:creator>
  <cp:lastModifiedBy>Chloe Busby</cp:lastModifiedBy>
  <cp:revision>12</cp:revision>
  <dcterms:created xsi:type="dcterms:W3CDTF">2022-03-10T09:55:44Z</dcterms:created>
  <dcterms:modified xsi:type="dcterms:W3CDTF">2022-05-03T10:17:28Z</dcterms:modified>
</cp:coreProperties>
</file>