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668" autoAdjust="0"/>
    <p:restoredTop sz="94660"/>
  </p:normalViewPr>
  <p:slideViewPr>
    <p:cSldViewPr snapToGrid="0">
      <p:cViewPr varScale="1">
        <p:scale>
          <a:sx n="66" d="100"/>
          <a:sy n="66" d="100"/>
        </p:scale>
        <p:origin x="66" y="10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DC1C6-8E7B-461D-9D4A-B0B84B4E20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E749E0E-CF54-476A-A0F9-BAE14FB5FC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04E9646-4564-4B51-BD10-698B2B20407B}"/>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5" name="Footer Placeholder 4">
            <a:extLst>
              <a:ext uri="{FF2B5EF4-FFF2-40B4-BE49-F238E27FC236}">
                <a16:creationId xmlns:a16="http://schemas.microsoft.com/office/drawing/2014/main" id="{2B55C8EA-57DE-4E3A-8750-B0405DA26F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BC7AA4-A81A-4D5B-A17B-842F58572841}"/>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17113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FDB2A-D3FF-4BCA-BCD5-CCD745C9C4B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4070A5-591B-4C43-8108-C4D3536FAB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7BF164-8B4D-4388-99A8-2BC5BA16D388}"/>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5" name="Footer Placeholder 4">
            <a:extLst>
              <a:ext uri="{FF2B5EF4-FFF2-40B4-BE49-F238E27FC236}">
                <a16:creationId xmlns:a16="http://schemas.microsoft.com/office/drawing/2014/main" id="{0CCA42AD-9338-4F3B-85EC-26F5800684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ACB2D3-B636-47AF-B190-355EE96406B3}"/>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176214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532FEE-0A7A-4102-AE67-FDABB1F8CA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7D96CD-CFB2-4AF4-896D-601E9A54250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58346C-AEFA-40EA-83FA-5D4D7A436D8D}"/>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5" name="Footer Placeholder 4">
            <a:extLst>
              <a:ext uri="{FF2B5EF4-FFF2-40B4-BE49-F238E27FC236}">
                <a16:creationId xmlns:a16="http://schemas.microsoft.com/office/drawing/2014/main" id="{1615852A-E074-4128-8C60-85AB9119FE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0C00A9-3508-4D85-AEF1-E39E971805A4}"/>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868160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A530E-1B8B-4534-BF1C-3A8474F1E1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162142-8A7F-41BB-9DA6-BC0FE001C63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79431F-B4F3-4272-89A6-C5E918180B27}"/>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5" name="Footer Placeholder 4">
            <a:extLst>
              <a:ext uri="{FF2B5EF4-FFF2-40B4-BE49-F238E27FC236}">
                <a16:creationId xmlns:a16="http://schemas.microsoft.com/office/drawing/2014/main" id="{7912D817-771F-411A-962F-967D87C8B2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4ED955-E1CC-4B89-B2E7-3BDEF449794B}"/>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214996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DAF09-BFC5-4562-B005-8E0ADF9C26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D7395A1-4C5E-4487-8377-B0A078A24C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49CE56B-F7DF-469D-B36C-A958893C99CE}"/>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5" name="Footer Placeholder 4">
            <a:extLst>
              <a:ext uri="{FF2B5EF4-FFF2-40B4-BE49-F238E27FC236}">
                <a16:creationId xmlns:a16="http://schemas.microsoft.com/office/drawing/2014/main" id="{B0E10A16-59BF-4A4A-A4BE-CCBC8A6131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9287BF-7507-490D-BA81-04149646FA9C}"/>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449409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DE18F-A9E5-41E1-9ADB-11267517A89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E393-30F8-4799-8543-4CA2DE1821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DC8DCDA-29E1-4CB1-8963-313FD12A27A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C0DDEAD-314C-42B7-B4DD-6947FCEEC863}"/>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6" name="Footer Placeholder 5">
            <a:extLst>
              <a:ext uri="{FF2B5EF4-FFF2-40B4-BE49-F238E27FC236}">
                <a16:creationId xmlns:a16="http://schemas.microsoft.com/office/drawing/2014/main" id="{A804A2F7-BD84-4A63-AEA1-3D1FFF7DF1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FA6527-2421-47F4-BF5A-99382E839FE0}"/>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93596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1C4C2-547F-4AC7-88FD-4E76165B420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55C497-22AD-40F9-96AC-30A1F0EA5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D87ED00-18AA-4AD4-BED4-17E2C9D286F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140AF27-3324-4FB6-AA60-F36A57E9AF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7BD8C14-3C86-44B0-8D86-70FFAE8AB00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52C5AF-9FC9-449A-A176-B92C98028330}"/>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8" name="Footer Placeholder 7">
            <a:extLst>
              <a:ext uri="{FF2B5EF4-FFF2-40B4-BE49-F238E27FC236}">
                <a16:creationId xmlns:a16="http://schemas.microsoft.com/office/drawing/2014/main" id="{38E6E38D-6837-4B13-B0DC-86587BA5FAB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954DAB0-2550-4740-AAD3-D061D65509CA}"/>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78409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19100-6005-4E1D-8263-65AF2F8A8D6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DD57DF-97E4-44F7-BD55-1BD32F3AEDD7}"/>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4" name="Footer Placeholder 3">
            <a:extLst>
              <a:ext uri="{FF2B5EF4-FFF2-40B4-BE49-F238E27FC236}">
                <a16:creationId xmlns:a16="http://schemas.microsoft.com/office/drawing/2014/main" id="{8CD67290-1717-471C-95C1-F56FB42EDB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2984689-3DF9-4EE4-ADFF-95C7B06DE614}"/>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2920944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C048A6-9581-4FA4-AC05-CF1D975AC2AE}"/>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3" name="Footer Placeholder 2">
            <a:extLst>
              <a:ext uri="{FF2B5EF4-FFF2-40B4-BE49-F238E27FC236}">
                <a16:creationId xmlns:a16="http://schemas.microsoft.com/office/drawing/2014/main" id="{552B8874-8DA5-47F9-A0AE-3FEBA396170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9FE3C96-9B66-4484-842F-6EBC30949E4A}"/>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894390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2C1B5-BE1C-418F-8733-90B69BB65B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5E4D4E-6270-4914-A43A-9F085931F6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AD1B853-2701-4A6A-93AF-F052C476E1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B80D89-7D6D-4981-B319-BC35B22A0BC1}"/>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6" name="Footer Placeholder 5">
            <a:extLst>
              <a:ext uri="{FF2B5EF4-FFF2-40B4-BE49-F238E27FC236}">
                <a16:creationId xmlns:a16="http://schemas.microsoft.com/office/drawing/2014/main" id="{24E2AC00-AD1C-46F8-98C8-F2A2E481D17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443F3D-02D8-43D5-A0EA-92346AE2EFAD}"/>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316020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4AF49-BC7B-4EF7-9521-17BEB920F0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6DBE9C-6C5D-4080-A204-76E51DA3B6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7B2F4E3-3041-47C1-B848-11171AE007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A4DCB1-097E-4CAB-AE31-7F1294B3E764}"/>
              </a:ext>
            </a:extLst>
          </p:cNvPr>
          <p:cNvSpPr>
            <a:spLocks noGrp="1"/>
          </p:cNvSpPr>
          <p:nvPr>
            <p:ph type="dt" sz="half" idx="10"/>
          </p:nvPr>
        </p:nvSpPr>
        <p:spPr/>
        <p:txBody>
          <a:bodyPr/>
          <a:lstStyle/>
          <a:p>
            <a:fld id="{55C6F616-8B9F-44BD-8730-A49812345099}" type="datetimeFigureOut">
              <a:rPr lang="en-GB" smtClean="0"/>
              <a:t>03/05/2022</a:t>
            </a:fld>
            <a:endParaRPr lang="en-GB"/>
          </a:p>
        </p:txBody>
      </p:sp>
      <p:sp>
        <p:nvSpPr>
          <p:cNvPr id="6" name="Footer Placeholder 5">
            <a:extLst>
              <a:ext uri="{FF2B5EF4-FFF2-40B4-BE49-F238E27FC236}">
                <a16:creationId xmlns:a16="http://schemas.microsoft.com/office/drawing/2014/main" id="{F9C7AFD6-9463-442C-A712-15B7527AEF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EBEF726-9B78-45C4-8172-033148C85074}"/>
              </a:ext>
            </a:extLst>
          </p:cNvPr>
          <p:cNvSpPr>
            <a:spLocks noGrp="1"/>
          </p:cNvSpPr>
          <p:nvPr>
            <p:ph type="sldNum" sz="quarter" idx="12"/>
          </p:nvPr>
        </p:nvSpPr>
        <p:spPr/>
        <p:txBody>
          <a:bodyPr/>
          <a:lstStyle/>
          <a:p>
            <a:fld id="{7D536845-127D-4C5B-BD80-13865B326B2C}" type="slidenum">
              <a:rPr lang="en-GB" smtClean="0"/>
              <a:t>‹#›</a:t>
            </a:fld>
            <a:endParaRPr lang="en-GB"/>
          </a:p>
        </p:txBody>
      </p:sp>
    </p:spTree>
    <p:extLst>
      <p:ext uri="{BB962C8B-B14F-4D97-AF65-F5344CB8AC3E}">
        <p14:creationId xmlns:p14="http://schemas.microsoft.com/office/powerpoint/2010/main" val="962713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E3C3D4-47E5-4670-9797-697CDB5309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C0EB6E4-24DC-480A-A832-5854CF72C3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413ACC-EE32-47BC-B98E-C85187C132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6F616-8B9F-44BD-8730-A49812345099}" type="datetimeFigureOut">
              <a:rPr lang="en-GB" smtClean="0"/>
              <a:t>03/05/2022</a:t>
            </a:fld>
            <a:endParaRPr lang="en-GB"/>
          </a:p>
        </p:txBody>
      </p:sp>
      <p:sp>
        <p:nvSpPr>
          <p:cNvPr id="5" name="Footer Placeholder 4">
            <a:extLst>
              <a:ext uri="{FF2B5EF4-FFF2-40B4-BE49-F238E27FC236}">
                <a16:creationId xmlns:a16="http://schemas.microsoft.com/office/drawing/2014/main" id="{5ACA3184-6A48-4C28-8352-E3619E8A2B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273396-BCCE-42D6-8A6A-EAFA000FFA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36845-127D-4C5B-BD80-13865B326B2C}" type="slidenum">
              <a:rPr lang="en-GB" smtClean="0"/>
              <a:t>‹#›</a:t>
            </a:fld>
            <a:endParaRPr lang="en-GB"/>
          </a:p>
        </p:txBody>
      </p:sp>
    </p:spTree>
    <p:extLst>
      <p:ext uri="{BB962C8B-B14F-4D97-AF65-F5344CB8AC3E}">
        <p14:creationId xmlns:p14="http://schemas.microsoft.com/office/powerpoint/2010/main" val="2293127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0ED96B23-F69B-49E9-BE5B-3670CFDCF6AF}"/>
              </a:ext>
            </a:extLst>
          </p:cNvPr>
          <p:cNvSpPr/>
          <p:nvPr/>
        </p:nvSpPr>
        <p:spPr>
          <a:xfrm>
            <a:off x="1392703" y="3349914"/>
            <a:ext cx="2759039" cy="1944495"/>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u="sng" dirty="0">
                <a:solidFill>
                  <a:schemeClr val="tx1"/>
                </a:solidFill>
              </a:rPr>
              <a:t>Unit 6</a:t>
            </a:r>
          </a:p>
          <a:p>
            <a:r>
              <a:rPr lang="en-GB" sz="1400" dirty="0">
                <a:solidFill>
                  <a:schemeClr val="tx1"/>
                </a:solidFill>
              </a:rPr>
              <a:t>Task 1 - </a:t>
            </a:r>
            <a:r>
              <a:rPr lang="en-US" sz="1400" dirty="0">
                <a:solidFill>
                  <a:schemeClr val="tx1"/>
                </a:solidFill>
              </a:rPr>
              <a:t> Understand how apps are designed</a:t>
            </a:r>
          </a:p>
          <a:p>
            <a:r>
              <a:rPr lang="en-US" sz="1400" dirty="0">
                <a:solidFill>
                  <a:schemeClr val="tx1"/>
                </a:solidFill>
              </a:rPr>
              <a:t>Task 2-  Investigate potential solutions for app developments</a:t>
            </a:r>
          </a:p>
          <a:p>
            <a:r>
              <a:rPr lang="en-US" sz="1400" dirty="0">
                <a:solidFill>
                  <a:schemeClr val="tx1"/>
                </a:solidFill>
              </a:rPr>
              <a:t>Task 3 –  Generate designs for app solutions</a:t>
            </a:r>
          </a:p>
          <a:p>
            <a:r>
              <a:rPr lang="en-US" sz="1400" dirty="0">
                <a:solidFill>
                  <a:schemeClr val="tx1"/>
                </a:solidFill>
              </a:rPr>
              <a:t>Task 4 -  Present app solutions to meet client and user requirements</a:t>
            </a:r>
            <a:endParaRPr lang="en-GB" sz="1400" dirty="0">
              <a:solidFill>
                <a:schemeClr val="tx1"/>
              </a:solidFill>
            </a:endParaRPr>
          </a:p>
        </p:txBody>
      </p:sp>
      <p:sp>
        <p:nvSpPr>
          <p:cNvPr id="35" name="Arrow: Down 34">
            <a:extLst>
              <a:ext uri="{FF2B5EF4-FFF2-40B4-BE49-F238E27FC236}">
                <a16:creationId xmlns:a16="http://schemas.microsoft.com/office/drawing/2014/main" id="{D86C7B01-FFCB-4109-A230-3749963180E6}"/>
              </a:ext>
            </a:extLst>
          </p:cNvPr>
          <p:cNvSpPr/>
          <p:nvPr/>
        </p:nvSpPr>
        <p:spPr>
          <a:xfrm>
            <a:off x="1907371" y="592962"/>
            <a:ext cx="1646215" cy="2725733"/>
          </a:xfrm>
          <a:prstGeom prst="downArrow">
            <a:avLst/>
          </a:prstGeom>
          <a:solidFill>
            <a:schemeClr val="bg1">
              <a:lumMod val="95000"/>
            </a:schemeClr>
          </a:solidFill>
          <a:ln w="38100">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tx1"/>
                </a:solidFill>
              </a:rPr>
              <a:t>Unit 6 coursework</a:t>
            </a:r>
          </a:p>
        </p:txBody>
      </p:sp>
      <p:sp>
        <p:nvSpPr>
          <p:cNvPr id="41" name="Arrow: Down 40">
            <a:extLst>
              <a:ext uri="{FF2B5EF4-FFF2-40B4-BE49-F238E27FC236}">
                <a16:creationId xmlns:a16="http://schemas.microsoft.com/office/drawing/2014/main" id="{6DA81A66-F305-44C8-848C-71A3745D94FD}"/>
              </a:ext>
            </a:extLst>
          </p:cNvPr>
          <p:cNvSpPr/>
          <p:nvPr/>
        </p:nvSpPr>
        <p:spPr>
          <a:xfrm>
            <a:off x="6695283" y="645541"/>
            <a:ext cx="1936193" cy="2859699"/>
          </a:xfrm>
          <a:prstGeom prst="downArrow">
            <a:avLst/>
          </a:prstGeom>
          <a:solidFill>
            <a:schemeClr val="accent6">
              <a:lumMod val="40000"/>
              <a:lumOff val="60000"/>
            </a:schemeClr>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tx1"/>
                </a:solidFill>
              </a:rPr>
              <a:t>Unit 9 and 21 coursework</a:t>
            </a:r>
          </a:p>
        </p:txBody>
      </p:sp>
      <p:sp>
        <p:nvSpPr>
          <p:cNvPr id="42" name="Arrow: Down 41">
            <a:extLst>
              <a:ext uri="{FF2B5EF4-FFF2-40B4-BE49-F238E27FC236}">
                <a16:creationId xmlns:a16="http://schemas.microsoft.com/office/drawing/2014/main" id="{A363090F-1E0D-41AA-A8EE-2E3C473E147B}"/>
              </a:ext>
            </a:extLst>
          </p:cNvPr>
          <p:cNvSpPr/>
          <p:nvPr/>
        </p:nvSpPr>
        <p:spPr>
          <a:xfrm>
            <a:off x="5239368" y="533654"/>
            <a:ext cx="1535742" cy="2785041"/>
          </a:xfrm>
          <a:prstGeom prst="downArrow">
            <a:avLst/>
          </a:prstGeom>
          <a:solidFill>
            <a:schemeClr val="bg1">
              <a:lumMod val="95000"/>
            </a:schemeClr>
          </a:solidFill>
          <a:ln w="38100">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tx1"/>
                </a:solidFill>
              </a:rPr>
              <a:t>Unit 9 and 21 coursework</a:t>
            </a:r>
          </a:p>
        </p:txBody>
      </p:sp>
      <p:sp>
        <p:nvSpPr>
          <p:cNvPr id="50" name="Arrow: Down 49">
            <a:extLst>
              <a:ext uri="{FF2B5EF4-FFF2-40B4-BE49-F238E27FC236}">
                <a16:creationId xmlns:a16="http://schemas.microsoft.com/office/drawing/2014/main" id="{87AE8F66-3F26-41F5-9BE0-13D7BD4FF447}"/>
              </a:ext>
            </a:extLst>
          </p:cNvPr>
          <p:cNvSpPr/>
          <p:nvPr/>
        </p:nvSpPr>
        <p:spPr>
          <a:xfrm>
            <a:off x="8599435" y="618581"/>
            <a:ext cx="1769364" cy="2824860"/>
          </a:xfrm>
          <a:prstGeom prst="downArrow">
            <a:avLst/>
          </a:prstGeom>
          <a:solidFill>
            <a:schemeClr val="bg1">
              <a:lumMod val="95000"/>
            </a:schemeClr>
          </a:solidFill>
          <a:ln w="38100">
            <a:solidFill>
              <a:srgbClr val="FF0000"/>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tx1"/>
                </a:solidFill>
              </a:rPr>
              <a:t>Unit 9 and 21 coursework</a:t>
            </a:r>
          </a:p>
        </p:txBody>
      </p:sp>
      <p:sp>
        <p:nvSpPr>
          <p:cNvPr id="54" name="Arrow: Down 53">
            <a:extLst>
              <a:ext uri="{FF2B5EF4-FFF2-40B4-BE49-F238E27FC236}">
                <a16:creationId xmlns:a16="http://schemas.microsoft.com/office/drawing/2014/main" id="{CC331D8A-876A-4657-9504-EECC88D3CD8C}"/>
              </a:ext>
            </a:extLst>
          </p:cNvPr>
          <p:cNvSpPr/>
          <p:nvPr/>
        </p:nvSpPr>
        <p:spPr>
          <a:xfrm>
            <a:off x="10395442" y="552677"/>
            <a:ext cx="1781102" cy="2797238"/>
          </a:xfrm>
          <a:prstGeom prst="downArrow">
            <a:avLst/>
          </a:prstGeom>
          <a:solidFill>
            <a:schemeClr val="accent6">
              <a:lumMod val="40000"/>
              <a:lumOff val="60000"/>
            </a:schemeClr>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tx1"/>
                </a:solidFill>
                <a:latin typeface="Calibri" panose="020F0502020204030204" pitchFamily="34" charset="0"/>
              </a:rPr>
              <a:t>Catch up/Finishing work</a:t>
            </a:r>
            <a:endParaRPr lang="en-GB" b="1" dirty="0">
              <a:solidFill>
                <a:schemeClr val="tx1"/>
              </a:solidFill>
            </a:endParaRPr>
          </a:p>
        </p:txBody>
      </p:sp>
      <p:sp>
        <p:nvSpPr>
          <p:cNvPr id="72" name="Rectangle: Rounded Corners 71">
            <a:extLst>
              <a:ext uri="{FF2B5EF4-FFF2-40B4-BE49-F238E27FC236}">
                <a16:creationId xmlns:a16="http://schemas.microsoft.com/office/drawing/2014/main" id="{B3A138F9-F577-48DD-98C0-F2CF931A06C6}"/>
              </a:ext>
            </a:extLst>
          </p:cNvPr>
          <p:cNvSpPr/>
          <p:nvPr/>
        </p:nvSpPr>
        <p:spPr>
          <a:xfrm>
            <a:off x="155155" y="5820122"/>
            <a:ext cx="1752216" cy="895541"/>
          </a:xfrm>
          <a:prstGeom prst="roundRect">
            <a:avLst/>
          </a:prstGeom>
          <a:solidFill>
            <a:srgbClr val="FFFF0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Coursework progress</a:t>
            </a:r>
          </a:p>
        </p:txBody>
      </p:sp>
      <p:sp>
        <p:nvSpPr>
          <p:cNvPr id="74" name="Arrow: Right 73">
            <a:extLst>
              <a:ext uri="{FF2B5EF4-FFF2-40B4-BE49-F238E27FC236}">
                <a16:creationId xmlns:a16="http://schemas.microsoft.com/office/drawing/2014/main" id="{DCF60364-B344-4E00-9B9E-A94B4B7C3585}"/>
              </a:ext>
            </a:extLst>
          </p:cNvPr>
          <p:cNvSpPr/>
          <p:nvPr/>
        </p:nvSpPr>
        <p:spPr>
          <a:xfrm>
            <a:off x="2019075" y="5879721"/>
            <a:ext cx="1047682" cy="880670"/>
          </a:xfrm>
          <a:prstGeom prst="rightArrow">
            <a:avLst/>
          </a:prstGeom>
          <a:solidFill>
            <a:srgbClr val="F6B8ED"/>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DC1</a:t>
            </a:r>
          </a:p>
        </p:txBody>
      </p:sp>
      <p:sp>
        <p:nvSpPr>
          <p:cNvPr id="80" name="Callout: Right Arrow 79">
            <a:extLst>
              <a:ext uri="{FF2B5EF4-FFF2-40B4-BE49-F238E27FC236}">
                <a16:creationId xmlns:a16="http://schemas.microsoft.com/office/drawing/2014/main" id="{5FE239EE-BC4B-4FC5-BD1C-AB93C01857DD}"/>
              </a:ext>
            </a:extLst>
          </p:cNvPr>
          <p:cNvSpPr/>
          <p:nvPr/>
        </p:nvSpPr>
        <p:spPr>
          <a:xfrm>
            <a:off x="128109" y="108122"/>
            <a:ext cx="1752620" cy="5212454"/>
          </a:xfrm>
          <a:prstGeom prst="rightArrowCallout">
            <a:avLst/>
          </a:prstGeom>
          <a:solidFill>
            <a:schemeClr val="bg1">
              <a:lumMod val="95000"/>
            </a:schemeClr>
          </a:solidFill>
          <a:ln w="38100">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600" b="1" dirty="0">
                <a:solidFill>
                  <a:schemeClr val="tx1"/>
                </a:solidFill>
              </a:rPr>
              <a:t>Explore potential ideas and develop the fundamental design for them. You will then develop the designs for an application/website and how users will interact with it.</a:t>
            </a:r>
            <a:endParaRPr lang="en-GB" sz="1600" b="1" dirty="0">
              <a:solidFill>
                <a:schemeClr val="tx1"/>
              </a:solidFill>
            </a:endParaRPr>
          </a:p>
        </p:txBody>
      </p:sp>
      <p:sp>
        <p:nvSpPr>
          <p:cNvPr id="31" name="Oval 30">
            <a:extLst>
              <a:ext uri="{FF2B5EF4-FFF2-40B4-BE49-F238E27FC236}">
                <a16:creationId xmlns:a16="http://schemas.microsoft.com/office/drawing/2014/main" id="{00A09711-D9CC-4569-96B3-B8FAF081B1FF}"/>
              </a:ext>
            </a:extLst>
          </p:cNvPr>
          <p:cNvSpPr/>
          <p:nvPr/>
        </p:nvSpPr>
        <p:spPr>
          <a:xfrm>
            <a:off x="3445157" y="5273584"/>
            <a:ext cx="5287670" cy="444202"/>
          </a:xfrm>
          <a:prstGeom prst="ellipse">
            <a:avLst/>
          </a:prstGeom>
          <a:solidFill>
            <a:schemeClr val="bg1">
              <a:lumMod val="95000"/>
            </a:schemeClr>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err="1">
                <a:solidFill>
                  <a:schemeClr val="tx1"/>
                </a:solidFill>
              </a:rPr>
              <a:t>RPE</a:t>
            </a:r>
            <a:r>
              <a:rPr lang="en-GB" sz="1400" b="1" dirty="0">
                <a:solidFill>
                  <a:schemeClr val="tx1"/>
                </a:solidFill>
              </a:rPr>
              <a:t> Computing GCSE, KS3 ICT, Year 12 Unit 6</a:t>
            </a:r>
          </a:p>
        </p:txBody>
      </p:sp>
      <p:sp>
        <p:nvSpPr>
          <p:cNvPr id="36" name="Arrow: Down 35">
            <a:extLst>
              <a:ext uri="{FF2B5EF4-FFF2-40B4-BE49-F238E27FC236}">
                <a16:creationId xmlns:a16="http://schemas.microsoft.com/office/drawing/2014/main" id="{46F8712D-DF07-4B93-B1DD-9D4D0392C99A}"/>
              </a:ext>
            </a:extLst>
          </p:cNvPr>
          <p:cNvSpPr/>
          <p:nvPr/>
        </p:nvSpPr>
        <p:spPr>
          <a:xfrm>
            <a:off x="3518725" y="458734"/>
            <a:ext cx="1623982" cy="2899130"/>
          </a:xfrm>
          <a:prstGeom prst="downArrow">
            <a:avLst/>
          </a:prstGeom>
          <a:solidFill>
            <a:schemeClr val="accent6">
              <a:lumMod val="40000"/>
              <a:lumOff val="60000"/>
            </a:schemeClr>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GB" b="1" dirty="0">
                <a:solidFill>
                  <a:schemeClr val="tx1"/>
                </a:solidFill>
              </a:rPr>
              <a:t>Unit 9 and 21 coursework</a:t>
            </a:r>
          </a:p>
        </p:txBody>
      </p:sp>
      <p:sp>
        <p:nvSpPr>
          <p:cNvPr id="27" name="Rectangle 26">
            <a:extLst>
              <a:ext uri="{FF2B5EF4-FFF2-40B4-BE49-F238E27FC236}">
                <a16:creationId xmlns:a16="http://schemas.microsoft.com/office/drawing/2014/main" id="{4C6C7B0E-A05D-4A20-A1E6-C97B543F1D25}"/>
              </a:ext>
            </a:extLst>
          </p:cNvPr>
          <p:cNvSpPr/>
          <p:nvPr/>
        </p:nvSpPr>
        <p:spPr>
          <a:xfrm>
            <a:off x="4399234" y="3353334"/>
            <a:ext cx="3641026" cy="1948221"/>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u="sng" dirty="0">
                <a:solidFill>
                  <a:schemeClr val="tx1"/>
                </a:solidFill>
              </a:rPr>
              <a:t>Unit 9</a:t>
            </a:r>
          </a:p>
          <a:p>
            <a:r>
              <a:rPr lang="en-GB" sz="1400" dirty="0">
                <a:solidFill>
                  <a:schemeClr val="tx1"/>
                </a:solidFill>
              </a:rPr>
              <a:t>Task 1 – </a:t>
            </a:r>
            <a:r>
              <a:rPr lang="en-US" sz="1400" dirty="0">
                <a:solidFill>
                  <a:schemeClr val="tx1"/>
                </a:solidFill>
              </a:rPr>
              <a:t>Understand the product development life cycle</a:t>
            </a:r>
            <a:r>
              <a:rPr lang="en-GB" sz="1400" dirty="0">
                <a:solidFill>
                  <a:schemeClr val="tx1"/>
                </a:solidFill>
              </a:rPr>
              <a:t> </a:t>
            </a:r>
          </a:p>
          <a:p>
            <a:r>
              <a:rPr lang="en-GB" sz="1400" dirty="0">
                <a:solidFill>
                  <a:schemeClr val="tx1"/>
                </a:solidFill>
              </a:rPr>
              <a:t>Task 2 – </a:t>
            </a:r>
            <a:r>
              <a:rPr lang="en-US" sz="1400" dirty="0">
                <a:solidFill>
                  <a:schemeClr val="tx1"/>
                </a:solidFill>
              </a:rPr>
              <a:t>Be able to design products that meet identified client requirements</a:t>
            </a:r>
          </a:p>
          <a:p>
            <a:r>
              <a:rPr lang="en-GB" sz="1400" dirty="0">
                <a:solidFill>
                  <a:schemeClr val="tx1"/>
                </a:solidFill>
              </a:rPr>
              <a:t>Task 3 – </a:t>
            </a:r>
            <a:r>
              <a:rPr lang="en-US" sz="1400" dirty="0">
                <a:solidFill>
                  <a:schemeClr val="tx1"/>
                </a:solidFill>
              </a:rPr>
              <a:t>Be able to implement and test products</a:t>
            </a:r>
            <a:endParaRPr lang="en-GB" sz="1400" dirty="0">
              <a:solidFill>
                <a:schemeClr val="tx1"/>
              </a:solidFill>
            </a:endParaRPr>
          </a:p>
          <a:p>
            <a:r>
              <a:rPr lang="en-GB" sz="1400" dirty="0">
                <a:solidFill>
                  <a:schemeClr val="tx1"/>
                </a:solidFill>
              </a:rPr>
              <a:t>Task 4 - </a:t>
            </a:r>
            <a:r>
              <a:rPr lang="en-US" sz="1400" dirty="0">
                <a:solidFill>
                  <a:schemeClr val="tx1"/>
                </a:solidFill>
              </a:rPr>
              <a:t>Be able to carry out acceptance testing with clients</a:t>
            </a:r>
            <a:endParaRPr lang="en-GB" sz="1400" dirty="0">
              <a:solidFill>
                <a:schemeClr val="tx1"/>
              </a:solidFill>
            </a:endParaRPr>
          </a:p>
        </p:txBody>
      </p:sp>
      <p:sp>
        <p:nvSpPr>
          <p:cNvPr id="79" name="Rectangle: Rounded Corners 78">
            <a:extLst>
              <a:ext uri="{FF2B5EF4-FFF2-40B4-BE49-F238E27FC236}">
                <a16:creationId xmlns:a16="http://schemas.microsoft.com/office/drawing/2014/main" id="{5656F81C-4372-4F37-AD5F-9B71CA89D568}"/>
              </a:ext>
            </a:extLst>
          </p:cNvPr>
          <p:cNvSpPr/>
          <p:nvPr/>
        </p:nvSpPr>
        <p:spPr>
          <a:xfrm>
            <a:off x="1622927" y="70329"/>
            <a:ext cx="10208793" cy="442571"/>
          </a:xfrm>
          <a:prstGeom prst="roundRect">
            <a:avLst/>
          </a:prstGeom>
          <a:solidFill>
            <a:schemeClr val="bg1">
              <a:lumMod val="95000"/>
            </a:schemeClr>
          </a:solidFill>
          <a:ln w="38100">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ASSESSMENT OBJECTIVES: </a:t>
            </a:r>
            <a:r>
              <a:rPr lang="en-US" sz="1400" b="1" dirty="0">
                <a:solidFill>
                  <a:schemeClr val="tx1"/>
                </a:solidFill>
              </a:rPr>
              <a:t> learn key transferable skills such as liaising with clients, questioning people effectively to gain the information you need to develop successful designs, and presenting your ideas to an audience and getting feedback from them.</a:t>
            </a:r>
            <a:endParaRPr lang="en-GB" sz="1400" b="1" dirty="0">
              <a:solidFill>
                <a:schemeClr val="tx1"/>
              </a:solidFill>
            </a:endParaRPr>
          </a:p>
        </p:txBody>
      </p:sp>
      <p:sp>
        <p:nvSpPr>
          <p:cNvPr id="32" name="Rectangle 31">
            <a:extLst>
              <a:ext uri="{FF2B5EF4-FFF2-40B4-BE49-F238E27FC236}">
                <a16:creationId xmlns:a16="http://schemas.microsoft.com/office/drawing/2014/main" id="{2112F78C-3EC6-4F6D-BD98-C8E030474E3D}"/>
              </a:ext>
            </a:extLst>
          </p:cNvPr>
          <p:cNvSpPr/>
          <p:nvPr/>
        </p:nvSpPr>
        <p:spPr>
          <a:xfrm>
            <a:off x="8259711" y="3350703"/>
            <a:ext cx="3641026" cy="1943706"/>
          </a:xfrm>
          <a:prstGeom prst="rect">
            <a:avLst/>
          </a:prstGeom>
          <a:solidFill>
            <a:schemeClr val="bg1">
              <a:lumMod val="95000"/>
            </a:schemeClr>
          </a:solid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u="sng" dirty="0">
                <a:solidFill>
                  <a:schemeClr val="tx1"/>
                </a:solidFill>
              </a:rPr>
              <a:t>Unit 21</a:t>
            </a:r>
          </a:p>
          <a:p>
            <a:r>
              <a:rPr lang="en-GB" sz="1400" dirty="0">
                <a:solidFill>
                  <a:schemeClr val="tx1"/>
                </a:solidFill>
              </a:rPr>
              <a:t>Task 1 – </a:t>
            </a:r>
            <a:r>
              <a:rPr lang="en-US" sz="1400" dirty="0">
                <a:solidFill>
                  <a:schemeClr val="tx1"/>
                </a:solidFill>
              </a:rPr>
              <a:t>Understand the fundamentals of</a:t>
            </a:r>
          </a:p>
          <a:p>
            <a:r>
              <a:rPr lang="en-US" sz="1400" dirty="0">
                <a:solidFill>
                  <a:schemeClr val="tx1"/>
                </a:solidFill>
              </a:rPr>
              <a:t>web design</a:t>
            </a:r>
          </a:p>
          <a:p>
            <a:r>
              <a:rPr lang="en-GB" sz="1400" dirty="0">
                <a:solidFill>
                  <a:schemeClr val="tx1"/>
                </a:solidFill>
              </a:rPr>
              <a:t>Task 2 – </a:t>
            </a:r>
            <a:r>
              <a:rPr lang="en-US" sz="1400" dirty="0">
                <a:solidFill>
                  <a:schemeClr val="tx1"/>
                </a:solidFill>
              </a:rPr>
              <a:t>Be able to plan the development of an</a:t>
            </a:r>
          </a:p>
          <a:p>
            <a:r>
              <a:rPr lang="en-US" sz="1400" dirty="0">
                <a:solidFill>
                  <a:schemeClr val="tx1"/>
                </a:solidFill>
              </a:rPr>
              <a:t>interactive website for an identified</a:t>
            </a:r>
          </a:p>
          <a:p>
            <a:r>
              <a:rPr lang="en-US" sz="1400" dirty="0">
                <a:solidFill>
                  <a:schemeClr val="tx1"/>
                </a:solidFill>
              </a:rPr>
              <a:t>client</a:t>
            </a:r>
            <a:r>
              <a:rPr lang="en-GB" sz="1400" dirty="0">
                <a:solidFill>
                  <a:schemeClr val="tx1"/>
                </a:solidFill>
              </a:rPr>
              <a:t>Task 3 – </a:t>
            </a:r>
            <a:r>
              <a:rPr lang="en-US" sz="1400" dirty="0">
                <a:solidFill>
                  <a:schemeClr val="tx1"/>
                </a:solidFill>
              </a:rPr>
              <a:t>Be able to create prototype websites for an identified</a:t>
            </a:r>
          </a:p>
          <a:p>
            <a:r>
              <a:rPr lang="en-US" sz="1400" dirty="0">
                <a:solidFill>
                  <a:schemeClr val="tx1"/>
                </a:solidFill>
              </a:rPr>
              <a:t>client</a:t>
            </a:r>
            <a:r>
              <a:rPr lang="en-GB" sz="1400" dirty="0">
                <a:solidFill>
                  <a:schemeClr val="tx1"/>
                </a:solidFill>
              </a:rPr>
              <a:t>Task 4 - </a:t>
            </a:r>
            <a:r>
              <a:rPr lang="en-US" sz="1400" dirty="0">
                <a:solidFill>
                  <a:schemeClr val="tx1"/>
                </a:solidFill>
              </a:rPr>
              <a:t>Be able to present the interactive</a:t>
            </a:r>
          </a:p>
          <a:p>
            <a:r>
              <a:rPr lang="en-US" sz="1400" dirty="0">
                <a:solidFill>
                  <a:schemeClr val="tx1"/>
                </a:solidFill>
              </a:rPr>
              <a:t>website concept to an identified client</a:t>
            </a:r>
            <a:endParaRPr lang="en-GB" sz="1400" dirty="0">
              <a:solidFill>
                <a:schemeClr val="tx1"/>
              </a:solidFill>
            </a:endParaRPr>
          </a:p>
        </p:txBody>
      </p:sp>
      <p:sp>
        <p:nvSpPr>
          <p:cNvPr id="33" name="Rectangle: Rounded Corners 32">
            <a:extLst>
              <a:ext uri="{FF2B5EF4-FFF2-40B4-BE49-F238E27FC236}">
                <a16:creationId xmlns:a16="http://schemas.microsoft.com/office/drawing/2014/main" id="{F462954E-7643-4F91-8976-FEBBA6F7F97D}"/>
              </a:ext>
            </a:extLst>
          </p:cNvPr>
          <p:cNvSpPr/>
          <p:nvPr/>
        </p:nvSpPr>
        <p:spPr>
          <a:xfrm>
            <a:off x="3178461" y="5820122"/>
            <a:ext cx="1752216" cy="895541"/>
          </a:xfrm>
          <a:prstGeom prst="roundRect">
            <a:avLst/>
          </a:prstGeom>
          <a:solidFill>
            <a:srgbClr val="FFFF0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Coursework progress</a:t>
            </a:r>
          </a:p>
        </p:txBody>
      </p:sp>
      <p:sp>
        <p:nvSpPr>
          <p:cNvPr id="34" name="Arrow: Right 33">
            <a:extLst>
              <a:ext uri="{FF2B5EF4-FFF2-40B4-BE49-F238E27FC236}">
                <a16:creationId xmlns:a16="http://schemas.microsoft.com/office/drawing/2014/main" id="{4CD7DAF1-5600-4ACD-B547-30DBA93D1285}"/>
              </a:ext>
            </a:extLst>
          </p:cNvPr>
          <p:cNvSpPr/>
          <p:nvPr/>
        </p:nvSpPr>
        <p:spPr>
          <a:xfrm>
            <a:off x="5042381" y="5879721"/>
            <a:ext cx="1047682" cy="880670"/>
          </a:xfrm>
          <a:prstGeom prst="rightArrow">
            <a:avLst/>
          </a:prstGeom>
          <a:solidFill>
            <a:srgbClr val="F6B8ED"/>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DC2</a:t>
            </a:r>
          </a:p>
        </p:txBody>
      </p:sp>
      <p:sp>
        <p:nvSpPr>
          <p:cNvPr id="40" name="Rectangle: Rounded Corners 39">
            <a:extLst>
              <a:ext uri="{FF2B5EF4-FFF2-40B4-BE49-F238E27FC236}">
                <a16:creationId xmlns:a16="http://schemas.microsoft.com/office/drawing/2014/main" id="{00A6D254-61BD-4A0B-9988-237AB24E56FC}"/>
              </a:ext>
            </a:extLst>
          </p:cNvPr>
          <p:cNvSpPr/>
          <p:nvPr/>
        </p:nvSpPr>
        <p:spPr>
          <a:xfrm>
            <a:off x="6201767" y="5892130"/>
            <a:ext cx="1752216" cy="895541"/>
          </a:xfrm>
          <a:prstGeom prst="roundRect">
            <a:avLst/>
          </a:prstGeom>
          <a:solidFill>
            <a:srgbClr val="FFFF0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Coursework progress</a:t>
            </a:r>
          </a:p>
        </p:txBody>
      </p:sp>
      <p:sp>
        <p:nvSpPr>
          <p:cNvPr id="43" name="Arrow: Right 42">
            <a:extLst>
              <a:ext uri="{FF2B5EF4-FFF2-40B4-BE49-F238E27FC236}">
                <a16:creationId xmlns:a16="http://schemas.microsoft.com/office/drawing/2014/main" id="{C7BCCEDF-88A7-44AF-99C5-80383689B92E}"/>
              </a:ext>
            </a:extLst>
          </p:cNvPr>
          <p:cNvSpPr/>
          <p:nvPr/>
        </p:nvSpPr>
        <p:spPr>
          <a:xfrm>
            <a:off x="8065687" y="5951729"/>
            <a:ext cx="1047682" cy="880670"/>
          </a:xfrm>
          <a:prstGeom prst="rightArrow">
            <a:avLst/>
          </a:prstGeom>
          <a:solidFill>
            <a:srgbClr val="F6B8ED"/>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DC3</a:t>
            </a:r>
          </a:p>
        </p:txBody>
      </p:sp>
      <p:sp>
        <p:nvSpPr>
          <p:cNvPr id="45" name="Rectangle: Rounded Corners 44">
            <a:extLst>
              <a:ext uri="{FF2B5EF4-FFF2-40B4-BE49-F238E27FC236}">
                <a16:creationId xmlns:a16="http://schemas.microsoft.com/office/drawing/2014/main" id="{9D80E89C-B7A3-4858-AA2B-AC2E05E44663}"/>
              </a:ext>
            </a:extLst>
          </p:cNvPr>
          <p:cNvSpPr/>
          <p:nvPr/>
        </p:nvSpPr>
        <p:spPr>
          <a:xfrm>
            <a:off x="9220731" y="5879721"/>
            <a:ext cx="1752216" cy="895541"/>
          </a:xfrm>
          <a:prstGeom prst="roundRect">
            <a:avLst/>
          </a:prstGeom>
          <a:solidFill>
            <a:srgbClr val="FFFF00"/>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solidFill>
                  <a:schemeClr val="tx1"/>
                </a:solidFill>
              </a:rPr>
              <a:t>Coursework progress</a:t>
            </a:r>
          </a:p>
        </p:txBody>
      </p:sp>
      <p:sp>
        <p:nvSpPr>
          <p:cNvPr id="46" name="Arrow: Right 45">
            <a:extLst>
              <a:ext uri="{FF2B5EF4-FFF2-40B4-BE49-F238E27FC236}">
                <a16:creationId xmlns:a16="http://schemas.microsoft.com/office/drawing/2014/main" id="{6D768CCD-BA01-47B1-8350-9EC2F24148AD}"/>
              </a:ext>
            </a:extLst>
          </p:cNvPr>
          <p:cNvSpPr/>
          <p:nvPr/>
        </p:nvSpPr>
        <p:spPr>
          <a:xfrm>
            <a:off x="11084651" y="5939320"/>
            <a:ext cx="1047682" cy="880670"/>
          </a:xfrm>
          <a:prstGeom prst="rightArrow">
            <a:avLst/>
          </a:prstGeom>
          <a:solidFill>
            <a:srgbClr val="F6B8ED"/>
          </a:solidFill>
          <a:ln>
            <a:solidFill>
              <a:schemeClr val="bg1"/>
            </a:solid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DC4</a:t>
            </a:r>
          </a:p>
        </p:txBody>
      </p:sp>
    </p:spTree>
    <p:extLst>
      <p:ext uri="{BB962C8B-B14F-4D97-AF65-F5344CB8AC3E}">
        <p14:creationId xmlns:p14="http://schemas.microsoft.com/office/powerpoint/2010/main" val="3715141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937107F-5826-4E76-AFD0-B41485B1290E}"/>
              </a:ext>
            </a:extLst>
          </p:cNvPr>
          <p:cNvPicPr>
            <a:picLocks noChangeAspect="1"/>
          </p:cNvPicPr>
          <p:nvPr/>
        </p:nvPicPr>
        <p:blipFill rotWithShape="1">
          <a:blip r:embed="rId2"/>
          <a:srcRect l="18440" t="8965" r="28500"/>
          <a:stretch/>
        </p:blipFill>
        <p:spPr>
          <a:xfrm>
            <a:off x="0" y="0"/>
            <a:ext cx="12192000" cy="6858000"/>
          </a:xfrm>
          <a:prstGeom prst="rect">
            <a:avLst/>
          </a:prstGeom>
        </p:spPr>
      </p:pic>
      <p:sp>
        <p:nvSpPr>
          <p:cNvPr id="10" name="Rectangle 9">
            <a:extLst>
              <a:ext uri="{FF2B5EF4-FFF2-40B4-BE49-F238E27FC236}">
                <a16:creationId xmlns:a16="http://schemas.microsoft.com/office/drawing/2014/main" id="{514E28AD-052D-42B1-B913-2155273985ED}"/>
              </a:ext>
            </a:extLst>
          </p:cNvPr>
          <p:cNvSpPr/>
          <p:nvPr/>
        </p:nvSpPr>
        <p:spPr>
          <a:xfrm>
            <a:off x="0" y="6493576"/>
            <a:ext cx="12192000" cy="337930"/>
          </a:xfrm>
          <a:prstGeom prst="rect">
            <a:avLst/>
          </a:prstGeom>
          <a:solidFill>
            <a:srgbClr val="66CC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Understand computer hardware and software</a:t>
            </a:r>
          </a:p>
        </p:txBody>
      </p:sp>
      <p:sp>
        <p:nvSpPr>
          <p:cNvPr id="11" name="Rectangle 10">
            <a:extLst>
              <a:ext uri="{FF2B5EF4-FFF2-40B4-BE49-F238E27FC236}">
                <a16:creationId xmlns:a16="http://schemas.microsoft.com/office/drawing/2014/main" id="{628D848D-504A-4810-B60D-7D35B1C3E364}"/>
              </a:ext>
            </a:extLst>
          </p:cNvPr>
          <p:cNvSpPr/>
          <p:nvPr/>
        </p:nvSpPr>
        <p:spPr>
          <a:xfrm>
            <a:off x="709819" y="6145701"/>
            <a:ext cx="11482182" cy="337930"/>
          </a:xfrm>
          <a:prstGeom prst="rect">
            <a:avLst/>
          </a:prstGeom>
          <a:solidFill>
            <a:srgbClr val="99FF3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Understand Business IT systems and Employability and communication skills</a:t>
            </a:r>
          </a:p>
        </p:txBody>
      </p:sp>
      <p:sp>
        <p:nvSpPr>
          <p:cNvPr id="12" name="Rectangle 11">
            <a:extLst>
              <a:ext uri="{FF2B5EF4-FFF2-40B4-BE49-F238E27FC236}">
                <a16:creationId xmlns:a16="http://schemas.microsoft.com/office/drawing/2014/main" id="{A75213A4-3BA8-4396-B5F6-F069F3B802C2}"/>
              </a:ext>
            </a:extLst>
          </p:cNvPr>
          <p:cNvSpPr/>
          <p:nvPr/>
        </p:nvSpPr>
        <p:spPr>
          <a:xfrm>
            <a:off x="1170328" y="5771345"/>
            <a:ext cx="11021671" cy="337930"/>
          </a:xfrm>
          <a:prstGeom prst="rect">
            <a:avLst/>
          </a:prstGeom>
          <a:solidFill>
            <a:srgbClr val="FFFF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Understand ethical and operational issues and threats</a:t>
            </a:r>
          </a:p>
        </p:txBody>
      </p:sp>
      <p:sp>
        <p:nvSpPr>
          <p:cNvPr id="13" name="Rectangle 12">
            <a:extLst>
              <a:ext uri="{FF2B5EF4-FFF2-40B4-BE49-F238E27FC236}">
                <a16:creationId xmlns:a16="http://schemas.microsoft.com/office/drawing/2014/main" id="{995037B5-8ABB-41F0-A1C9-D49F91AAFA70}"/>
              </a:ext>
            </a:extLst>
          </p:cNvPr>
          <p:cNvSpPr/>
          <p:nvPr/>
        </p:nvSpPr>
        <p:spPr>
          <a:xfrm>
            <a:off x="2504049" y="5433391"/>
            <a:ext cx="9687949" cy="337930"/>
          </a:xfrm>
          <a:prstGeom prst="rect">
            <a:avLst/>
          </a:prstGeom>
          <a:solidFill>
            <a:srgbClr val="F6B8ED"/>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Understand where information is held globally and how it is transmitted</a:t>
            </a:r>
            <a:endParaRPr lang="en-GB" b="1" dirty="0">
              <a:solidFill>
                <a:schemeClr val="tx1"/>
              </a:solidFill>
            </a:endParaRPr>
          </a:p>
        </p:txBody>
      </p:sp>
      <p:sp>
        <p:nvSpPr>
          <p:cNvPr id="14" name="Rectangle 13">
            <a:extLst>
              <a:ext uri="{FF2B5EF4-FFF2-40B4-BE49-F238E27FC236}">
                <a16:creationId xmlns:a16="http://schemas.microsoft.com/office/drawing/2014/main" id="{0AE1F524-4C8B-43FF-812E-0A3A13D9F541}"/>
              </a:ext>
            </a:extLst>
          </p:cNvPr>
          <p:cNvSpPr/>
          <p:nvPr/>
        </p:nvSpPr>
        <p:spPr>
          <a:xfrm>
            <a:off x="3123028" y="5059022"/>
            <a:ext cx="9068972" cy="337930"/>
          </a:xfrm>
          <a:prstGeom prst="rect">
            <a:avLst/>
          </a:prstGeom>
          <a:solidFill>
            <a:srgbClr val="66CCF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Understand the styles, classification and the management of global information</a:t>
            </a:r>
            <a:endParaRPr lang="en-GB" b="1" dirty="0">
              <a:solidFill>
                <a:schemeClr val="tx1"/>
              </a:solidFill>
            </a:endParaRPr>
          </a:p>
        </p:txBody>
      </p:sp>
      <p:sp>
        <p:nvSpPr>
          <p:cNvPr id="15" name="Rectangle 14">
            <a:extLst>
              <a:ext uri="{FF2B5EF4-FFF2-40B4-BE49-F238E27FC236}">
                <a16:creationId xmlns:a16="http://schemas.microsoft.com/office/drawing/2014/main" id="{6B3D8A1A-78DF-4A48-B6EC-FEB9BBCCB957}"/>
              </a:ext>
            </a:extLst>
          </p:cNvPr>
          <p:cNvSpPr/>
          <p:nvPr/>
        </p:nvSpPr>
        <p:spPr>
          <a:xfrm>
            <a:off x="3643533" y="4670518"/>
            <a:ext cx="8548466" cy="337930"/>
          </a:xfrm>
          <a:prstGeom prst="rect">
            <a:avLst/>
          </a:prstGeom>
          <a:solidFill>
            <a:srgbClr val="99FF3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Understand the use of information and the benefits to individuals and </a:t>
            </a:r>
            <a:r>
              <a:rPr lang="en-US" dirty="0" err="1">
                <a:solidFill>
                  <a:schemeClr val="tx1"/>
                </a:solidFill>
              </a:rPr>
              <a:t>organisations</a:t>
            </a:r>
            <a:endParaRPr lang="en-GB" b="1" dirty="0">
              <a:solidFill>
                <a:schemeClr val="tx1"/>
              </a:solidFill>
            </a:endParaRPr>
          </a:p>
        </p:txBody>
      </p:sp>
      <p:sp>
        <p:nvSpPr>
          <p:cNvPr id="16" name="Rectangle 15">
            <a:extLst>
              <a:ext uri="{FF2B5EF4-FFF2-40B4-BE49-F238E27FC236}">
                <a16:creationId xmlns:a16="http://schemas.microsoft.com/office/drawing/2014/main" id="{D4CD6C84-7833-4C72-8DF5-87B50D11E6D4}"/>
              </a:ext>
            </a:extLst>
          </p:cNvPr>
          <p:cNvSpPr/>
          <p:nvPr/>
        </p:nvSpPr>
        <p:spPr>
          <a:xfrm>
            <a:off x="4051495" y="4278781"/>
            <a:ext cx="8140505" cy="337930"/>
          </a:xfrm>
          <a:prstGeom prst="rect">
            <a:avLst/>
          </a:prstGeom>
          <a:solidFill>
            <a:srgbClr val="FFFF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Understand the legal framework governing the storage and use of global information</a:t>
            </a:r>
            <a:endParaRPr lang="en-GB" b="1" dirty="0">
              <a:solidFill>
                <a:schemeClr val="tx1"/>
              </a:solidFill>
            </a:endParaRPr>
          </a:p>
        </p:txBody>
      </p:sp>
      <p:sp>
        <p:nvSpPr>
          <p:cNvPr id="20" name="TextBox 19">
            <a:extLst>
              <a:ext uri="{FF2B5EF4-FFF2-40B4-BE49-F238E27FC236}">
                <a16:creationId xmlns:a16="http://schemas.microsoft.com/office/drawing/2014/main" id="{DD9AAB31-6FB0-464C-B8AB-006484E128B2}"/>
              </a:ext>
            </a:extLst>
          </p:cNvPr>
          <p:cNvSpPr txBox="1"/>
          <p:nvPr/>
        </p:nvSpPr>
        <p:spPr>
          <a:xfrm>
            <a:off x="309417" y="2662013"/>
            <a:ext cx="6141493" cy="584775"/>
          </a:xfrm>
          <a:prstGeom prst="rect">
            <a:avLst/>
          </a:prstGeom>
          <a:noFill/>
          <a:ln w="57150">
            <a:solidFill>
              <a:schemeClr val="bg1"/>
            </a:solidFill>
          </a:ln>
        </p:spPr>
        <p:txBody>
          <a:bodyPr wrap="square" rtlCol="0">
            <a:spAutoFit/>
          </a:bodyPr>
          <a:lstStyle/>
          <a:p>
            <a:r>
              <a:rPr lang="en-GB" sz="3200" b="1" dirty="0">
                <a:solidFill>
                  <a:schemeClr val="bg1"/>
                </a:solidFill>
              </a:rPr>
              <a:t>Steps to ICT Success</a:t>
            </a:r>
          </a:p>
        </p:txBody>
      </p:sp>
      <p:sp>
        <p:nvSpPr>
          <p:cNvPr id="17" name="Rectangle 16">
            <a:extLst>
              <a:ext uri="{FF2B5EF4-FFF2-40B4-BE49-F238E27FC236}">
                <a16:creationId xmlns:a16="http://schemas.microsoft.com/office/drawing/2014/main" id="{89987142-539C-4DC4-9ED2-20047E85D000}"/>
              </a:ext>
            </a:extLst>
          </p:cNvPr>
          <p:cNvSpPr/>
          <p:nvPr/>
        </p:nvSpPr>
        <p:spPr>
          <a:xfrm>
            <a:off x="4712676" y="3887044"/>
            <a:ext cx="7479323" cy="337930"/>
          </a:xfrm>
          <a:prstGeom prst="rect">
            <a:avLst/>
          </a:prstGeom>
          <a:solidFill>
            <a:srgbClr val="FFFF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Understand the flow of information and the principles of information security</a:t>
            </a:r>
            <a:endParaRPr lang="en-GB" b="1" dirty="0">
              <a:solidFill>
                <a:schemeClr val="tx1"/>
              </a:solidFill>
            </a:endParaRPr>
          </a:p>
        </p:txBody>
      </p:sp>
    </p:spTree>
    <p:extLst>
      <p:ext uri="{BB962C8B-B14F-4D97-AF65-F5344CB8AC3E}">
        <p14:creationId xmlns:p14="http://schemas.microsoft.com/office/powerpoint/2010/main" val="450772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343</Words>
  <Application>Microsoft Office PowerPoint</Application>
  <PresentationFormat>Widescreen</PresentationFormat>
  <Paragraphs>44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Grayson</dc:creator>
  <cp:lastModifiedBy>Chloe Busby</cp:lastModifiedBy>
  <cp:revision>14</cp:revision>
  <dcterms:created xsi:type="dcterms:W3CDTF">2022-03-10T09:55:44Z</dcterms:created>
  <dcterms:modified xsi:type="dcterms:W3CDTF">2022-05-03T10:56:49Z</dcterms:modified>
</cp:coreProperties>
</file>