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3"/>
  </p:notesMasterIdLst>
  <p:sldIdLst>
    <p:sldId id="256" r:id="rId2"/>
    <p:sldId id="290" r:id="rId3"/>
    <p:sldId id="291" r:id="rId4"/>
    <p:sldId id="292" r:id="rId5"/>
    <p:sldId id="293" r:id="rId6"/>
    <p:sldId id="309" r:id="rId7"/>
    <p:sldId id="310" r:id="rId8"/>
    <p:sldId id="281" r:id="rId9"/>
    <p:sldId id="282" r:id="rId10"/>
    <p:sldId id="280" r:id="rId11"/>
    <p:sldId id="272" r:id="rId12"/>
    <p:sldId id="283" r:id="rId13"/>
    <p:sldId id="277" r:id="rId14"/>
    <p:sldId id="279" r:id="rId15"/>
    <p:sldId id="312" r:id="rId16"/>
    <p:sldId id="294" r:id="rId17"/>
    <p:sldId id="306" r:id="rId18"/>
    <p:sldId id="303" r:id="rId19"/>
    <p:sldId id="266" r:id="rId20"/>
    <p:sldId id="304" r:id="rId21"/>
    <p:sldId id="295" r:id="rId22"/>
    <p:sldId id="296" r:id="rId23"/>
    <p:sldId id="308" r:id="rId24"/>
    <p:sldId id="297" r:id="rId25"/>
    <p:sldId id="300" r:id="rId26"/>
    <p:sldId id="298" r:id="rId27"/>
    <p:sldId id="307" r:id="rId28"/>
    <p:sldId id="302" r:id="rId29"/>
    <p:sldId id="301" r:id="rId30"/>
    <p:sldId id="299" r:id="rId31"/>
    <p:sldId id="30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6294D3F-EB8F-DA4D-A7EC-BA5B119CEB8A}">
          <p14:sldIdLst>
            <p14:sldId id="256"/>
            <p14:sldId id="290"/>
            <p14:sldId id="291"/>
            <p14:sldId id="292"/>
            <p14:sldId id="293"/>
            <p14:sldId id="309"/>
            <p14:sldId id="310"/>
            <p14:sldId id="281"/>
            <p14:sldId id="282"/>
            <p14:sldId id="280"/>
            <p14:sldId id="272"/>
            <p14:sldId id="283"/>
            <p14:sldId id="277"/>
            <p14:sldId id="279"/>
            <p14:sldId id="312"/>
            <p14:sldId id="294"/>
            <p14:sldId id="306"/>
            <p14:sldId id="303"/>
            <p14:sldId id="266"/>
            <p14:sldId id="304"/>
            <p14:sldId id="295"/>
            <p14:sldId id="296"/>
            <p14:sldId id="308"/>
            <p14:sldId id="297"/>
            <p14:sldId id="300"/>
            <p14:sldId id="298"/>
            <p14:sldId id="307"/>
            <p14:sldId id="302"/>
            <p14:sldId id="301"/>
            <p14:sldId id="299"/>
            <p14:sldId id="30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89" autoAdjust="0"/>
  </p:normalViewPr>
  <p:slideViewPr>
    <p:cSldViewPr snapToGrid="0" snapToObjects="1">
      <p:cViewPr>
        <p:scale>
          <a:sx n="121" d="100"/>
          <a:sy n="121" d="100"/>
        </p:scale>
        <p:origin x="-880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7F14E-E5A1-E14D-AC9C-36418CE83C11}" type="datetimeFigureOut">
              <a:rPr lang="en-US" smtClean="0"/>
              <a:t>30/10/16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325F7-B4D3-A249-9CFD-B981663CA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56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2mins Big Picture. Comparing.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6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400" spc="-80"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October 30,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board-circuit_00252035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16" r="44338"/>
          <a:stretch/>
        </p:blipFill>
        <p:spPr>
          <a:xfrm>
            <a:off x="8792308" y="0"/>
            <a:ext cx="351692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0" y="0"/>
            <a:ext cx="8003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ndale Mono"/>
                <a:cs typeface="Andale Mono"/>
              </a:rPr>
              <a:t>Software</a:t>
            </a:r>
            <a:endParaRPr lang="en-US" sz="1000" dirty="0">
              <a:latin typeface="Andale Mono"/>
              <a:cs typeface="Andale Mon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30,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2846"/>
            <a:ext cx="5791200" cy="12214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30,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board-circuit_00252035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16" r="44338"/>
          <a:stretch/>
        </p:blipFill>
        <p:spPr>
          <a:xfrm>
            <a:off x="8792308" y="0"/>
            <a:ext cx="351692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0"/>
            <a:ext cx="8003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ndale Mono"/>
                <a:cs typeface="Andale Mono"/>
              </a:rPr>
              <a:t>Software</a:t>
            </a:r>
            <a:endParaRPr lang="en-US" sz="1000" dirty="0">
              <a:latin typeface="Andale Mono"/>
              <a:cs typeface="Andale Mon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ach-ict.com/gcse_computing/ocr/213_software/operating_system_functions/miniweb/index.php" TargetMode="External"/><Relationship Id="rId3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wnload.cnet.com/windows/developer-tools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200" y="232508"/>
            <a:ext cx="7772400" cy="4571999"/>
          </a:xfrm>
        </p:spPr>
        <p:txBody>
          <a:bodyPr/>
          <a:lstStyle/>
          <a:p>
            <a:r>
              <a:rPr lang="en-US" dirty="0" smtClean="0"/>
              <a:t>Technicals Level 3</a:t>
            </a:r>
            <a:br>
              <a:rPr lang="en-US" dirty="0" smtClean="0"/>
            </a:br>
            <a:r>
              <a:rPr lang="en-US" dirty="0" smtClean="0"/>
              <a:t>Unit 1 Topic 2</a:t>
            </a:r>
            <a:br>
              <a:rPr lang="en-US" dirty="0" smtClean="0"/>
            </a:br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**YOUR NAME HERE**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717022" y="3585881"/>
            <a:ext cx="3367743" cy="292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72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9154"/>
            <a:ext cx="5791200" cy="1221472"/>
          </a:xfrm>
        </p:spPr>
        <p:txBody>
          <a:bodyPr/>
          <a:lstStyle/>
          <a:p>
            <a:r>
              <a:rPr lang="en-US" dirty="0" smtClean="0"/>
              <a:t>5. Utility Software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792200"/>
            <a:ext cx="3852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Disk </a:t>
            </a:r>
            <a:r>
              <a:rPr lang="en-US" b="1" dirty="0" err="1" smtClean="0"/>
              <a:t>Organisation</a:t>
            </a:r>
            <a:r>
              <a:rPr lang="en-US" b="1" dirty="0" smtClean="0"/>
              <a:t> (Compression)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76941" y="1658470"/>
            <a:ext cx="466313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Defragmentation:</a:t>
            </a:r>
            <a:br>
              <a:rPr lang="en-US" dirty="0" smtClean="0"/>
            </a:br>
            <a:r>
              <a:rPr lang="en-US" dirty="0" smtClean="0"/>
              <a:t>Give definition, advantage &amp; Disadvantages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Disk cleanup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Give definition, advantage &amp; Disadvantages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 descr="largeIm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028" y="134788"/>
            <a:ext cx="1749207" cy="131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73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9154"/>
            <a:ext cx="5791200" cy="1221472"/>
          </a:xfrm>
        </p:spPr>
        <p:txBody>
          <a:bodyPr/>
          <a:lstStyle/>
          <a:p>
            <a:r>
              <a:rPr lang="en-US" dirty="0" smtClean="0"/>
              <a:t>5. Utility Software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792200"/>
            <a:ext cx="1223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Back-ups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600217"/>
            <a:ext cx="458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 definition, advantages/disadvantages:</a:t>
            </a:r>
            <a:endParaRPr lang="en-US" dirty="0"/>
          </a:p>
        </p:txBody>
      </p:sp>
      <p:pic>
        <p:nvPicPr>
          <p:cNvPr id="7" name="Picture 6" descr="Activity_Monitor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736" y="73529"/>
            <a:ext cx="1437341" cy="14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868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Utilities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 internet to find out about the “I love you” virus that wreaked havoc in 2000 and inspired a film in 2011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/>
          </a:p>
          <a:p>
            <a:pPr lvl="0"/>
            <a:r>
              <a:rPr lang="en-GB" dirty="0"/>
              <a:t>How did it infect PCs around the world so quickly? 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Who did it affect</a:t>
            </a:r>
            <a:r>
              <a:rPr lang="en-GB" dirty="0" smtClean="0"/>
              <a:t>?</a:t>
            </a:r>
          </a:p>
          <a:p>
            <a:pPr lvl="0"/>
            <a:endParaRPr lang="en-GB" dirty="0"/>
          </a:p>
          <a:p>
            <a:pPr lvl="0"/>
            <a:r>
              <a:rPr lang="en-GB" dirty="0" smtClean="0"/>
              <a:t>What solutions were there to prevent it? </a:t>
            </a:r>
          </a:p>
        </p:txBody>
      </p:sp>
    </p:spTree>
    <p:extLst>
      <p:ext uri="{BB962C8B-B14F-4D97-AF65-F5344CB8AC3E}">
        <p14:creationId xmlns:p14="http://schemas.microsoft.com/office/powerpoint/2010/main" val="3078726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Operating systems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lain"/>
            </a:pPr>
            <a:r>
              <a:rPr lang="en-GB" dirty="0" smtClean="0"/>
              <a:t>State </a:t>
            </a:r>
            <a:r>
              <a:rPr lang="en-GB" dirty="0"/>
              <a:t>what is meant by the term </a:t>
            </a:r>
            <a:r>
              <a:rPr lang="en-GB" dirty="0" smtClean="0"/>
              <a:t>software.</a:t>
            </a:r>
          </a:p>
          <a:p>
            <a:endParaRPr lang="en-GB" dirty="0"/>
          </a:p>
          <a:p>
            <a:endParaRPr lang="en-GB" dirty="0" smtClean="0"/>
          </a:p>
          <a:p>
            <a:pPr marL="457200" indent="-457200">
              <a:buAutoNum type="arabicPlain" startAt="2"/>
            </a:pPr>
            <a:r>
              <a:rPr lang="en-GB" dirty="0" smtClean="0"/>
              <a:t>Describe </a:t>
            </a:r>
            <a:r>
              <a:rPr lang="en-GB" dirty="0"/>
              <a:t>what is meant by the term operating system.	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	</a:t>
            </a:r>
          </a:p>
          <a:p>
            <a:r>
              <a:rPr lang="en-GB" dirty="0"/>
              <a:t>	</a:t>
            </a:r>
          </a:p>
          <a:p>
            <a:r>
              <a:rPr lang="en-GB" dirty="0"/>
              <a:t>	</a:t>
            </a:r>
          </a:p>
          <a:p>
            <a:pPr marL="457200" indent="-457200">
              <a:buAutoNum type="arabicPlain"/>
            </a:pPr>
            <a:endParaRPr lang="en-GB" dirty="0"/>
          </a:p>
          <a:p>
            <a:r>
              <a:rPr lang="en-GB" dirty="0"/>
              <a:t>	</a:t>
            </a:r>
          </a:p>
          <a:p>
            <a:r>
              <a:rPr lang="en-GB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27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6 Operating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534212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Describe the follow functions of an OS:</a:t>
            </a:r>
            <a:endParaRPr lang="en-US" dirty="0"/>
          </a:p>
          <a:p>
            <a:endParaRPr lang="en-US" sz="1200" dirty="0"/>
          </a:p>
          <a:p>
            <a:r>
              <a:rPr lang="en-US" sz="1200" dirty="0" smtClean="0"/>
              <a:t>File management</a:t>
            </a:r>
            <a:r>
              <a:rPr lang="en-US" sz="1200" dirty="0"/>
              <a:t>:</a:t>
            </a:r>
          </a:p>
          <a:p>
            <a:endParaRPr lang="en-US" sz="1200" dirty="0"/>
          </a:p>
          <a:p>
            <a:r>
              <a:rPr lang="en-US" sz="1200" dirty="0"/>
              <a:t>Multi-tasking:</a:t>
            </a:r>
          </a:p>
          <a:p>
            <a:endParaRPr lang="en-US" sz="1200" dirty="0"/>
          </a:p>
          <a:p>
            <a:r>
              <a:rPr lang="en-US" sz="1200" dirty="0"/>
              <a:t>Security:</a:t>
            </a:r>
          </a:p>
          <a:p>
            <a:endParaRPr lang="en-US" sz="1200" dirty="0" smtClean="0"/>
          </a:p>
          <a:p>
            <a:r>
              <a:rPr lang="en-US" sz="1200" dirty="0" smtClean="0"/>
              <a:t>Connectivity of portable media:</a:t>
            </a:r>
            <a:endParaRPr lang="en-US" sz="1200" dirty="0"/>
          </a:p>
          <a:p>
            <a:endParaRPr lang="en-US" dirty="0"/>
          </a:p>
        </p:txBody>
      </p:sp>
      <p:pic>
        <p:nvPicPr>
          <p:cNvPr id="5" name="Picture 4" descr="Screen shot 2014-05-31 at 15.01.5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412" y="1524318"/>
            <a:ext cx="2666241" cy="363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666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a command line interface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938297" y="56240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2132856"/>
            <a:ext cx="88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Google: Linux Command line emulator &amp; try the following commands: what do they do? 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708920"/>
            <a:ext cx="7552869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Type in ‘</a:t>
            </a:r>
            <a:r>
              <a:rPr lang="en-US" sz="3200" dirty="0" err="1"/>
              <a:t>ls</a:t>
            </a:r>
            <a:r>
              <a:rPr lang="en-US" sz="3200" dirty="0"/>
              <a:t>’ &amp; Enter (That</a:t>
            </a:r>
            <a:r>
              <a:rPr lang="fr-FR" sz="3200" dirty="0"/>
              <a:t>’</a:t>
            </a:r>
            <a:r>
              <a:rPr lang="en-US" sz="3200" dirty="0"/>
              <a:t>s L in </a:t>
            </a:r>
            <a:r>
              <a:rPr lang="en-US" sz="3200" dirty="0" err="1"/>
              <a:t>lower-cAsE</a:t>
            </a:r>
            <a:r>
              <a:rPr lang="en-US" sz="3200" dirty="0"/>
              <a:t>)</a:t>
            </a:r>
          </a:p>
          <a:p>
            <a:r>
              <a:rPr lang="en-US" sz="3200" dirty="0"/>
              <a:t>Type in ‘</a:t>
            </a:r>
            <a:r>
              <a:rPr lang="en-US" sz="3200" dirty="0" err="1"/>
              <a:t>ls</a:t>
            </a:r>
            <a:r>
              <a:rPr lang="en-US" sz="3200" dirty="0"/>
              <a:t> –l’ &amp; Enter</a:t>
            </a:r>
          </a:p>
          <a:p>
            <a:r>
              <a:rPr lang="en-US" sz="3200" dirty="0"/>
              <a:t>Type in ‘</a:t>
            </a:r>
            <a:r>
              <a:rPr lang="en-US" sz="3200" dirty="0" err="1"/>
              <a:t>mkdir</a:t>
            </a:r>
            <a:r>
              <a:rPr lang="en-US" sz="3200" dirty="0"/>
              <a:t> </a:t>
            </a:r>
            <a:r>
              <a:rPr lang="en-US" sz="3200" dirty="0" err="1"/>
              <a:t>MyFirstFolder</a:t>
            </a:r>
            <a:r>
              <a:rPr lang="en-US" sz="3200" dirty="0"/>
              <a:t>’ &amp; Enter</a:t>
            </a:r>
          </a:p>
          <a:p>
            <a:r>
              <a:rPr lang="en-US" sz="3200" dirty="0"/>
              <a:t>Type in </a:t>
            </a:r>
            <a:r>
              <a:rPr lang="en-US" sz="3200" dirty="0" err="1"/>
              <a:t>ls</a:t>
            </a:r>
            <a:r>
              <a:rPr lang="en-US" sz="3200" dirty="0"/>
              <a:t> &amp; Enter again. </a:t>
            </a:r>
          </a:p>
          <a:p>
            <a:r>
              <a:rPr lang="en-US" sz="3200" dirty="0" err="1"/>
              <a:t>Whats</a:t>
            </a:r>
            <a:r>
              <a:rPr lang="en-US" sz="3200" dirty="0"/>
              <a:t> happened? </a:t>
            </a:r>
          </a:p>
          <a:p>
            <a:r>
              <a:rPr lang="en-US" sz="3200" dirty="0"/>
              <a:t>Type in ‘cd </a:t>
            </a:r>
            <a:r>
              <a:rPr lang="en-US" sz="3200" dirty="0" err="1"/>
              <a:t>MyFirstFolder</a:t>
            </a:r>
            <a:r>
              <a:rPr lang="en-US" sz="3200" dirty="0"/>
              <a:t>’ &amp; Enter</a:t>
            </a:r>
          </a:p>
          <a:p>
            <a:r>
              <a:rPr lang="en-US" sz="3200" dirty="0"/>
              <a:t>Type in ‘</a:t>
            </a:r>
            <a:r>
              <a:rPr lang="en-US" sz="3200" dirty="0" err="1"/>
              <a:t>ls</a:t>
            </a:r>
            <a:r>
              <a:rPr lang="en-US" sz="3200" dirty="0" smtClean="0"/>
              <a:t>’</a:t>
            </a:r>
          </a:p>
          <a:p>
            <a:r>
              <a:rPr lang="en-US" sz="3200" dirty="0" smtClean="0"/>
              <a:t>Type in ‘touch bob’ – what does this do?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692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Linux, Windows and </a:t>
            </a:r>
            <a:r>
              <a:rPr lang="en-US" dirty="0" err="1" smtClean="0"/>
              <a:t>MacOS</a:t>
            </a:r>
            <a:r>
              <a:rPr lang="en-US" dirty="0" smtClean="0"/>
              <a:t> describe each or their </a:t>
            </a:r>
            <a:r>
              <a:rPr lang="en-US" dirty="0" err="1" smtClean="0"/>
              <a:t>abilites</a:t>
            </a:r>
            <a:r>
              <a:rPr lang="en-US" dirty="0" smtClean="0"/>
              <a:t> regarding: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&gt;Single Users/</a:t>
            </a:r>
            <a:r>
              <a:rPr lang="en-US" dirty="0" err="1" smtClean="0"/>
              <a:t>MultiUsers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&gt;Single Processor/Multiprocessor</a:t>
            </a:r>
            <a:br>
              <a:rPr lang="en-US" dirty="0" smtClean="0"/>
            </a:br>
            <a:r>
              <a:rPr lang="en-US" dirty="0" smtClean="0"/>
              <a:t>&gt;Off the shelf/open-source/bespoke</a:t>
            </a:r>
            <a:br>
              <a:rPr lang="en-US" dirty="0" smtClean="0"/>
            </a:br>
            <a:r>
              <a:rPr lang="en-US" dirty="0" smtClean="0"/>
              <a:t>&gt;Functions</a:t>
            </a:r>
            <a:br>
              <a:rPr lang="en-US" dirty="0" smtClean="0"/>
            </a:br>
            <a:r>
              <a:rPr lang="en-US" dirty="0" smtClean="0"/>
              <a:t>&gt;Benefits/Limitations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23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Functions of OS EXAM Q</a:t>
            </a:r>
            <a:endParaRPr lang="en-US" dirty="0"/>
          </a:p>
        </p:txBody>
      </p:sp>
      <p:pic>
        <p:nvPicPr>
          <p:cNvPr id="4" name="Picture 3" descr="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33" y="2392152"/>
            <a:ext cx="8098088" cy="373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047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Linux, Windows and </a:t>
            </a:r>
            <a:r>
              <a:rPr lang="en-US" dirty="0" err="1" smtClean="0"/>
              <a:t>MacOS</a:t>
            </a:r>
            <a:r>
              <a:rPr lang="en-US" dirty="0" smtClean="0"/>
              <a:t> give </a:t>
            </a:r>
            <a:r>
              <a:rPr lang="en-US" dirty="0" err="1" smtClean="0"/>
              <a:t>adv</a:t>
            </a:r>
            <a:r>
              <a:rPr lang="en-US" dirty="0" smtClean="0"/>
              <a:t>/disadvantages based on:</a:t>
            </a:r>
            <a:br>
              <a:rPr lang="en-US" dirty="0" smtClean="0"/>
            </a:br>
            <a:r>
              <a:rPr lang="en-US" dirty="0" smtClean="0"/>
              <a:t>&gt;Single Users/</a:t>
            </a:r>
            <a:r>
              <a:rPr lang="en-US" dirty="0" err="1" smtClean="0"/>
              <a:t>MultiUsers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&gt;Single Processor/Multiprocessor</a:t>
            </a:r>
            <a:br>
              <a:rPr lang="en-US" dirty="0" smtClean="0"/>
            </a:br>
            <a:r>
              <a:rPr lang="en-US" dirty="0" smtClean="0"/>
              <a:t>&gt;Off the shelf/open-source/bespoke</a:t>
            </a:r>
            <a:br>
              <a:rPr lang="en-US" dirty="0" smtClean="0"/>
            </a:br>
            <a:r>
              <a:rPr lang="en-US" dirty="0" smtClean="0"/>
              <a:t>&gt;Functions</a:t>
            </a:r>
            <a:br>
              <a:rPr lang="en-US" dirty="0" smtClean="0"/>
            </a:br>
            <a:r>
              <a:rPr lang="en-US" dirty="0" smtClean="0"/>
              <a:t>&gt;Benefits/Limitations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9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213"/>
            <a:ext cx="5791200" cy="1221472"/>
          </a:xfrm>
        </p:spPr>
        <p:txBody>
          <a:bodyPr/>
          <a:lstStyle/>
          <a:p>
            <a:r>
              <a:rPr lang="en-US" dirty="0"/>
              <a:t>8</a:t>
            </a:r>
            <a:r>
              <a:rPr lang="en-US" dirty="0" smtClean="0"/>
              <a:t>. Mid Unit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588"/>
            <a:ext cx="7620000" cy="52294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Software:</a:t>
            </a:r>
          </a:p>
          <a:p>
            <a:r>
              <a:rPr lang="en-US" dirty="0" smtClean="0"/>
              <a:t>Application:</a:t>
            </a:r>
          </a:p>
          <a:p>
            <a:r>
              <a:rPr lang="en-US" dirty="0" smtClean="0"/>
              <a:t>Platform:</a:t>
            </a:r>
          </a:p>
          <a:p>
            <a:r>
              <a:rPr lang="en-US" dirty="0" smtClean="0"/>
              <a:t>Program Language: </a:t>
            </a:r>
          </a:p>
          <a:p>
            <a:r>
              <a:rPr lang="en-US" dirty="0" smtClean="0"/>
              <a:t>Multi-tasking: </a:t>
            </a:r>
          </a:p>
          <a:p>
            <a:r>
              <a:rPr lang="en-US" dirty="0" smtClean="0"/>
              <a:t>Command Line:</a:t>
            </a:r>
            <a:br>
              <a:rPr lang="en-US" dirty="0" smtClean="0"/>
            </a:br>
            <a:r>
              <a:rPr lang="en-US" dirty="0" smtClean="0"/>
              <a:t>Graphical User Interface:</a:t>
            </a:r>
          </a:p>
          <a:p>
            <a:r>
              <a:rPr lang="en-US" dirty="0" smtClean="0"/>
              <a:t>Device Driver:</a:t>
            </a:r>
          </a:p>
          <a:p>
            <a:r>
              <a:rPr lang="en-US" dirty="0" smtClean="0"/>
              <a:t>Embedded System:</a:t>
            </a:r>
          </a:p>
          <a:p>
            <a:r>
              <a:rPr lang="en-US" dirty="0" smtClean="0"/>
              <a:t>Utility: </a:t>
            </a:r>
          </a:p>
          <a:p>
            <a:r>
              <a:rPr lang="en-US" dirty="0" smtClean="0"/>
              <a:t>Firewall:</a:t>
            </a:r>
          </a:p>
          <a:p>
            <a:r>
              <a:rPr lang="en-US" dirty="0" smtClean="0"/>
              <a:t>Custom Written:</a:t>
            </a:r>
            <a:br>
              <a:rPr lang="en-US" dirty="0" smtClean="0"/>
            </a:br>
            <a:r>
              <a:rPr lang="en-US" dirty="0" smtClean="0"/>
              <a:t>Off the shelf: 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1031259"/>
            <a:ext cx="8174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Write down the meaning of each of these Keywords, to do with computing software. (Use the book to</a:t>
            </a:r>
            <a:br>
              <a:rPr lang="en-US" sz="1400" dirty="0" smtClean="0"/>
            </a:br>
            <a:r>
              <a:rPr lang="en-US" sz="1400" dirty="0" smtClean="0"/>
              <a:t>help)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78322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Types of software (In books)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Open Source: Written by many programmers not for a company. Anyone can add to or change the code. For example, </a:t>
            </a:r>
            <a:r>
              <a:rPr lang="en-US" dirty="0" err="1" smtClean="0"/>
              <a:t>linux</a:t>
            </a:r>
            <a:r>
              <a:rPr lang="en-US" dirty="0" smtClean="0"/>
              <a:t> operating system. </a:t>
            </a:r>
          </a:p>
          <a:p>
            <a:endParaRPr lang="en-US" dirty="0"/>
          </a:p>
          <a:p>
            <a:r>
              <a:rPr lang="en-US" dirty="0" smtClean="0"/>
              <a:t>Closed Source: Closely guarded and protected by intellectual property rights.  When purchasing you have the right to use, but not edit the code.  For example, Windows. </a:t>
            </a:r>
          </a:p>
          <a:p>
            <a:endParaRPr lang="en-US" dirty="0"/>
          </a:p>
          <a:p>
            <a:r>
              <a:rPr lang="en-US" dirty="0" smtClean="0"/>
              <a:t>Off-the-shelf: purchasable software.</a:t>
            </a:r>
            <a:br>
              <a:rPr lang="en-US" dirty="0" smtClean="0"/>
            </a:br>
            <a:r>
              <a:rPr lang="en-US" dirty="0" smtClean="0"/>
              <a:t>Bespoke: Made for a specific purpose such as factory machines</a:t>
            </a:r>
            <a:br>
              <a:rPr lang="en-US" dirty="0" smtClean="0"/>
            </a:br>
            <a:r>
              <a:rPr lang="en-US" dirty="0" smtClean="0"/>
              <a:t>Shareware: Free for a period of time (trial software). </a:t>
            </a:r>
          </a:p>
          <a:p>
            <a:r>
              <a:rPr lang="en-US" dirty="0" smtClean="0"/>
              <a:t>Freeware: Free to use software, such as iTunes, may be restrictions/no upgrade/warranty. </a:t>
            </a:r>
          </a:p>
          <a:p>
            <a:r>
              <a:rPr lang="en-US" dirty="0" smtClean="0"/>
              <a:t>Embedded software: Software which is embedded into traditional PC’s or devices not considered computers, such as microwaves, GPS devices, smart watches etc. </a:t>
            </a:r>
          </a:p>
        </p:txBody>
      </p:sp>
    </p:spTree>
    <p:extLst>
      <p:ext uri="{BB962C8B-B14F-4D97-AF65-F5344CB8AC3E}">
        <p14:creationId xmlns:p14="http://schemas.microsoft.com/office/powerpoint/2010/main" val="2668506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First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Based on </a:t>
            </a:r>
            <a:br>
              <a:rPr lang="en-US" dirty="0" smtClean="0"/>
            </a:br>
            <a:r>
              <a:rPr lang="en-US" dirty="0" smtClean="0"/>
              <a:t>Types of Software</a:t>
            </a:r>
          </a:p>
          <a:p>
            <a:r>
              <a:rPr lang="en-US" dirty="0" smtClean="0"/>
              <a:t>Application Software</a:t>
            </a:r>
          </a:p>
          <a:p>
            <a:r>
              <a:rPr lang="en-US" dirty="0" smtClean="0"/>
              <a:t>Developer Software</a:t>
            </a:r>
          </a:p>
          <a:p>
            <a:r>
              <a:rPr lang="en-US" dirty="0" smtClean="0"/>
              <a:t>Utility Software</a:t>
            </a:r>
          </a:p>
          <a:p>
            <a:r>
              <a:rPr lang="en-US" dirty="0" smtClean="0"/>
              <a:t>Operating Systems &amp; Functions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Highlight the topic you were least sure on, complete the lesson </a:t>
            </a:r>
            <a:r>
              <a:rPr lang="en-US" dirty="0" err="1" smtClean="0"/>
              <a:t>ppt’s</a:t>
            </a:r>
            <a:r>
              <a:rPr lang="en-US" dirty="0" smtClean="0"/>
              <a:t> and create a revision page in your book on this topic.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63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Communication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2417233"/>
          </a:xfrm>
        </p:spPr>
        <p:txBody>
          <a:bodyPr/>
          <a:lstStyle/>
          <a:p>
            <a:r>
              <a:rPr lang="en-US" dirty="0" smtClean="0"/>
              <a:t>Think What ways your devices at home connect and send/receive information with each other: Can you name 5 different ways? </a:t>
            </a:r>
            <a:br>
              <a:rPr lang="en-US" dirty="0" smtClean="0"/>
            </a:b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21833" y="5080000"/>
            <a:ext cx="6434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Wifi</a:t>
            </a:r>
            <a:r>
              <a:rPr lang="en-US" dirty="0" smtClean="0"/>
              <a:t>, </a:t>
            </a:r>
            <a:r>
              <a:rPr lang="en-US" dirty="0" err="1" smtClean="0"/>
              <a:t>Blutooth</a:t>
            </a:r>
            <a:r>
              <a:rPr lang="en-US" dirty="0" smtClean="0"/>
              <a:t>, Ethernet, Infra-Red, Cellular.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09110" y="4296833"/>
            <a:ext cx="6942666" cy="156633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 by moving this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24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</a:t>
            </a:r>
            <a:r>
              <a:rPr lang="en-US" dirty="0" smtClean="0"/>
              <a:t> Communication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Give purpose, adv./disadvantages for each: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  SMS </a:t>
            </a:r>
          </a:p>
          <a:p>
            <a:r>
              <a:rPr lang="en-US" dirty="0"/>
              <a:t>  email </a:t>
            </a:r>
          </a:p>
          <a:p>
            <a:r>
              <a:rPr lang="en-US" dirty="0"/>
              <a:t>  messaging software </a:t>
            </a:r>
          </a:p>
          <a:p>
            <a:r>
              <a:rPr lang="en-US" dirty="0"/>
              <a:t>  social networking </a:t>
            </a:r>
          </a:p>
          <a:p>
            <a:r>
              <a:rPr lang="en-US" dirty="0"/>
              <a:t>  VoIP </a:t>
            </a:r>
          </a:p>
          <a:p>
            <a:r>
              <a:rPr lang="en-US" dirty="0"/>
              <a:t>  personal assistants (e.g. </a:t>
            </a:r>
            <a:r>
              <a:rPr lang="en-US" dirty="0" err="1"/>
              <a:t>Siri</a:t>
            </a:r>
            <a:r>
              <a:rPr lang="en-US" dirty="0"/>
              <a:t>, </a:t>
            </a:r>
            <a:r>
              <a:rPr lang="en-US" dirty="0" err="1"/>
              <a:t>Cortana</a:t>
            </a:r>
            <a:r>
              <a:rPr lang="en-US" dirty="0"/>
              <a:t>) </a:t>
            </a:r>
          </a:p>
          <a:p>
            <a:r>
              <a:rPr lang="en-US" dirty="0"/>
              <a:t>  teleconference </a:t>
            </a:r>
          </a:p>
          <a:p>
            <a:r>
              <a:rPr lang="en-US" dirty="0"/>
              <a:t>  video conference </a:t>
            </a:r>
          </a:p>
          <a:p>
            <a:r>
              <a:rPr lang="en-US" dirty="0"/>
              <a:t>  cellular/satellite </a:t>
            </a:r>
          </a:p>
          <a:p>
            <a:r>
              <a:rPr lang="en-US" dirty="0"/>
              <a:t>  instant messaging </a:t>
            </a:r>
          </a:p>
        </p:txBody>
      </p:sp>
    </p:spTree>
    <p:extLst>
      <p:ext uri="{BB962C8B-B14F-4D97-AF65-F5344CB8AC3E}">
        <p14:creationId xmlns:p14="http://schemas.microsoft.com/office/powerpoint/2010/main" val="3232660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Communication Methods Exam Question</a:t>
            </a:r>
            <a:endParaRPr lang="en-US" dirty="0"/>
          </a:p>
        </p:txBody>
      </p:sp>
      <p:pic>
        <p:nvPicPr>
          <p:cNvPr id="4" name="Picture 3" descr="Screen Shot 2016-10-30 at 10.33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34" y="1788641"/>
            <a:ext cx="8267700" cy="334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398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Software 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 each, and explain why different tools are used in different contexts, justifying their use.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  common faults (e.g. unexpected software </a:t>
            </a:r>
          </a:p>
          <a:p>
            <a:r>
              <a:rPr lang="en-US" dirty="0" err="1"/>
              <a:t>behaviour</a:t>
            </a:r>
            <a:r>
              <a:rPr lang="en-US" dirty="0"/>
              <a:t>, software freeze, unexpected rebooting) </a:t>
            </a:r>
          </a:p>
          <a:p>
            <a:r>
              <a:rPr lang="en-US" dirty="0"/>
              <a:t>  troubleshooting tools to investigate a problem (e.g. </a:t>
            </a:r>
          </a:p>
          <a:p>
            <a:r>
              <a:rPr lang="en-US" dirty="0"/>
              <a:t>logs, installable tools, baselines) </a:t>
            </a:r>
          </a:p>
          <a:p>
            <a:r>
              <a:rPr lang="en-US" dirty="0"/>
              <a:t>  documentation (e.g. types of documentation)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532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2036233"/>
          </a:xfrm>
        </p:spPr>
        <p:txBody>
          <a:bodyPr/>
          <a:lstStyle/>
          <a:p>
            <a:r>
              <a:rPr lang="en-US" dirty="0" smtClean="0"/>
              <a:t>How does a computer know to send website info back to your computer when you request it?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5500" y="4847167"/>
            <a:ext cx="6942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Answer: It knows your IP Address, (this stands for internet protocol) it was sent along with your computers request for the website. The website then sends information back to this address. </a:t>
            </a:r>
          </a:p>
          <a:p>
            <a:r>
              <a:rPr lang="en-US" dirty="0" smtClean="0"/>
              <a:t>Protocols are the codes/conventions for sending information. It is like a language.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4445000"/>
            <a:ext cx="7620000" cy="2116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818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of the protocols explain what the acronym means, &amp; what the protocol purpose is: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IP</a:t>
            </a:r>
            <a:br>
              <a:rPr lang="en-US" dirty="0" smtClean="0"/>
            </a:br>
            <a:r>
              <a:rPr lang="en-US" dirty="0" smtClean="0"/>
              <a:t>TCP</a:t>
            </a:r>
            <a:br>
              <a:rPr lang="en-US" dirty="0" smtClean="0"/>
            </a:br>
            <a:r>
              <a:rPr lang="en-US" dirty="0" smtClean="0"/>
              <a:t>UDP</a:t>
            </a:r>
            <a:br>
              <a:rPr lang="en-US" dirty="0" smtClean="0"/>
            </a:br>
            <a:r>
              <a:rPr lang="en-US" dirty="0" smtClean="0"/>
              <a:t>SMTP</a:t>
            </a:r>
            <a:br>
              <a:rPr lang="en-US" dirty="0" smtClean="0"/>
            </a:br>
            <a:r>
              <a:rPr lang="en-US" dirty="0" smtClean="0"/>
              <a:t>FTP</a:t>
            </a:r>
            <a:br>
              <a:rPr lang="en-US" dirty="0" smtClean="0"/>
            </a:br>
            <a:r>
              <a:rPr lang="en-US" dirty="0" smtClean="0"/>
              <a:t>HTTP</a:t>
            </a:r>
            <a:br>
              <a:rPr lang="en-US" dirty="0" smtClean="0"/>
            </a:br>
            <a:r>
              <a:rPr lang="en-US" dirty="0" smtClean="0"/>
              <a:t>SNMP</a:t>
            </a:r>
            <a:br>
              <a:rPr lang="en-US" dirty="0" smtClean="0"/>
            </a:br>
            <a:r>
              <a:rPr lang="en-US" dirty="0" smtClean="0"/>
              <a:t>ICMP</a:t>
            </a:r>
            <a:br>
              <a:rPr lang="en-US" dirty="0" smtClean="0"/>
            </a:br>
            <a:r>
              <a:rPr lang="en-US" dirty="0" smtClean="0"/>
              <a:t>POP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925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 Protocol EXAM Question</a:t>
            </a:r>
            <a:endParaRPr lang="en-US" dirty="0"/>
          </a:p>
        </p:txBody>
      </p:sp>
      <p:pic>
        <p:nvPicPr>
          <p:cNvPr id="4" name="Picture 3" descr="Protoco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22500"/>
            <a:ext cx="8771524" cy="344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66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1152525"/>
            <a:ext cx="7793037" cy="608013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ahoma" charset="0"/>
              </a:rPr>
              <a:t>11 Protocols</a:t>
            </a:r>
            <a:endParaRPr lang="en-GB" dirty="0">
              <a:latin typeface="Tahoma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100" y="1988840"/>
            <a:ext cx="7793567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sz="2400" dirty="0" smtClean="0">
                <a:latin typeface="Tahoma" charset="0"/>
              </a:rPr>
              <a:t>In </a:t>
            </a:r>
            <a:r>
              <a:rPr lang="en-GB" sz="2400" dirty="0">
                <a:latin typeface="Tahoma" charset="0"/>
              </a:rPr>
              <a:t>networking they standardise the way different devices talk to one another – sometimes known as a handshake.</a:t>
            </a:r>
          </a:p>
          <a:p>
            <a:pPr eaLnBrk="1" hangingPunct="1"/>
            <a:r>
              <a:rPr lang="en-GB" sz="2400" dirty="0">
                <a:latin typeface="Tahoma" charset="0"/>
              </a:rPr>
              <a:t>The internet uses a model called TCP/IP (</a:t>
            </a:r>
            <a:r>
              <a:rPr lang="en-GB" sz="2400" dirty="0">
                <a:solidFill>
                  <a:srgbClr val="FF0000"/>
                </a:solidFill>
                <a:latin typeface="Tahoma" charset="0"/>
              </a:rPr>
              <a:t>T</a:t>
            </a:r>
            <a:r>
              <a:rPr lang="en-GB" sz="2400" dirty="0">
                <a:latin typeface="Tahoma" charset="0"/>
              </a:rPr>
              <a:t>ransmission </a:t>
            </a:r>
            <a:r>
              <a:rPr lang="en-GB" sz="2400" dirty="0">
                <a:solidFill>
                  <a:srgbClr val="FF0000"/>
                </a:solidFill>
                <a:latin typeface="Tahoma" charset="0"/>
              </a:rPr>
              <a:t>C</a:t>
            </a:r>
            <a:r>
              <a:rPr lang="en-GB" sz="2400" dirty="0">
                <a:latin typeface="Tahoma" charset="0"/>
              </a:rPr>
              <a:t>ontrol </a:t>
            </a:r>
            <a:r>
              <a:rPr lang="en-GB" sz="2400" dirty="0">
                <a:solidFill>
                  <a:srgbClr val="FF0000"/>
                </a:solidFill>
                <a:latin typeface="Tahoma" charset="0"/>
              </a:rPr>
              <a:t>P</a:t>
            </a:r>
            <a:r>
              <a:rPr lang="en-GB" sz="2400" dirty="0">
                <a:latin typeface="Tahoma" charset="0"/>
              </a:rPr>
              <a:t>rotocol / </a:t>
            </a:r>
            <a:r>
              <a:rPr lang="en-GB" sz="2400" dirty="0">
                <a:solidFill>
                  <a:srgbClr val="FF0000"/>
                </a:solidFill>
                <a:latin typeface="Tahoma" charset="0"/>
              </a:rPr>
              <a:t>I</a:t>
            </a:r>
            <a:r>
              <a:rPr lang="en-GB" sz="2400" dirty="0">
                <a:latin typeface="Tahoma" charset="0"/>
              </a:rPr>
              <a:t>nternet </a:t>
            </a:r>
            <a:r>
              <a:rPr lang="en-GB" sz="2400" dirty="0">
                <a:solidFill>
                  <a:srgbClr val="FF0000"/>
                </a:solidFill>
                <a:latin typeface="Tahoma" charset="0"/>
              </a:rPr>
              <a:t>P</a:t>
            </a:r>
            <a:r>
              <a:rPr lang="en-GB" sz="2400" dirty="0">
                <a:latin typeface="Tahoma" charset="0"/>
              </a:rPr>
              <a:t>rotocol), which contains a number of different sets of rules to control different types of communication – the rule sets are known as a protocol suite.</a:t>
            </a:r>
          </a:p>
          <a:p>
            <a:pPr lvl="1" eaLnBrk="1" hangingPunct="1"/>
            <a:r>
              <a:rPr lang="en-GB" sz="2000" dirty="0">
                <a:latin typeface="Tahoma" charset="0"/>
              </a:rPr>
              <a:t>The TCP part deals with communicating between applications in your computer – e.g. web browser to OS to NIC driver, </a:t>
            </a:r>
          </a:p>
          <a:p>
            <a:pPr lvl="1" eaLnBrk="1" hangingPunct="1"/>
            <a:r>
              <a:rPr lang="en-GB" sz="2000" dirty="0">
                <a:latin typeface="Tahoma" charset="0"/>
              </a:rPr>
              <a:t>The IP part controls communication between different devices.</a:t>
            </a:r>
          </a:p>
        </p:txBody>
      </p:sp>
    </p:spTree>
    <p:extLst>
      <p:ext uri="{BB962C8B-B14F-4D97-AF65-F5344CB8AC3E}">
        <p14:creationId xmlns:p14="http://schemas.microsoft.com/office/powerpoint/2010/main" val="128696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5538" y="1152525"/>
            <a:ext cx="7793037" cy="608013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ahoma" charset="0"/>
              </a:rPr>
              <a:t>11 TCP</a:t>
            </a:r>
            <a:r>
              <a:rPr lang="en-GB" dirty="0">
                <a:latin typeface="Tahoma" charset="0"/>
              </a:rPr>
              <a:t>/IP Model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20900"/>
            <a:ext cx="8915400" cy="1963738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>
                <a:latin typeface="Tahoma" charset="0"/>
              </a:rPr>
              <a:t>The TCP/IP (transport control protocol / internet protocol) has 4 different layers,</a:t>
            </a:r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219200" y="3948113"/>
            <a:ext cx="6704013" cy="533400"/>
            <a:chOff x="840" y="2816"/>
            <a:chExt cx="4223" cy="336"/>
          </a:xfrm>
        </p:grpSpPr>
        <p:sp>
          <p:nvSpPr>
            <p:cNvPr id="6169" name="Text Box 46"/>
            <p:cNvSpPr txBox="1">
              <a:spLocks noChangeArrowheads="1"/>
            </p:cNvSpPr>
            <p:nvPr/>
          </p:nvSpPr>
          <p:spPr bwMode="auto">
            <a:xfrm>
              <a:off x="840" y="2816"/>
              <a:ext cx="1223" cy="2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None/>
              </a:pPr>
              <a:r>
                <a:rPr lang="en-GB" sz="1800"/>
                <a:t>Transport</a:t>
              </a:r>
            </a:p>
          </p:txBody>
        </p:sp>
        <p:sp>
          <p:nvSpPr>
            <p:cNvPr id="6170" name="Line 47"/>
            <p:cNvSpPr>
              <a:spLocks noChangeShapeType="1"/>
            </p:cNvSpPr>
            <p:nvPr/>
          </p:nvSpPr>
          <p:spPr bwMode="auto">
            <a:xfrm>
              <a:off x="1464" y="3031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71" name="Text Box 48"/>
            <p:cNvSpPr txBox="1">
              <a:spLocks noChangeArrowheads="1"/>
            </p:cNvSpPr>
            <p:nvPr/>
          </p:nvSpPr>
          <p:spPr bwMode="auto">
            <a:xfrm>
              <a:off x="3840" y="2816"/>
              <a:ext cx="1223" cy="2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None/>
              </a:pPr>
              <a:r>
                <a:rPr lang="en-GB" sz="1800"/>
                <a:t>Transport</a:t>
              </a:r>
            </a:p>
          </p:txBody>
        </p:sp>
        <p:sp>
          <p:nvSpPr>
            <p:cNvPr id="6172" name="Line 49"/>
            <p:cNvSpPr>
              <a:spLocks noChangeShapeType="1"/>
            </p:cNvSpPr>
            <p:nvPr/>
          </p:nvSpPr>
          <p:spPr bwMode="auto">
            <a:xfrm flipV="1">
              <a:off x="4464" y="3020"/>
              <a:ext cx="0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73" name="Line 50"/>
            <p:cNvSpPr>
              <a:spLocks noChangeShapeType="1"/>
            </p:cNvSpPr>
            <p:nvPr/>
          </p:nvSpPr>
          <p:spPr bwMode="auto">
            <a:xfrm>
              <a:off x="2064" y="2936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51"/>
          <p:cNvGrpSpPr>
            <a:grpSpLocks/>
          </p:cNvGrpSpPr>
          <p:nvPr/>
        </p:nvGrpSpPr>
        <p:grpSpPr bwMode="auto">
          <a:xfrm>
            <a:off x="1219200" y="4481513"/>
            <a:ext cx="6704013" cy="533400"/>
            <a:chOff x="840" y="3152"/>
            <a:chExt cx="4223" cy="336"/>
          </a:xfrm>
        </p:grpSpPr>
        <p:sp>
          <p:nvSpPr>
            <p:cNvPr id="6164" name="Text Box 52"/>
            <p:cNvSpPr txBox="1">
              <a:spLocks noChangeArrowheads="1"/>
            </p:cNvSpPr>
            <p:nvPr/>
          </p:nvSpPr>
          <p:spPr bwMode="auto">
            <a:xfrm>
              <a:off x="840" y="3152"/>
              <a:ext cx="1223" cy="2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None/>
              </a:pPr>
              <a:r>
                <a:rPr lang="en-GB" sz="1800"/>
                <a:t>Internet</a:t>
              </a:r>
            </a:p>
          </p:txBody>
        </p:sp>
        <p:sp>
          <p:nvSpPr>
            <p:cNvPr id="6165" name="Line 53"/>
            <p:cNvSpPr>
              <a:spLocks noChangeShapeType="1"/>
            </p:cNvSpPr>
            <p:nvPr/>
          </p:nvSpPr>
          <p:spPr bwMode="auto">
            <a:xfrm>
              <a:off x="1464" y="3379"/>
              <a:ext cx="0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6" name="Text Box 54"/>
            <p:cNvSpPr txBox="1">
              <a:spLocks noChangeArrowheads="1"/>
            </p:cNvSpPr>
            <p:nvPr/>
          </p:nvSpPr>
          <p:spPr bwMode="auto">
            <a:xfrm>
              <a:off x="3840" y="3152"/>
              <a:ext cx="1223" cy="2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None/>
              </a:pPr>
              <a:r>
                <a:rPr lang="en-GB" sz="1800"/>
                <a:t>Internet</a:t>
              </a:r>
            </a:p>
          </p:txBody>
        </p:sp>
        <p:sp>
          <p:nvSpPr>
            <p:cNvPr id="6167" name="Line 55"/>
            <p:cNvSpPr>
              <a:spLocks noChangeShapeType="1"/>
            </p:cNvSpPr>
            <p:nvPr/>
          </p:nvSpPr>
          <p:spPr bwMode="auto">
            <a:xfrm flipV="1">
              <a:off x="4464" y="3379"/>
              <a:ext cx="0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8" name="Line 56"/>
            <p:cNvSpPr>
              <a:spLocks noChangeShapeType="1"/>
            </p:cNvSpPr>
            <p:nvPr/>
          </p:nvSpPr>
          <p:spPr bwMode="auto">
            <a:xfrm>
              <a:off x="2052" y="3288"/>
              <a:ext cx="1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6" name="Group 57"/>
          <p:cNvGrpSpPr>
            <a:grpSpLocks/>
          </p:cNvGrpSpPr>
          <p:nvPr/>
        </p:nvGrpSpPr>
        <p:grpSpPr bwMode="auto">
          <a:xfrm>
            <a:off x="1219200" y="3414713"/>
            <a:ext cx="6704013" cy="533400"/>
            <a:chOff x="840" y="2480"/>
            <a:chExt cx="4223" cy="336"/>
          </a:xfrm>
        </p:grpSpPr>
        <p:grpSp>
          <p:nvGrpSpPr>
            <p:cNvPr id="6158" name="Group 58"/>
            <p:cNvGrpSpPr>
              <a:grpSpLocks/>
            </p:cNvGrpSpPr>
            <p:nvPr/>
          </p:nvGrpSpPr>
          <p:grpSpPr bwMode="auto">
            <a:xfrm>
              <a:off x="840" y="2480"/>
              <a:ext cx="4223" cy="336"/>
              <a:chOff x="840" y="2480"/>
              <a:chExt cx="4223" cy="336"/>
            </a:xfrm>
          </p:grpSpPr>
          <p:sp>
            <p:nvSpPr>
              <p:cNvPr id="6160" name="Text Box 59"/>
              <p:cNvSpPr txBox="1">
                <a:spLocks noChangeArrowheads="1"/>
              </p:cNvSpPr>
              <p:nvPr/>
            </p:nvSpPr>
            <p:spPr bwMode="auto">
              <a:xfrm>
                <a:off x="840" y="2480"/>
                <a:ext cx="1223" cy="21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buFont typeface="Wingdings" charset="0"/>
                  <a:buNone/>
                </a:pPr>
                <a:r>
                  <a:rPr lang="en-GB" sz="1800"/>
                  <a:t>Application</a:t>
                </a:r>
              </a:p>
            </p:txBody>
          </p:sp>
          <p:sp>
            <p:nvSpPr>
              <p:cNvPr id="6161" name="Line 60"/>
              <p:cNvSpPr>
                <a:spLocks noChangeShapeType="1"/>
              </p:cNvSpPr>
              <p:nvPr/>
            </p:nvSpPr>
            <p:spPr bwMode="auto">
              <a:xfrm>
                <a:off x="1464" y="2695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62" name="Text Box 61"/>
              <p:cNvSpPr txBox="1">
                <a:spLocks noChangeArrowheads="1"/>
              </p:cNvSpPr>
              <p:nvPr/>
            </p:nvSpPr>
            <p:spPr bwMode="auto">
              <a:xfrm>
                <a:off x="3840" y="2480"/>
                <a:ext cx="1223" cy="21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buFont typeface="Wingdings" charset="0"/>
                  <a:buNone/>
                </a:pPr>
                <a:r>
                  <a:rPr lang="en-GB" sz="1800"/>
                  <a:t>Application</a:t>
                </a:r>
              </a:p>
            </p:txBody>
          </p:sp>
          <p:sp>
            <p:nvSpPr>
              <p:cNvPr id="6163" name="Line 62"/>
              <p:cNvSpPr>
                <a:spLocks noChangeShapeType="1"/>
              </p:cNvSpPr>
              <p:nvPr/>
            </p:nvSpPr>
            <p:spPr bwMode="auto">
              <a:xfrm flipV="1">
                <a:off x="4464" y="2699"/>
                <a:ext cx="0" cy="1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159" name="Line 63"/>
            <p:cNvSpPr>
              <a:spLocks noChangeShapeType="1"/>
            </p:cNvSpPr>
            <p:nvPr/>
          </p:nvSpPr>
          <p:spPr bwMode="auto">
            <a:xfrm>
              <a:off x="2052" y="2608"/>
              <a:ext cx="1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" name="Group 64"/>
          <p:cNvGrpSpPr>
            <a:grpSpLocks/>
          </p:cNvGrpSpPr>
          <p:nvPr/>
        </p:nvGrpSpPr>
        <p:grpSpPr bwMode="auto">
          <a:xfrm>
            <a:off x="1219200" y="5014913"/>
            <a:ext cx="6704013" cy="341312"/>
            <a:chOff x="840" y="3488"/>
            <a:chExt cx="4223" cy="215"/>
          </a:xfrm>
        </p:grpSpPr>
        <p:sp>
          <p:nvSpPr>
            <p:cNvPr id="6155" name="Text Box 65"/>
            <p:cNvSpPr txBox="1">
              <a:spLocks noChangeArrowheads="1"/>
            </p:cNvSpPr>
            <p:nvPr/>
          </p:nvSpPr>
          <p:spPr bwMode="auto">
            <a:xfrm>
              <a:off x="840" y="3488"/>
              <a:ext cx="1223" cy="2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None/>
              </a:pPr>
              <a:r>
                <a:rPr lang="en-GB" sz="1800"/>
                <a:t>Link</a:t>
              </a:r>
            </a:p>
          </p:txBody>
        </p:sp>
        <p:sp>
          <p:nvSpPr>
            <p:cNvPr id="6156" name="Text Box 66"/>
            <p:cNvSpPr txBox="1">
              <a:spLocks noChangeArrowheads="1"/>
            </p:cNvSpPr>
            <p:nvPr/>
          </p:nvSpPr>
          <p:spPr bwMode="auto">
            <a:xfrm>
              <a:off x="3840" y="3488"/>
              <a:ext cx="1223" cy="2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None/>
              </a:pPr>
              <a:r>
                <a:rPr lang="en-GB" sz="1800"/>
                <a:t>Link</a:t>
              </a:r>
            </a:p>
          </p:txBody>
        </p:sp>
        <p:sp>
          <p:nvSpPr>
            <p:cNvPr id="6157" name="Line 67"/>
            <p:cNvSpPr>
              <a:spLocks noChangeShapeType="1"/>
            </p:cNvSpPr>
            <p:nvPr/>
          </p:nvSpPr>
          <p:spPr bwMode="auto">
            <a:xfrm>
              <a:off x="2052" y="3608"/>
              <a:ext cx="1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" name="Freeform 68"/>
          <p:cNvSpPr>
            <a:spLocks/>
          </p:cNvSpPr>
          <p:nvPr/>
        </p:nvSpPr>
        <p:spPr bwMode="auto">
          <a:xfrm>
            <a:off x="2235200" y="5395913"/>
            <a:ext cx="4775200" cy="177800"/>
          </a:xfrm>
          <a:custGeom>
            <a:avLst/>
            <a:gdLst>
              <a:gd name="T0" fmla="*/ 0 w 3008"/>
              <a:gd name="T1" fmla="*/ 0 h 224"/>
              <a:gd name="T2" fmla="*/ 0 w 3008"/>
              <a:gd name="T3" fmla="*/ 2147483647 h 224"/>
              <a:gd name="T4" fmla="*/ 2147483647 w 3008"/>
              <a:gd name="T5" fmla="*/ 2147483647 h 224"/>
              <a:gd name="T6" fmla="*/ 2147483647 w 3008"/>
              <a:gd name="T7" fmla="*/ 0 h 2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08" h="224">
                <a:moveTo>
                  <a:pt x="0" y="0"/>
                </a:moveTo>
                <a:lnTo>
                  <a:pt x="0" y="224"/>
                </a:lnTo>
                <a:lnTo>
                  <a:pt x="3008" y="224"/>
                </a:lnTo>
                <a:lnTo>
                  <a:pt x="3008" y="0"/>
                </a:ln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377950" y="2963863"/>
            <a:ext cx="1624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/>
              <a:t>Source Device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899150" y="2962275"/>
            <a:ext cx="2076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/>
              <a:t>Destination Device</a:t>
            </a:r>
          </a:p>
        </p:txBody>
      </p:sp>
    </p:spTree>
    <p:extLst>
      <p:ext uri="{BB962C8B-B14F-4D97-AF65-F5344CB8AC3E}">
        <p14:creationId xmlns:p14="http://schemas.microsoft.com/office/powerpoint/2010/main" val="2115777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bldLvl="2" autoUpdateAnimBg="0"/>
      <p:bldP spid="27" grpId="0" animBg="1"/>
      <p:bldP spid="2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Application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Purpose, Adv./Disadvantage of each: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word processor, </a:t>
            </a:r>
            <a:r>
              <a:rPr lang="en-US" dirty="0" smtClean="0"/>
              <a:t>spreadsheet</a:t>
            </a:r>
            <a:r>
              <a:rPr lang="en-US" dirty="0"/>
              <a:t>, database, </a:t>
            </a:r>
            <a:r>
              <a:rPr lang="en-US" dirty="0" smtClean="0"/>
              <a:t>email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1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 TCP/IP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each Layer &amp; Its purpose: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Application: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Transport: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Internet: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Link: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36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 Unit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Score each out of 10 for confidence to know where to start when revising. </a:t>
            </a:r>
          </a:p>
          <a:p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Types of Software</a:t>
            </a:r>
          </a:p>
          <a:p>
            <a:pPr marL="457200" indent="-457200">
              <a:buAutoNum type="arabicPeriod"/>
            </a:pPr>
            <a:r>
              <a:rPr lang="en-US" dirty="0" smtClean="0"/>
              <a:t>Application Software</a:t>
            </a:r>
          </a:p>
          <a:p>
            <a:pPr marL="457200" indent="-457200">
              <a:buAutoNum type="arabicPeriod"/>
            </a:pPr>
            <a:r>
              <a:rPr lang="en-US" dirty="0" smtClean="0"/>
              <a:t>Developer Software</a:t>
            </a:r>
          </a:p>
          <a:p>
            <a:pPr marL="457200" indent="-457200">
              <a:buAutoNum type="arabicPeriod"/>
            </a:pPr>
            <a:r>
              <a:rPr lang="en-US" dirty="0" smtClean="0"/>
              <a:t>Business Software</a:t>
            </a:r>
          </a:p>
          <a:p>
            <a:pPr marL="457200" indent="-457200">
              <a:buAutoNum type="arabicPeriod"/>
            </a:pPr>
            <a:r>
              <a:rPr lang="en-US" dirty="0" smtClean="0"/>
              <a:t>Utility Software</a:t>
            </a:r>
          </a:p>
          <a:p>
            <a:pPr marL="457200" indent="-457200">
              <a:buAutoNum type="arabicPeriod"/>
            </a:pPr>
            <a:r>
              <a:rPr lang="en-US" dirty="0" smtClean="0"/>
              <a:t>Operating Systems &amp; Pro’s/Con’s</a:t>
            </a:r>
          </a:p>
          <a:p>
            <a:pPr marL="457200" indent="-457200">
              <a:buAutoNum type="arabicPeriod"/>
            </a:pPr>
            <a:r>
              <a:rPr lang="en-US" dirty="0" smtClean="0"/>
              <a:t>Communication Methods</a:t>
            </a:r>
          </a:p>
          <a:p>
            <a:pPr marL="457200" indent="-457200">
              <a:buAutoNum type="arabicPeriod"/>
            </a:pPr>
            <a:r>
              <a:rPr lang="en-US" dirty="0" smtClean="0"/>
              <a:t>Software Troubleshooting</a:t>
            </a:r>
          </a:p>
          <a:p>
            <a:pPr marL="457200" indent="-457200">
              <a:buAutoNum type="arabicPeriod"/>
            </a:pPr>
            <a:r>
              <a:rPr lang="en-US" dirty="0" smtClean="0"/>
              <a:t>Protocol &amp; TCP/IP Model</a:t>
            </a:r>
          </a:p>
        </p:txBody>
      </p:sp>
    </p:spTree>
    <p:extLst>
      <p:ext uri="{BB962C8B-B14F-4D97-AF65-F5344CB8AC3E}">
        <p14:creationId xmlns:p14="http://schemas.microsoft.com/office/powerpoint/2010/main" val="1267546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3. Developer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Purpose, Adv./Dis of each:</a:t>
            </a:r>
          </a:p>
          <a:p>
            <a:endParaRPr lang="en-US" dirty="0"/>
          </a:p>
          <a:p>
            <a:r>
              <a:rPr lang="en-US" dirty="0"/>
              <a:t>compiler, debugger, </a:t>
            </a:r>
            <a:r>
              <a:rPr lang="en-US" dirty="0" smtClean="0"/>
              <a:t>translator</a:t>
            </a:r>
            <a:r>
              <a:rPr lang="en-US" dirty="0"/>
              <a:t>, integrated design environment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11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Business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Purpose, </a:t>
            </a:r>
            <a:r>
              <a:rPr lang="en-US" dirty="0" err="1" smtClean="0"/>
              <a:t>Adv</a:t>
            </a:r>
            <a:r>
              <a:rPr lang="en-US" dirty="0" smtClean="0"/>
              <a:t>/Disadvantage of each: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MIS</a:t>
            </a:r>
            <a:r>
              <a:rPr lang="en-US" dirty="0"/>
              <a:t>, multimedia, </a:t>
            </a:r>
            <a:r>
              <a:rPr lang="en-US" dirty="0" smtClean="0"/>
              <a:t>collaboration</a:t>
            </a:r>
            <a:r>
              <a:rPr lang="en-US" dirty="0"/>
              <a:t>, project management, manufacturing, CAD/CAM, publishing, expert systems, healthcare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07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Business Software Exam Question</a:t>
            </a:r>
            <a:endParaRPr lang="en-US" dirty="0"/>
          </a:p>
        </p:txBody>
      </p:sp>
      <p:pic>
        <p:nvPicPr>
          <p:cNvPr id="4" name="Picture 3" descr="Screen Shot 2016-10-30 at 10.44.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318"/>
            <a:ext cx="7290417" cy="533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7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Business Software Exam Question</a:t>
            </a:r>
            <a:endParaRPr lang="en-US" dirty="0"/>
          </a:p>
        </p:txBody>
      </p:sp>
      <p:pic>
        <p:nvPicPr>
          <p:cNvPr id="3" name="Picture 2" descr="Screen Shot 2016-10-30 at 10.44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44" y="1524318"/>
            <a:ext cx="8228288" cy="219679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9905" y="1440348"/>
            <a:ext cx="8438194" cy="25610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 (Move Shape)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26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Utility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these keywords: </a:t>
            </a:r>
            <a:endParaRPr lang="en-US" dirty="0"/>
          </a:p>
          <a:p>
            <a:r>
              <a:rPr lang="en-US" sz="1400" b="0" dirty="0" smtClean="0"/>
              <a:t>Server:</a:t>
            </a:r>
          </a:p>
          <a:p>
            <a:r>
              <a:rPr lang="en-US" sz="1400" b="0" dirty="0" smtClean="0"/>
              <a:t>Spyware:</a:t>
            </a:r>
          </a:p>
          <a:p>
            <a:r>
              <a:rPr lang="en-US" sz="1400" b="0" dirty="0" smtClean="0"/>
              <a:t>Firewall:</a:t>
            </a:r>
          </a:p>
          <a:p>
            <a:r>
              <a:rPr lang="en-US" sz="1400" b="0" dirty="0" smtClean="0"/>
              <a:t>Defragmentation:</a:t>
            </a:r>
          </a:p>
          <a:p>
            <a:r>
              <a:rPr lang="en-US" sz="1400" b="0" dirty="0" smtClean="0"/>
              <a:t>Back-up:</a:t>
            </a:r>
            <a:br>
              <a:rPr lang="en-US" sz="1400" b="0" dirty="0" smtClean="0"/>
            </a:br>
            <a:r>
              <a:rPr lang="en-US" sz="1400" b="0" dirty="0" smtClean="0"/>
              <a:t>Anti-Virus:</a:t>
            </a:r>
          </a:p>
          <a:p>
            <a:r>
              <a:rPr lang="en-US" sz="1400" b="0" dirty="0" smtClean="0"/>
              <a:t>Compression:</a:t>
            </a:r>
          </a:p>
        </p:txBody>
      </p:sp>
    </p:spTree>
    <p:extLst>
      <p:ext uri="{BB962C8B-B14F-4D97-AF65-F5344CB8AC3E}">
        <p14:creationId xmlns:p14="http://schemas.microsoft.com/office/powerpoint/2010/main" val="205219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9154"/>
            <a:ext cx="5791200" cy="1221472"/>
          </a:xfrm>
        </p:spPr>
        <p:txBody>
          <a:bodyPr/>
          <a:lstStyle/>
          <a:p>
            <a:r>
              <a:rPr lang="en-US" dirty="0" smtClean="0"/>
              <a:t>5. Utility Software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79220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Security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76941" y="1643530"/>
            <a:ext cx="45474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Anti-Virus:</a:t>
            </a:r>
          </a:p>
          <a:p>
            <a:r>
              <a:rPr lang="en-US" dirty="0" smtClean="0"/>
              <a:t>Define, Give Advantages &amp; Disadvantages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 descr="it2_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823" y="306728"/>
            <a:ext cx="1621118" cy="91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808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1258</TotalTime>
  <Words>869</Words>
  <Application>Microsoft Macintosh PowerPoint</Application>
  <PresentationFormat>On-screen Show (4:3)</PresentationFormat>
  <Paragraphs>177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Essential</vt:lpstr>
      <vt:lpstr>Technicals Level 3 Unit 1 Topic 2 Software</vt:lpstr>
      <vt:lpstr>1 Types of software (In books)</vt:lpstr>
      <vt:lpstr>2. Application Software</vt:lpstr>
      <vt:lpstr>3. Developer Software</vt:lpstr>
      <vt:lpstr>4. Business Software</vt:lpstr>
      <vt:lpstr>4. Business Software Exam Question</vt:lpstr>
      <vt:lpstr>4. Business Software Exam Question</vt:lpstr>
      <vt:lpstr>5. Utility Software</vt:lpstr>
      <vt:lpstr>5. Utility Software</vt:lpstr>
      <vt:lpstr>5. Utility Software</vt:lpstr>
      <vt:lpstr>5. Utility Software</vt:lpstr>
      <vt:lpstr>5. Utilities</vt:lpstr>
      <vt:lpstr>6 Operating systems question</vt:lpstr>
      <vt:lpstr>6 Operating system </vt:lpstr>
      <vt:lpstr>Try a command line interface</vt:lpstr>
      <vt:lpstr>6 Operating Systems</vt:lpstr>
      <vt:lpstr>6 Functions of OS EXAM Q</vt:lpstr>
      <vt:lpstr>7 Operating Systems</vt:lpstr>
      <vt:lpstr>8. Mid Unit Test </vt:lpstr>
      <vt:lpstr>8. First Test</vt:lpstr>
      <vt:lpstr>9. Communication Methods</vt:lpstr>
      <vt:lpstr>9 Communication methods</vt:lpstr>
      <vt:lpstr>9. Communication Methods Exam Question</vt:lpstr>
      <vt:lpstr>10. Software troubleshooting</vt:lpstr>
      <vt:lpstr>11.Protocols</vt:lpstr>
      <vt:lpstr>11. Protocols</vt:lpstr>
      <vt:lpstr>11. Protocol EXAM Question</vt:lpstr>
      <vt:lpstr>11 Protocols</vt:lpstr>
      <vt:lpstr>11 TCP/IP Model</vt:lpstr>
      <vt:lpstr>11. TCP/IP</vt:lpstr>
      <vt:lpstr>13. Unit Review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Gcse: Computing 10.1 Fundamentals of Computer Systems</dc:title>
  <dc:creator>Mr Grayson</dc:creator>
  <cp:lastModifiedBy>GY</cp:lastModifiedBy>
  <cp:revision>75</cp:revision>
  <dcterms:created xsi:type="dcterms:W3CDTF">2013-08-29T09:54:13Z</dcterms:created>
  <dcterms:modified xsi:type="dcterms:W3CDTF">2016-10-30T15:32:11Z</dcterms:modified>
</cp:coreProperties>
</file>