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71" r:id="rId2"/>
    <p:sldId id="272" r:id="rId3"/>
    <p:sldId id="273" r:id="rId4"/>
    <p:sldId id="259" r:id="rId5"/>
    <p:sldId id="275" r:id="rId6"/>
    <p:sldId id="266" r:id="rId7"/>
    <p:sldId id="276" r:id="rId8"/>
    <p:sldId id="277" r:id="rId9"/>
    <p:sldId id="278" r:id="rId10"/>
    <p:sldId id="279" r:id="rId11"/>
    <p:sldId id="270" r:id="rId12"/>
    <p:sldId id="28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75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238" autoAdjust="0"/>
  </p:normalViewPr>
  <p:slideViewPr>
    <p:cSldViewPr>
      <p:cViewPr varScale="1">
        <p:scale>
          <a:sx n="75" d="100"/>
          <a:sy n="75" d="100"/>
        </p:scale>
        <p:origin x="342"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7F22A4-A35E-42B1-921E-9D401F34EC57}" type="doc">
      <dgm:prSet loTypeId="urn:microsoft.com/office/officeart/2005/8/layout/default" loCatId="cycle" qsTypeId="urn:microsoft.com/office/officeart/2005/8/quickstyle/simple1" qsCatId="simple" csTypeId="urn:microsoft.com/office/officeart/2005/8/colors/accent1_5" csCatId="accent1" phldr="1"/>
      <dgm:spPr/>
      <dgm:t>
        <a:bodyPr/>
        <a:lstStyle/>
        <a:p>
          <a:endParaRPr lang="en-GB"/>
        </a:p>
      </dgm:t>
    </dgm:pt>
    <dgm:pt modelId="{FBB8DE30-93FE-FE46-B6E9-C97F208235B7}">
      <dgm:prSet custT="1"/>
      <dgm:spPr/>
      <dgm:t>
        <a:bodyPr/>
        <a:lstStyle/>
        <a:p>
          <a:r>
            <a:rPr lang="en-GB" sz="1800" dirty="0" smtClean="0">
              <a:ea typeface="Calibri" panose="020F0502020204030204" pitchFamily="34" charset="0"/>
              <a:cs typeface="Times New Roman" panose="02020603050405020304" pitchFamily="18" charset="0"/>
            </a:rPr>
            <a:t>unpatched and/or </a:t>
          </a:r>
          <a:r>
            <a:rPr lang="en-GB" sz="1800" dirty="0" err="1" smtClean="0">
              <a:ea typeface="Calibri" panose="020F0502020204030204" pitchFamily="34" charset="0"/>
              <a:cs typeface="Times New Roman" panose="02020603050405020304" pitchFamily="18" charset="0"/>
            </a:rPr>
            <a:t>outdated</a:t>
          </a:r>
          <a:r>
            <a:rPr lang="en-GB" sz="1800" dirty="0" smtClean="0">
              <a:ea typeface="Calibri" panose="020F0502020204030204" pitchFamily="34" charset="0"/>
              <a:cs typeface="Times New Roman" panose="02020603050405020304" pitchFamily="18" charset="0"/>
            </a:rPr>
            <a:t> software.</a:t>
          </a:r>
          <a:endParaRPr lang="en-GB" sz="1800" dirty="0">
            <a:ea typeface="Calibri" panose="020F0502020204030204" pitchFamily="34" charset="0"/>
            <a:cs typeface="Times New Roman" panose="02020603050405020304" pitchFamily="18" charset="0"/>
          </a:endParaRPr>
        </a:p>
      </dgm:t>
    </dgm:pt>
    <dgm:pt modelId="{C53629E9-1E59-A740-A73C-BAC554FBB8AC}" type="sibTrans" cxnId="{DCE29862-875C-EA42-830D-C5D33B03B2A4}">
      <dgm:prSet/>
      <dgm:spPr/>
      <dgm:t>
        <a:bodyPr/>
        <a:lstStyle/>
        <a:p>
          <a:endParaRPr lang="en-US"/>
        </a:p>
      </dgm:t>
    </dgm:pt>
    <dgm:pt modelId="{2A02B65B-D1D5-374A-B0E3-1C6B1DDCD0E7}" type="parTrans" cxnId="{DCE29862-875C-EA42-830D-C5D33B03B2A4}">
      <dgm:prSet/>
      <dgm:spPr/>
      <dgm:t>
        <a:bodyPr/>
        <a:lstStyle/>
        <a:p>
          <a:endParaRPr lang="en-US"/>
        </a:p>
      </dgm:t>
    </dgm:pt>
    <dgm:pt modelId="{130D34B1-272C-324F-A1B0-C7E699A0D5A0}">
      <dgm:prSet custT="1"/>
      <dgm:spPr/>
      <dgm:t>
        <a:bodyPr/>
        <a:lstStyle/>
        <a:p>
          <a:r>
            <a:rPr lang="en-GB" sz="1800" dirty="0" smtClean="0">
              <a:ea typeface="Calibri" panose="020F0502020204030204" pitchFamily="34" charset="0"/>
              <a:cs typeface="Times New Roman" panose="02020603050405020304" pitchFamily="18" charset="0"/>
            </a:rPr>
            <a:t>removable media</a:t>
          </a:r>
          <a:endParaRPr lang="en-GB" sz="1800" dirty="0">
            <a:ea typeface="Calibri" panose="020F0502020204030204" pitchFamily="34" charset="0"/>
            <a:cs typeface="Times New Roman" panose="02020603050405020304" pitchFamily="18" charset="0"/>
          </a:endParaRPr>
        </a:p>
      </dgm:t>
    </dgm:pt>
    <dgm:pt modelId="{4F5D7A92-B718-9349-8B08-FC029C68EBEA}" type="sibTrans" cxnId="{AA8D5297-B6D3-884C-8809-F97C1DA40474}">
      <dgm:prSet/>
      <dgm:spPr/>
      <dgm:t>
        <a:bodyPr/>
        <a:lstStyle/>
        <a:p>
          <a:endParaRPr lang="en-US"/>
        </a:p>
      </dgm:t>
    </dgm:pt>
    <dgm:pt modelId="{6B7A9500-9D91-9346-96E8-EBB5E715095F}" type="parTrans" cxnId="{AA8D5297-B6D3-884C-8809-F97C1DA40474}">
      <dgm:prSet/>
      <dgm:spPr/>
      <dgm:t>
        <a:bodyPr/>
        <a:lstStyle/>
        <a:p>
          <a:endParaRPr lang="en-US"/>
        </a:p>
      </dgm:t>
    </dgm:pt>
    <dgm:pt modelId="{8C90E700-4883-D842-9889-EBCECC5D92A9}">
      <dgm:prSet custT="1"/>
      <dgm:spPr/>
      <dgm:t>
        <a:bodyPr/>
        <a:lstStyle/>
        <a:p>
          <a:r>
            <a:rPr lang="en-GB" sz="1800" dirty="0" smtClean="0">
              <a:ea typeface="Calibri" panose="020F0502020204030204" pitchFamily="34" charset="0"/>
              <a:cs typeface="Times New Roman" panose="02020603050405020304" pitchFamily="18" charset="0"/>
            </a:rPr>
            <a:t>misconfigured access rights</a:t>
          </a:r>
          <a:endParaRPr lang="en-GB" sz="1800" dirty="0">
            <a:ea typeface="Calibri" panose="020F0502020204030204" pitchFamily="34" charset="0"/>
            <a:cs typeface="Times New Roman" panose="02020603050405020304" pitchFamily="18" charset="0"/>
          </a:endParaRPr>
        </a:p>
      </dgm:t>
    </dgm:pt>
    <dgm:pt modelId="{163DCACE-DF11-1C48-B7C7-5C5FC7D978DF}" type="sibTrans" cxnId="{7EDBEA6F-7611-1340-9B3A-B359B75D00A1}">
      <dgm:prSet/>
      <dgm:spPr/>
      <dgm:t>
        <a:bodyPr/>
        <a:lstStyle/>
        <a:p>
          <a:endParaRPr lang="en-US"/>
        </a:p>
      </dgm:t>
    </dgm:pt>
    <dgm:pt modelId="{8245AD65-A2D8-AF41-BF98-295E7476573F}" type="parTrans" cxnId="{7EDBEA6F-7611-1340-9B3A-B359B75D00A1}">
      <dgm:prSet/>
      <dgm:spPr/>
      <dgm:t>
        <a:bodyPr/>
        <a:lstStyle/>
        <a:p>
          <a:endParaRPr lang="en-US"/>
        </a:p>
      </dgm:t>
    </dgm:pt>
    <dgm:pt modelId="{8415172B-503C-D24E-9D41-CEBFFAF83F0F}">
      <dgm:prSet custT="1"/>
      <dgm:spPr/>
      <dgm:t>
        <a:bodyPr/>
        <a:lstStyle/>
        <a:p>
          <a:r>
            <a:rPr lang="en-GB" sz="1800" dirty="0" smtClean="0">
              <a:ea typeface="Calibri" panose="020F0502020204030204" pitchFamily="34" charset="0"/>
              <a:cs typeface="Times New Roman" panose="02020603050405020304" pitchFamily="18" charset="0"/>
            </a:rPr>
            <a:t>weak and default passwords</a:t>
          </a:r>
          <a:endParaRPr lang="en-GB" sz="1800" dirty="0">
            <a:ea typeface="Calibri" panose="020F0502020204030204" pitchFamily="34" charset="0"/>
            <a:cs typeface="Times New Roman" panose="02020603050405020304" pitchFamily="18" charset="0"/>
          </a:endParaRPr>
        </a:p>
      </dgm:t>
    </dgm:pt>
    <dgm:pt modelId="{E001ADEA-9B74-CE4B-BFEE-0474FFD0557D}" type="sibTrans" cxnId="{D3B81DAE-D34C-C74E-AADE-4D577195EF0B}">
      <dgm:prSet/>
      <dgm:spPr/>
      <dgm:t>
        <a:bodyPr/>
        <a:lstStyle/>
        <a:p>
          <a:endParaRPr lang="en-US"/>
        </a:p>
      </dgm:t>
    </dgm:pt>
    <dgm:pt modelId="{19B19069-9028-6C47-BC4D-5210D6434719}" type="parTrans" cxnId="{D3B81DAE-D34C-C74E-AADE-4D577195EF0B}">
      <dgm:prSet/>
      <dgm:spPr/>
      <dgm:t>
        <a:bodyPr/>
        <a:lstStyle/>
        <a:p>
          <a:endParaRPr lang="en-US"/>
        </a:p>
      </dgm:t>
    </dgm:pt>
    <dgm:pt modelId="{8C712BAF-B8E5-BE47-BFAE-58E3F152876D}">
      <dgm:prSet custT="1"/>
      <dgm:spPr/>
      <dgm:t>
        <a:bodyPr/>
        <a:lstStyle/>
        <a:p>
          <a:r>
            <a:rPr lang="en-GB" sz="1800" dirty="0" smtClean="0">
              <a:ea typeface="Calibri" panose="020F0502020204030204" pitchFamily="34" charset="0"/>
              <a:cs typeface="Times New Roman" panose="02020603050405020304" pitchFamily="18" charset="0"/>
            </a:rPr>
            <a:t>malicious code</a:t>
          </a:r>
          <a:endParaRPr lang="en-GB" sz="1800" dirty="0">
            <a:ea typeface="Calibri" panose="020F0502020204030204" pitchFamily="34" charset="0"/>
            <a:cs typeface="Times New Roman" panose="02020603050405020304" pitchFamily="18" charset="0"/>
          </a:endParaRPr>
        </a:p>
      </dgm:t>
    </dgm:pt>
    <dgm:pt modelId="{B2D297BD-FB9D-6444-B503-FF0EB3767925}" type="sibTrans" cxnId="{8651AE29-BFDC-3849-A6A0-56CD876F1515}">
      <dgm:prSet/>
      <dgm:spPr/>
      <dgm:t>
        <a:bodyPr/>
        <a:lstStyle/>
        <a:p>
          <a:endParaRPr lang="en-US"/>
        </a:p>
      </dgm:t>
    </dgm:pt>
    <dgm:pt modelId="{D7E64702-5C2E-7A42-AB37-B2A3AEC88690}" type="parTrans" cxnId="{8651AE29-BFDC-3849-A6A0-56CD876F1515}">
      <dgm:prSet/>
      <dgm:spPr/>
      <dgm:t>
        <a:bodyPr/>
        <a:lstStyle/>
        <a:p>
          <a:endParaRPr lang="en-US"/>
        </a:p>
      </dgm:t>
    </dgm:pt>
    <dgm:pt modelId="{7FAD9C2B-62C2-694C-ACEB-62038BBAA980}">
      <dgm:prSet custT="1"/>
      <dgm:spPr/>
      <dgm:t>
        <a:bodyPr/>
        <a:lstStyle/>
        <a:p>
          <a:r>
            <a:rPr lang="en-GB" sz="1800" dirty="0" smtClean="0">
              <a:ea typeface="Calibri" panose="020F0502020204030204" pitchFamily="34" charset="0"/>
              <a:cs typeface="Times New Roman" panose="02020603050405020304" pitchFamily="18" charset="0"/>
            </a:rPr>
            <a:t>social engineering techniques</a:t>
          </a:r>
          <a:endParaRPr lang="en-GB" sz="1800" dirty="0">
            <a:ea typeface="Calibri" panose="020F0502020204030204" pitchFamily="34" charset="0"/>
            <a:cs typeface="Times New Roman" panose="02020603050405020304" pitchFamily="18" charset="0"/>
          </a:endParaRPr>
        </a:p>
      </dgm:t>
    </dgm:pt>
    <dgm:pt modelId="{06B0DEB0-6DDB-DD45-8F29-ABEC76687CA5}" type="sibTrans" cxnId="{F88AEB70-9812-4945-B142-0BE9E8811155}">
      <dgm:prSet/>
      <dgm:spPr/>
      <dgm:t>
        <a:bodyPr/>
        <a:lstStyle/>
        <a:p>
          <a:endParaRPr lang="en-US"/>
        </a:p>
      </dgm:t>
    </dgm:pt>
    <dgm:pt modelId="{42D77D8A-BE7F-8F47-89C8-ABA2F79C80F9}" type="parTrans" cxnId="{F88AEB70-9812-4945-B142-0BE9E8811155}">
      <dgm:prSet/>
      <dgm:spPr/>
      <dgm:t>
        <a:bodyPr/>
        <a:lstStyle/>
        <a:p>
          <a:endParaRPr lang="en-US"/>
        </a:p>
      </dgm:t>
    </dgm:pt>
    <dgm:pt modelId="{9DD0D6AA-9F81-47F6-847E-FF331E359260}">
      <dgm:prSet custT="1"/>
      <dgm:spPr/>
      <dgm:t>
        <a:bodyPr/>
        <a:lstStyle/>
        <a:p>
          <a:r>
            <a:rPr lang="en-GB" sz="1800" dirty="0" smtClean="0">
              <a:ea typeface="Calibri" panose="020F0502020204030204" pitchFamily="34" charset="0"/>
              <a:cs typeface="Times New Roman" panose="02020603050405020304" pitchFamily="18" charset="0"/>
            </a:rPr>
            <a:t>Phishing</a:t>
          </a:r>
          <a:endParaRPr lang="en-GB" sz="1800" dirty="0">
            <a:ea typeface="Calibri" panose="020F0502020204030204" pitchFamily="34" charset="0"/>
            <a:cs typeface="Times New Roman" panose="02020603050405020304" pitchFamily="18" charset="0"/>
          </a:endParaRPr>
        </a:p>
      </dgm:t>
    </dgm:pt>
    <dgm:pt modelId="{15424850-4EF0-4E38-B895-625DDE6BFF5E}" type="parTrans" cxnId="{0EC7CBEC-33C2-407E-8656-10F94DC474E2}">
      <dgm:prSet/>
      <dgm:spPr/>
      <dgm:t>
        <a:bodyPr/>
        <a:lstStyle/>
        <a:p>
          <a:endParaRPr lang="en-US"/>
        </a:p>
      </dgm:t>
    </dgm:pt>
    <dgm:pt modelId="{5DCF50A8-5A83-4F22-B14B-AD20F2C44674}" type="sibTrans" cxnId="{0EC7CBEC-33C2-407E-8656-10F94DC474E2}">
      <dgm:prSet/>
      <dgm:spPr/>
      <dgm:t>
        <a:bodyPr/>
        <a:lstStyle/>
        <a:p>
          <a:endParaRPr lang="en-US"/>
        </a:p>
      </dgm:t>
    </dgm:pt>
    <dgm:pt modelId="{08280921-95CD-4272-B057-DEB70DB7209A}">
      <dgm:prSet custT="1"/>
      <dgm:spPr/>
      <dgm:t>
        <a:bodyPr/>
        <a:lstStyle/>
        <a:p>
          <a:r>
            <a:rPr lang="en-GB" sz="1800" dirty="0" smtClean="0">
              <a:ea typeface="Calibri" panose="020F0502020204030204" pitchFamily="34" charset="0"/>
              <a:cs typeface="Times New Roman" panose="02020603050405020304" pitchFamily="18" charset="0"/>
            </a:rPr>
            <a:t>Interception/ eavesdropping</a:t>
          </a:r>
          <a:endParaRPr lang="en-GB" sz="1800" dirty="0">
            <a:ea typeface="Calibri" panose="020F0502020204030204" pitchFamily="34" charset="0"/>
            <a:cs typeface="Times New Roman" panose="02020603050405020304" pitchFamily="18" charset="0"/>
          </a:endParaRPr>
        </a:p>
      </dgm:t>
    </dgm:pt>
    <dgm:pt modelId="{3F5E5488-C36F-4DA4-8B95-721FB9FCC8F4}" type="parTrans" cxnId="{C438883A-C7F0-4977-88D9-E16EB4F19919}">
      <dgm:prSet/>
      <dgm:spPr/>
      <dgm:t>
        <a:bodyPr/>
        <a:lstStyle/>
        <a:p>
          <a:endParaRPr lang="en-US"/>
        </a:p>
      </dgm:t>
    </dgm:pt>
    <dgm:pt modelId="{6B72ECA4-FB90-4122-8CE7-5609462C46D3}" type="sibTrans" cxnId="{C438883A-C7F0-4977-88D9-E16EB4F19919}">
      <dgm:prSet/>
      <dgm:spPr/>
      <dgm:t>
        <a:bodyPr/>
        <a:lstStyle/>
        <a:p>
          <a:endParaRPr lang="en-US"/>
        </a:p>
      </dgm:t>
    </dgm:pt>
    <dgm:pt modelId="{01B84AB0-1CB1-478C-953C-3467C7117FF8}">
      <dgm:prSet custT="1"/>
      <dgm:spPr/>
      <dgm:t>
        <a:bodyPr/>
        <a:lstStyle/>
        <a:p>
          <a:r>
            <a:rPr lang="en-GB" sz="1800" dirty="0" smtClean="0">
              <a:ea typeface="Calibri" panose="020F0502020204030204" pitchFamily="34" charset="0"/>
              <a:cs typeface="Times New Roman" panose="02020603050405020304" pitchFamily="18" charset="0"/>
            </a:rPr>
            <a:t>Data theft</a:t>
          </a:r>
          <a:endParaRPr lang="en-GB" sz="1800" dirty="0">
            <a:ea typeface="Calibri" panose="020F0502020204030204" pitchFamily="34" charset="0"/>
            <a:cs typeface="Times New Roman" panose="02020603050405020304" pitchFamily="18" charset="0"/>
          </a:endParaRPr>
        </a:p>
      </dgm:t>
    </dgm:pt>
    <dgm:pt modelId="{EE0DF2D4-8407-4D59-979A-BEE3D2B859FF}" type="parTrans" cxnId="{0102CDFE-1D99-409C-A794-D45D131C73BA}">
      <dgm:prSet/>
      <dgm:spPr/>
      <dgm:t>
        <a:bodyPr/>
        <a:lstStyle/>
        <a:p>
          <a:endParaRPr lang="en-US"/>
        </a:p>
      </dgm:t>
    </dgm:pt>
    <dgm:pt modelId="{E7E52732-7AD0-4D01-9394-AF0F57A17790}" type="sibTrans" cxnId="{0102CDFE-1D99-409C-A794-D45D131C73BA}">
      <dgm:prSet/>
      <dgm:spPr/>
      <dgm:t>
        <a:bodyPr/>
        <a:lstStyle/>
        <a:p>
          <a:endParaRPr lang="en-US"/>
        </a:p>
      </dgm:t>
    </dgm:pt>
    <dgm:pt modelId="{81762AF5-6B09-48FC-A865-4D71B8E879E0}">
      <dgm:prSet custT="1"/>
      <dgm:spPr/>
      <dgm:t>
        <a:bodyPr/>
        <a:lstStyle/>
        <a:p>
          <a:r>
            <a:rPr lang="en-GB" sz="1800" dirty="0" smtClean="0">
              <a:ea typeface="Calibri" panose="020F0502020204030204" pitchFamily="34" charset="0"/>
              <a:cs typeface="Times New Roman" panose="02020603050405020304" pitchFamily="18" charset="0"/>
            </a:rPr>
            <a:t>Trojan</a:t>
          </a:r>
          <a:endParaRPr lang="en-GB" sz="1800" dirty="0">
            <a:ea typeface="Calibri" panose="020F0502020204030204" pitchFamily="34" charset="0"/>
            <a:cs typeface="Times New Roman" panose="02020603050405020304" pitchFamily="18" charset="0"/>
          </a:endParaRPr>
        </a:p>
      </dgm:t>
    </dgm:pt>
    <dgm:pt modelId="{1291760B-A496-4926-B4F9-C5B5F58F40AF}" type="parTrans" cxnId="{FE8A8054-5046-4F2D-88BF-734A2DCBB145}">
      <dgm:prSet/>
      <dgm:spPr/>
      <dgm:t>
        <a:bodyPr/>
        <a:lstStyle/>
        <a:p>
          <a:endParaRPr lang="en-US"/>
        </a:p>
      </dgm:t>
    </dgm:pt>
    <dgm:pt modelId="{87329D53-2171-41A8-A2D6-B0F1CFE4FD3C}" type="sibTrans" cxnId="{FE8A8054-5046-4F2D-88BF-734A2DCBB145}">
      <dgm:prSet/>
      <dgm:spPr/>
      <dgm:t>
        <a:bodyPr/>
        <a:lstStyle/>
        <a:p>
          <a:endParaRPr lang="en-US"/>
        </a:p>
      </dgm:t>
    </dgm:pt>
    <dgm:pt modelId="{7D31DCCC-DA31-BE49-B85A-9AB406D3A974}" type="pres">
      <dgm:prSet presAssocID="{F87F22A4-A35E-42B1-921E-9D401F34EC57}" presName="diagram" presStyleCnt="0">
        <dgm:presLayoutVars>
          <dgm:dir/>
          <dgm:resizeHandles val="exact"/>
        </dgm:presLayoutVars>
      </dgm:prSet>
      <dgm:spPr/>
      <dgm:t>
        <a:bodyPr/>
        <a:lstStyle/>
        <a:p>
          <a:endParaRPr lang="en-US"/>
        </a:p>
      </dgm:t>
    </dgm:pt>
    <dgm:pt modelId="{73A28C3D-49D8-6C49-B4E9-116AD35EC4F7}" type="pres">
      <dgm:prSet presAssocID="{7FAD9C2B-62C2-694C-ACEB-62038BBAA980}" presName="node" presStyleLbl="node1" presStyleIdx="0" presStyleCnt="10">
        <dgm:presLayoutVars>
          <dgm:bulletEnabled val="1"/>
        </dgm:presLayoutVars>
      </dgm:prSet>
      <dgm:spPr/>
      <dgm:t>
        <a:bodyPr/>
        <a:lstStyle/>
        <a:p>
          <a:endParaRPr lang="en-GB"/>
        </a:p>
      </dgm:t>
    </dgm:pt>
    <dgm:pt modelId="{45E4AE4F-E597-8747-91B4-ED0851C75840}" type="pres">
      <dgm:prSet presAssocID="{06B0DEB0-6DDB-DD45-8F29-ABEC76687CA5}" presName="sibTrans" presStyleCnt="0"/>
      <dgm:spPr/>
    </dgm:pt>
    <dgm:pt modelId="{96C81695-C0E7-1446-BFDB-9A4FD2F83215}" type="pres">
      <dgm:prSet presAssocID="{8C712BAF-B8E5-BE47-BFAE-58E3F152876D}" presName="node" presStyleLbl="node1" presStyleIdx="1" presStyleCnt="10">
        <dgm:presLayoutVars>
          <dgm:bulletEnabled val="1"/>
        </dgm:presLayoutVars>
      </dgm:prSet>
      <dgm:spPr/>
      <dgm:t>
        <a:bodyPr/>
        <a:lstStyle/>
        <a:p>
          <a:endParaRPr lang="en-GB"/>
        </a:p>
      </dgm:t>
    </dgm:pt>
    <dgm:pt modelId="{84D99FB2-EA55-DC4C-9B47-211D0EA5682E}" type="pres">
      <dgm:prSet presAssocID="{B2D297BD-FB9D-6444-B503-FF0EB3767925}" presName="sibTrans" presStyleCnt="0"/>
      <dgm:spPr/>
    </dgm:pt>
    <dgm:pt modelId="{66771D1D-5583-E744-827F-62A558B6292C}" type="pres">
      <dgm:prSet presAssocID="{8415172B-503C-D24E-9D41-CEBFFAF83F0F}" presName="node" presStyleLbl="node1" presStyleIdx="2" presStyleCnt="10">
        <dgm:presLayoutVars>
          <dgm:bulletEnabled val="1"/>
        </dgm:presLayoutVars>
      </dgm:prSet>
      <dgm:spPr/>
      <dgm:t>
        <a:bodyPr/>
        <a:lstStyle/>
        <a:p>
          <a:endParaRPr lang="en-GB"/>
        </a:p>
      </dgm:t>
    </dgm:pt>
    <dgm:pt modelId="{8129A2C6-C076-5E45-A1CB-95FE8CEFC231}" type="pres">
      <dgm:prSet presAssocID="{E001ADEA-9B74-CE4B-BFEE-0474FFD0557D}" presName="sibTrans" presStyleCnt="0"/>
      <dgm:spPr/>
    </dgm:pt>
    <dgm:pt modelId="{92DF054B-DE78-2342-994E-A042E17A3098}" type="pres">
      <dgm:prSet presAssocID="{8C90E700-4883-D842-9889-EBCECC5D92A9}" presName="node" presStyleLbl="node1" presStyleIdx="3" presStyleCnt="10">
        <dgm:presLayoutVars>
          <dgm:bulletEnabled val="1"/>
        </dgm:presLayoutVars>
      </dgm:prSet>
      <dgm:spPr/>
      <dgm:t>
        <a:bodyPr/>
        <a:lstStyle/>
        <a:p>
          <a:endParaRPr lang="en-GB"/>
        </a:p>
      </dgm:t>
    </dgm:pt>
    <dgm:pt modelId="{A392A7C5-E1AB-AF41-9662-B6A781C455F8}" type="pres">
      <dgm:prSet presAssocID="{163DCACE-DF11-1C48-B7C7-5C5FC7D978DF}" presName="sibTrans" presStyleCnt="0"/>
      <dgm:spPr/>
    </dgm:pt>
    <dgm:pt modelId="{4C87646F-B927-364A-AE45-6E26D784E661}" type="pres">
      <dgm:prSet presAssocID="{130D34B1-272C-324F-A1B0-C7E699A0D5A0}" presName="node" presStyleLbl="node1" presStyleIdx="4" presStyleCnt="10">
        <dgm:presLayoutVars>
          <dgm:bulletEnabled val="1"/>
        </dgm:presLayoutVars>
      </dgm:prSet>
      <dgm:spPr/>
      <dgm:t>
        <a:bodyPr/>
        <a:lstStyle/>
        <a:p>
          <a:endParaRPr lang="en-GB"/>
        </a:p>
      </dgm:t>
    </dgm:pt>
    <dgm:pt modelId="{AC1F2234-F05F-E841-B0F5-AA154820A58F}" type="pres">
      <dgm:prSet presAssocID="{4F5D7A92-B718-9349-8B08-FC029C68EBEA}" presName="sibTrans" presStyleCnt="0"/>
      <dgm:spPr/>
    </dgm:pt>
    <dgm:pt modelId="{D0CC91A5-E8B7-AB46-951B-CA19C253B43D}" type="pres">
      <dgm:prSet presAssocID="{FBB8DE30-93FE-FE46-B6E9-C97F208235B7}" presName="node" presStyleLbl="node1" presStyleIdx="5" presStyleCnt="10">
        <dgm:presLayoutVars>
          <dgm:bulletEnabled val="1"/>
        </dgm:presLayoutVars>
      </dgm:prSet>
      <dgm:spPr/>
      <dgm:t>
        <a:bodyPr/>
        <a:lstStyle/>
        <a:p>
          <a:endParaRPr lang="en-GB"/>
        </a:p>
      </dgm:t>
    </dgm:pt>
    <dgm:pt modelId="{EEB422FB-12C4-4CA8-9FE6-FAF12C236558}" type="pres">
      <dgm:prSet presAssocID="{C53629E9-1E59-A740-A73C-BAC554FBB8AC}" presName="sibTrans" presStyleCnt="0"/>
      <dgm:spPr/>
    </dgm:pt>
    <dgm:pt modelId="{DB2ADBE3-229F-4685-B403-B5A4E9A29DF4}" type="pres">
      <dgm:prSet presAssocID="{9DD0D6AA-9F81-47F6-847E-FF331E359260}" presName="node" presStyleLbl="node1" presStyleIdx="6" presStyleCnt="10">
        <dgm:presLayoutVars>
          <dgm:bulletEnabled val="1"/>
        </dgm:presLayoutVars>
      </dgm:prSet>
      <dgm:spPr/>
      <dgm:t>
        <a:bodyPr/>
        <a:lstStyle/>
        <a:p>
          <a:endParaRPr lang="en-US"/>
        </a:p>
      </dgm:t>
    </dgm:pt>
    <dgm:pt modelId="{90B14009-62F3-43A1-B353-65A9A0BF0031}" type="pres">
      <dgm:prSet presAssocID="{5DCF50A8-5A83-4F22-B14B-AD20F2C44674}" presName="sibTrans" presStyleCnt="0"/>
      <dgm:spPr/>
    </dgm:pt>
    <dgm:pt modelId="{4923D498-F8A1-4D05-8C2A-8F8F898FBE18}" type="pres">
      <dgm:prSet presAssocID="{08280921-95CD-4272-B057-DEB70DB7209A}" presName="node" presStyleLbl="node1" presStyleIdx="7" presStyleCnt="10">
        <dgm:presLayoutVars>
          <dgm:bulletEnabled val="1"/>
        </dgm:presLayoutVars>
      </dgm:prSet>
      <dgm:spPr/>
      <dgm:t>
        <a:bodyPr/>
        <a:lstStyle/>
        <a:p>
          <a:endParaRPr lang="en-US"/>
        </a:p>
      </dgm:t>
    </dgm:pt>
    <dgm:pt modelId="{D2C7F618-9B0A-43ED-AA43-5E08BC568865}" type="pres">
      <dgm:prSet presAssocID="{6B72ECA4-FB90-4122-8CE7-5609462C46D3}" presName="sibTrans" presStyleCnt="0"/>
      <dgm:spPr/>
    </dgm:pt>
    <dgm:pt modelId="{28329AA1-051B-4153-8852-5AF63294EBAC}" type="pres">
      <dgm:prSet presAssocID="{81762AF5-6B09-48FC-A865-4D71B8E879E0}" presName="node" presStyleLbl="node1" presStyleIdx="8" presStyleCnt="10">
        <dgm:presLayoutVars>
          <dgm:bulletEnabled val="1"/>
        </dgm:presLayoutVars>
      </dgm:prSet>
      <dgm:spPr/>
      <dgm:t>
        <a:bodyPr/>
        <a:lstStyle/>
        <a:p>
          <a:endParaRPr lang="en-US"/>
        </a:p>
      </dgm:t>
    </dgm:pt>
    <dgm:pt modelId="{B49B3C79-9644-4002-A648-B58B76BE4F88}" type="pres">
      <dgm:prSet presAssocID="{87329D53-2171-41A8-A2D6-B0F1CFE4FD3C}" presName="sibTrans" presStyleCnt="0"/>
      <dgm:spPr/>
    </dgm:pt>
    <dgm:pt modelId="{95080AE8-9872-400F-9C5D-A90CDC4AF3DA}" type="pres">
      <dgm:prSet presAssocID="{01B84AB0-1CB1-478C-953C-3467C7117FF8}" presName="node" presStyleLbl="node1" presStyleIdx="9" presStyleCnt="10">
        <dgm:presLayoutVars>
          <dgm:bulletEnabled val="1"/>
        </dgm:presLayoutVars>
      </dgm:prSet>
      <dgm:spPr/>
      <dgm:t>
        <a:bodyPr/>
        <a:lstStyle/>
        <a:p>
          <a:endParaRPr lang="en-US"/>
        </a:p>
      </dgm:t>
    </dgm:pt>
  </dgm:ptLst>
  <dgm:cxnLst>
    <dgm:cxn modelId="{EC6A0336-7355-074A-B6D4-097AE5F1B20D}" type="presOf" srcId="{F87F22A4-A35E-42B1-921E-9D401F34EC57}" destId="{7D31DCCC-DA31-BE49-B85A-9AB406D3A974}" srcOrd="0" destOrd="0" presId="urn:microsoft.com/office/officeart/2005/8/layout/default"/>
    <dgm:cxn modelId="{AA8D5297-B6D3-884C-8809-F97C1DA40474}" srcId="{F87F22A4-A35E-42B1-921E-9D401F34EC57}" destId="{130D34B1-272C-324F-A1B0-C7E699A0D5A0}" srcOrd="4" destOrd="0" parTransId="{6B7A9500-9D91-9346-96E8-EBB5E715095F}" sibTransId="{4F5D7A92-B718-9349-8B08-FC029C68EBEA}"/>
    <dgm:cxn modelId="{21FE6514-146F-0E40-B9C4-53BC25495BD0}" type="presOf" srcId="{8C712BAF-B8E5-BE47-BFAE-58E3F152876D}" destId="{96C81695-C0E7-1446-BFDB-9A4FD2F83215}" srcOrd="0" destOrd="0" presId="urn:microsoft.com/office/officeart/2005/8/layout/default"/>
    <dgm:cxn modelId="{6FAA5C92-23A4-4A75-8833-BD7B0E5A52A9}" type="presOf" srcId="{9DD0D6AA-9F81-47F6-847E-FF331E359260}" destId="{DB2ADBE3-229F-4685-B403-B5A4E9A29DF4}" srcOrd="0" destOrd="0" presId="urn:microsoft.com/office/officeart/2005/8/layout/default"/>
    <dgm:cxn modelId="{DCE29862-875C-EA42-830D-C5D33B03B2A4}" srcId="{F87F22A4-A35E-42B1-921E-9D401F34EC57}" destId="{FBB8DE30-93FE-FE46-B6E9-C97F208235B7}" srcOrd="5" destOrd="0" parTransId="{2A02B65B-D1D5-374A-B0E3-1C6B1DDCD0E7}" sibTransId="{C53629E9-1E59-A740-A73C-BAC554FBB8AC}"/>
    <dgm:cxn modelId="{F88AEB70-9812-4945-B142-0BE9E8811155}" srcId="{F87F22A4-A35E-42B1-921E-9D401F34EC57}" destId="{7FAD9C2B-62C2-694C-ACEB-62038BBAA980}" srcOrd="0" destOrd="0" parTransId="{42D77D8A-BE7F-8F47-89C8-ABA2F79C80F9}" sibTransId="{06B0DEB0-6DDB-DD45-8F29-ABEC76687CA5}"/>
    <dgm:cxn modelId="{0102CDFE-1D99-409C-A794-D45D131C73BA}" srcId="{F87F22A4-A35E-42B1-921E-9D401F34EC57}" destId="{01B84AB0-1CB1-478C-953C-3467C7117FF8}" srcOrd="9" destOrd="0" parTransId="{EE0DF2D4-8407-4D59-979A-BEE3D2B859FF}" sibTransId="{E7E52732-7AD0-4D01-9394-AF0F57A17790}"/>
    <dgm:cxn modelId="{8651AE29-BFDC-3849-A6A0-56CD876F1515}" srcId="{F87F22A4-A35E-42B1-921E-9D401F34EC57}" destId="{8C712BAF-B8E5-BE47-BFAE-58E3F152876D}" srcOrd="1" destOrd="0" parTransId="{D7E64702-5C2E-7A42-AB37-B2A3AEC88690}" sibTransId="{B2D297BD-FB9D-6444-B503-FF0EB3767925}"/>
    <dgm:cxn modelId="{F078EDAD-9076-CD4D-B3D7-F764869BFC64}" type="presOf" srcId="{130D34B1-272C-324F-A1B0-C7E699A0D5A0}" destId="{4C87646F-B927-364A-AE45-6E26D784E661}" srcOrd="0" destOrd="0" presId="urn:microsoft.com/office/officeart/2005/8/layout/default"/>
    <dgm:cxn modelId="{23CC0F4D-DEA9-1141-811C-0F62D32B4F80}" type="presOf" srcId="{8C90E700-4883-D842-9889-EBCECC5D92A9}" destId="{92DF054B-DE78-2342-994E-A042E17A3098}" srcOrd="0" destOrd="0" presId="urn:microsoft.com/office/officeart/2005/8/layout/default"/>
    <dgm:cxn modelId="{D3B81DAE-D34C-C74E-AADE-4D577195EF0B}" srcId="{F87F22A4-A35E-42B1-921E-9D401F34EC57}" destId="{8415172B-503C-D24E-9D41-CEBFFAF83F0F}" srcOrd="2" destOrd="0" parTransId="{19B19069-9028-6C47-BC4D-5210D6434719}" sibTransId="{E001ADEA-9B74-CE4B-BFEE-0474FFD0557D}"/>
    <dgm:cxn modelId="{FE8A8054-5046-4F2D-88BF-734A2DCBB145}" srcId="{F87F22A4-A35E-42B1-921E-9D401F34EC57}" destId="{81762AF5-6B09-48FC-A865-4D71B8E879E0}" srcOrd="8" destOrd="0" parTransId="{1291760B-A496-4926-B4F9-C5B5F58F40AF}" sibTransId="{87329D53-2171-41A8-A2D6-B0F1CFE4FD3C}"/>
    <dgm:cxn modelId="{40750BB2-21D9-7A45-9C4D-CC666305A008}" type="presOf" srcId="{7FAD9C2B-62C2-694C-ACEB-62038BBAA980}" destId="{73A28C3D-49D8-6C49-B4E9-116AD35EC4F7}" srcOrd="0" destOrd="0" presId="urn:microsoft.com/office/officeart/2005/8/layout/default"/>
    <dgm:cxn modelId="{7EDBEA6F-7611-1340-9B3A-B359B75D00A1}" srcId="{F87F22A4-A35E-42B1-921E-9D401F34EC57}" destId="{8C90E700-4883-D842-9889-EBCECC5D92A9}" srcOrd="3" destOrd="0" parTransId="{8245AD65-A2D8-AF41-BF98-295E7476573F}" sibTransId="{163DCACE-DF11-1C48-B7C7-5C5FC7D978DF}"/>
    <dgm:cxn modelId="{9F9CBC6C-E471-4003-886B-F4303261E14A}" type="presOf" srcId="{08280921-95CD-4272-B057-DEB70DB7209A}" destId="{4923D498-F8A1-4D05-8C2A-8F8F898FBE18}" srcOrd="0" destOrd="0" presId="urn:microsoft.com/office/officeart/2005/8/layout/default"/>
    <dgm:cxn modelId="{E1CF8267-E31C-3F43-9EF1-2860905BC041}" type="presOf" srcId="{FBB8DE30-93FE-FE46-B6E9-C97F208235B7}" destId="{D0CC91A5-E8B7-AB46-951B-CA19C253B43D}" srcOrd="0" destOrd="0" presId="urn:microsoft.com/office/officeart/2005/8/layout/default"/>
    <dgm:cxn modelId="{C438883A-C7F0-4977-88D9-E16EB4F19919}" srcId="{F87F22A4-A35E-42B1-921E-9D401F34EC57}" destId="{08280921-95CD-4272-B057-DEB70DB7209A}" srcOrd="7" destOrd="0" parTransId="{3F5E5488-C36F-4DA4-8B95-721FB9FCC8F4}" sibTransId="{6B72ECA4-FB90-4122-8CE7-5609462C46D3}"/>
    <dgm:cxn modelId="{C9DC4450-FACC-426F-B82F-4DCF88B6AE46}" type="presOf" srcId="{81762AF5-6B09-48FC-A865-4D71B8E879E0}" destId="{28329AA1-051B-4153-8852-5AF63294EBAC}" srcOrd="0" destOrd="0" presId="urn:microsoft.com/office/officeart/2005/8/layout/default"/>
    <dgm:cxn modelId="{22AF8C41-3953-47CF-AEEA-336AD6104DF5}" type="presOf" srcId="{01B84AB0-1CB1-478C-953C-3467C7117FF8}" destId="{95080AE8-9872-400F-9C5D-A90CDC4AF3DA}" srcOrd="0" destOrd="0" presId="urn:microsoft.com/office/officeart/2005/8/layout/default"/>
    <dgm:cxn modelId="{0EC7CBEC-33C2-407E-8656-10F94DC474E2}" srcId="{F87F22A4-A35E-42B1-921E-9D401F34EC57}" destId="{9DD0D6AA-9F81-47F6-847E-FF331E359260}" srcOrd="6" destOrd="0" parTransId="{15424850-4EF0-4E38-B895-625DDE6BFF5E}" sibTransId="{5DCF50A8-5A83-4F22-B14B-AD20F2C44674}"/>
    <dgm:cxn modelId="{DDA5E5BC-71E8-ED40-AD91-BD19D26A092F}" type="presOf" srcId="{8415172B-503C-D24E-9D41-CEBFFAF83F0F}" destId="{66771D1D-5583-E744-827F-62A558B6292C}" srcOrd="0" destOrd="0" presId="urn:microsoft.com/office/officeart/2005/8/layout/default"/>
    <dgm:cxn modelId="{7589CFFF-DD5B-AD46-821E-E78B507AC3D8}" type="presParOf" srcId="{7D31DCCC-DA31-BE49-B85A-9AB406D3A974}" destId="{73A28C3D-49D8-6C49-B4E9-116AD35EC4F7}" srcOrd="0" destOrd="0" presId="urn:microsoft.com/office/officeart/2005/8/layout/default"/>
    <dgm:cxn modelId="{C86B80D2-21C4-5340-AE66-DE61C8B79A66}" type="presParOf" srcId="{7D31DCCC-DA31-BE49-B85A-9AB406D3A974}" destId="{45E4AE4F-E597-8747-91B4-ED0851C75840}" srcOrd="1" destOrd="0" presId="urn:microsoft.com/office/officeart/2005/8/layout/default"/>
    <dgm:cxn modelId="{1A2851A1-D5A4-1846-AF04-5326EAEE8774}" type="presParOf" srcId="{7D31DCCC-DA31-BE49-B85A-9AB406D3A974}" destId="{96C81695-C0E7-1446-BFDB-9A4FD2F83215}" srcOrd="2" destOrd="0" presId="urn:microsoft.com/office/officeart/2005/8/layout/default"/>
    <dgm:cxn modelId="{4C86560A-B4D8-AD45-BB55-BFE4E6D0B8A4}" type="presParOf" srcId="{7D31DCCC-DA31-BE49-B85A-9AB406D3A974}" destId="{84D99FB2-EA55-DC4C-9B47-211D0EA5682E}" srcOrd="3" destOrd="0" presId="urn:microsoft.com/office/officeart/2005/8/layout/default"/>
    <dgm:cxn modelId="{70C8C9BA-1068-6D44-8D8D-742A4A8DE006}" type="presParOf" srcId="{7D31DCCC-DA31-BE49-B85A-9AB406D3A974}" destId="{66771D1D-5583-E744-827F-62A558B6292C}" srcOrd="4" destOrd="0" presId="urn:microsoft.com/office/officeart/2005/8/layout/default"/>
    <dgm:cxn modelId="{7889169B-0E44-5748-928B-2894B8077C03}" type="presParOf" srcId="{7D31DCCC-DA31-BE49-B85A-9AB406D3A974}" destId="{8129A2C6-C076-5E45-A1CB-95FE8CEFC231}" srcOrd="5" destOrd="0" presId="urn:microsoft.com/office/officeart/2005/8/layout/default"/>
    <dgm:cxn modelId="{8DDA1E90-7FC5-9C48-84E8-5298E34A5505}" type="presParOf" srcId="{7D31DCCC-DA31-BE49-B85A-9AB406D3A974}" destId="{92DF054B-DE78-2342-994E-A042E17A3098}" srcOrd="6" destOrd="0" presId="urn:microsoft.com/office/officeart/2005/8/layout/default"/>
    <dgm:cxn modelId="{2C03AB0C-054A-8347-8958-5B2CCBB77EC4}" type="presParOf" srcId="{7D31DCCC-DA31-BE49-B85A-9AB406D3A974}" destId="{A392A7C5-E1AB-AF41-9662-B6A781C455F8}" srcOrd="7" destOrd="0" presId="urn:microsoft.com/office/officeart/2005/8/layout/default"/>
    <dgm:cxn modelId="{84C9E459-BC29-A343-B886-0149833E3B6C}" type="presParOf" srcId="{7D31DCCC-DA31-BE49-B85A-9AB406D3A974}" destId="{4C87646F-B927-364A-AE45-6E26D784E661}" srcOrd="8" destOrd="0" presId="urn:microsoft.com/office/officeart/2005/8/layout/default"/>
    <dgm:cxn modelId="{BC123084-25A6-8142-9721-775A228E3705}" type="presParOf" srcId="{7D31DCCC-DA31-BE49-B85A-9AB406D3A974}" destId="{AC1F2234-F05F-E841-B0F5-AA154820A58F}" srcOrd="9" destOrd="0" presId="urn:microsoft.com/office/officeart/2005/8/layout/default"/>
    <dgm:cxn modelId="{C6F7E626-597A-8E4A-A941-0AE187217715}" type="presParOf" srcId="{7D31DCCC-DA31-BE49-B85A-9AB406D3A974}" destId="{D0CC91A5-E8B7-AB46-951B-CA19C253B43D}" srcOrd="10" destOrd="0" presId="urn:microsoft.com/office/officeart/2005/8/layout/default"/>
    <dgm:cxn modelId="{87D408A6-15EA-4B76-A923-91E8362B1E84}" type="presParOf" srcId="{7D31DCCC-DA31-BE49-B85A-9AB406D3A974}" destId="{EEB422FB-12C4-4CA8-9FE6-FAF12C236558}" srcOrd="11" destOrd="0" presId="urn:microsoft.com/office/officeart/2005/8/layout/default"/>
    <dgm:cxn modelId="{6936856D-341D-48F3-A1C8-E461E9604CD3}" type="presParOf" srcId="{7D31DCCC-DA31-BE49-B85A-9AB406D3A974}" destId="{DB2ADBE3-229F-4685-B403-B5A4E9A29DF4}" srcOrd="12" destOrd="0" presId="urn:microsoft.com/office/officeart/2005/8/layout/default"/>
    <dgm:cxn modelId="{C87CA93D-5941-4467-8091-CAE3E5FB146B}" type="presParOf" srcId="{7D31DCCC-DA31-BE49-B85A-9AB406D3A974}" destId="{90B14009-62F3-43A1-B353-65A9A0BF0031}" srcOrd="13" destOrd="0" presId="urn:microsoft.com/office/officeart/2005/8/layout/default"/>
    <dgm:cxn modelId="{AFF14F7C-D394-468D-8D06-4778946F55D1}" type="presParOf" srcId="{7D31DCCC-DA31-BE49-B85A-9AB406D3A974}" destId="{4923D498-F8A1-4D05-8C2A-8F8F898FBE18}" srcOrd="14" destOrd="0" presId="urn:microsoft.com/office/officeart/2005/8/layout/default"/>
    <dgm:cxn modelId="{6296F246-4C3D-445C-8FA1-B3B21CBB3FE0}" type="presParOf" srcId="{7D31DCCC-DA31-BE49-B85A-9AB406D3A974}" destId="{D2C7F618-9B0A-43ED-AA43-5E08BC568865}" srcOrd="15" destOrd="0" presId="urn:microsoft.com/office/officeart/2005/8/layout/default"/>
    <dgm:cxn modelId="{4D90CEAA-379B-4564-800B-BBAD05EB0125}" type="presParOf" srcId="{7D31DCCC-DA31-BE49-B85A-9AB406D3A974}" destId="{28329AA1-051B-4153-8852-5AF63294EBAC}" srcOrd="16" destOrd="0" presId="urn:microsoft.com/office/officeart/2005/8/layout/default"/>
    <dgm:cxn modelId="{D6DA6030-93CE-44ED-8888-55C685162E44}" type="presParOf" srcId="{7D31DCCC-DA31-BE49-B85A-9AB406D3A974}" destId="{B49B3C79-9644-4002-A648-B58B76BE4F88}" srcOrd="17" destOrd="0" presId="urn:microsoft.com/office/officeart/2005/8/layout/default"/>
    <dgm:cxn modelId="{B037617D-0568-482E-99FD-ABD2011FA440}" type="presParOf" srcId="{7D31DCCC-DA31-BE49-B85A-9AB406D3A974}" destId="{95080AE8-9872-400F-9C5D-A90CDC4AF3DA}" srcOrd="1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A28C3D-49D8-6C49-B4E9-116AD35EC4F7}">
      <dsp:nvSpPr>
        <dsp:cNvPr id="0" name=""/>
        <dsp:cNvSpPr/>
      </dsp:nvSpPr>
      <dsp:spPr>
        <a:xfrm>
          <a:off x="757659" y="203"/>
          <a:ext cx="1866723" cy="1120033"/>
        </a:xfrm>
        <a:prstGeom prst="rect">
          <a:avLst/>
        </a:prstGeom>
        <a:solidFill>
          <a:schemeClr val="accent1">
            <a:alpha val="9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ea typeface="Calibri" panose="020F0502020204030204" pitchFamily="34" charset="0"/>
              <a:cs typeface="Times New Roman" panose="02020603050405020304" pitchFamily="18" charset="0"/>
            </a:rPr>
            <a:t>social engineering techniques</a:t>
          </a:r>
          <a:endParaRPr lang="en-GB" sz="1800" kern="1200" dirty="0">
            <a:ea typeface="Calibri" panose="020F0502020204030204" pitchFamily="34" charset="0"/>
            <a:cs typeface="Times New Roman" panose="02020603050405020304" pitchFamily="18" charset="0"/>
          </a:endParaRPr>
        </a:p>
      </dsp:txBody>
      <dsp:txXfrm>
        <a:off x="757659" y="203"/>
        <a:ext cx="1866723" cy="1120033"/>
      </dsp:txXfrm>
    </dsp:sp>
    <dsp:sp modelId="{96C81695-C0E7-1446-BFDB-9A4FD2F83215}">
      <dsp:nvSpPr>
        <dsp:cNvPr id="0" name=""/>
        <dsp:cNvSpPr/>
      </dsp:nvSpPr>
      <dsp:spPr>
        <a:xfrm>
          <a:off x="2811054" y="203"/>
          <a:ext cx="1866723" cy="1120033"/>
        </a:xfrm>
        <a:prstGeom prst="rect">
          <a:avLst/>
        </a:prstGeom>
        <a:solidFill>
          <a:schemeClr val="accent1">
            <a:alpha val="90000"/>
            <a:hueOff val="0"/>
            <a:satOff val="0"/>
            <a:lumOff val="0"/>
            <a:alphaOff val="-4444"/>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ea typeface="Calibri" panose="020F0502020204030204" pitchFamily="34" charset="0"/>
              <a:cs typeface="Times New Roman" panose="02020603050405020304" pitchFamily="18" charset="0"/>
            </a:rPr>
            <a:t>malicious code</a:t>
          </a:r>
          <a:endParaRPr lang="en-GB" sz="1800" kern="1200" dirty="0">
            <a:ea typeface="Calibri" panose="020F0502020204030204" pitchFamily="34" charset="0"/>
            <a:cs typeface="Times New Roman" panose="02020603050405020304" pitchFamily="18" charset="0"/>
          </a:endParaRPr>
        </a:p>
      </dsp:txBody>
      <dsp:txXfrm>
        <a:off x="2811054" y="203"/>
        <a:ext cx="1866723" cy="1120033"/>
      </dsp:txXfrm>
    </dsp:sp>
    <dsp:sp modelId="{66771D1D-5583-E744-827F-62A558B6292C}">
      <dsp:nvSpPr>
        <dsp:cNvPr id="0" name=""/>
        <dsp:cNvSpPr/>
      </dsp:nvSpPr>
      <dsp:spPr>
        <a:xfrm>
          <a:off x="4864449" y="203"/>
          <a:ext cx="1866723" cy="1120033"/>
        </a:xfrm>
        <a:prstGeom prst="rect">
          <a:avLst/>
        </a:prstGeom>
        <a:solidFill>
          <a:schemeClr val="accent1">
            <a:alpha val="90000"/>
            <a:hueOff val="0"/>
            <a:satOff val="0"/>
            <a:lumOff val="0"/>
            <a:alphaOff val="-8889"/>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ea typeface="Calibri" panose="020F0502020204030204" pitchFamily="34" charset="0"/>
              <a:cs typeface="Times New Roman" panose="02020603050405020304" pitchFamily="18" charset="0"/>
            </a:rPr>
            <a:t>weak and default passwords</a:t>
          </a:r>
          <a:endParaRPr lang="en-GB" sz="1800" kern="1200" dirty="0">
            <a:ea typeface="Calibri" panose="020F0502020204030204" pitchFamily="34" charset="0"/>
            <a:cs typeface="Times New Roman" panose="02020603050405020304" pitchFamily="18" charset="0"/>
          </a:endParaRPr>
        </a:p>
      </dsp:txBody>
      <dsp:txXfrm>
        <a:off x="4864449" y="203"/>
        <a:ext cx="1866723" cy="1120033"/>
      </dsp:txXfrm>
    </dsp:sp>
    <dsp:sp modelId="{92DF054B-DE78-2342-994E-A042E17A3098}">
      <dsp:nvSpPr>
        <dsp:cNvPr id="0" name=""/>
        <dsp:cNvSpPr/>
      </dsp:nvSpPr>
      <dsp:spPr>
        <a:xfrm>
          <a:off x="757659" y="1306910"/>
          <a:ext cx="1866723" cy="1120033"/>
        </a:xfrm>
        <a:prstGeom prst="rect">
          <a:avLst/>
        </a:prstGeom>
        <a:solidFill>
          <a:schemeClr val="accent1">
            <a:alpha val="90000"/>
            <a:hueOff val="0"/>
            <a:satOff val="0"/>
            <a:lumOff val="0"/>
            <a:alphaOff val="-13333"/>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ea typeface="Calibri" panose="020F0502020204030204" pitchFamily="34" charset="0"/>
              <a:cs typeface="Times New Roman" panose="02020603050405020304" pitchFamily="18" charset="0"/>
            </a:rPr>
            <a:t>misconfigured access rights</a:t>
          </a:r>
          <a:endParaRPr lang="en-GB" sz="1800" kern="1200" dirty="0">
            <a:ea typeface="Calibri" panose="020F0502020204030204" pitchFamily="34" charset="0"/>
            <a:cs typeface="Times New Roman" panose="02020603050405020304" pitchFamily="18" charset="0"/>
          </a:endParaRPr>
        </a:p>
      </dsp:txBody>
      <dsp:txXfrm>
        <a:off x="757659" y="1306910"/>
        <a:ext cx="1866723" cy="1120033"/>
      </dsp:txXfrm>
    </dsp:sp>
    <dsp:sp modelId="{4C87646F-B927-364A-AE45-6E26D784E661}">
      <dsp:nvSpPr>
        <dsp:cNvPr id="0" name=""/>
        <dsp:cNvSpPr/>
      </dsp:nvSpPr>
      <dsp:spPr>
        <a:xfrm>
          <a:off x="2811054" y="1306910"/>
          <a:ext cx="1866723" cy="1120033"/>
        </a:xfrm>
        <a:prstGeom prst="rect">
          <a:avLst/>
        </a:prstGeom>
        <a:solidFill>
          <a:schemeClr val="accent1">
            <a:alpha val="90000"/>
            <a:hueOff val="0"/>
            <a:satOff val="0"/>
            <a:lumOff val="0"/>
            <a:alphaOff val="-17778"/>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ea typeface="Calibri" panose="020F0502020204030204" pitchFamily="34" charset="0"/>
              <a:cs typeface="Times New Roman" panose="02020603050405020304" pitchFamily="18" charset="0"/>
            </a:rPr>
            <a:t>removable media</a:t>
          </a:r>
          <a:endParaRPr lang="en-GB" sz="1800" kern="1200" dirty="0">
            <a:ea typeface="Calibri" panose="020F0502020204030204" pitchFamily="34" charset="0"/>
            <a:cs typeface="Times New Roman" panose="02020603050405020304" pitchFamily="18" charset="0"/>
          </a:endParaRPr>
        </a:p>
      </dsp:txBody>
      <dsp:txXfrm>
        <a:off x="2811054" y="1306910"/>
        <a:ext cx="1866723" cy="1120033"/>
      </dsp:txXfrm>
    </dsp:sp>
    <dsp:sp modelId="{D0CC91A5-E8B7-AB46-951B-CA19C253B43D}">
      <dsp:nvSpPr>
        <dsp:cNvPr id="0" name=""/>
        <dsp:cNvSpPr/>
      </dsp:nvSpPr>
      <dsp:spPr>
        <a:xfrm>
          <a:off x="4864449" y="1306910"/>
          <a:ext cx="1866723" cy="1120033"/>
        </a:xfrm>
        <a:prstGeom prst="rect">
          <a:avLst/>
        </a:prstGeom>
        <a:solidFill>
          <a:schemeClr val="accent1">
            <a:alpha val="90000"/>
            <a:hueOff val="0"/>
            <a:satOff val="0"/>
            <a:lumOff val="0"/>
            <a:alphaOff val="-22222"/>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ea typeface="Calibri" panose="020F0502020204030204" pitchFamily="34" charset="0"/>
              <a:cs typeface="Times New Roman" panose="02020603050405020304" pitchFamily="18" charset="0"/>
            </a:rPr>
            <a:t>unpatched and/or </a:t>
          </a:r>
          <a:r>
            <a:rPr lang="en-GB" sz="1800" kern="1200" dirty="0" err="1" smtClean="0">
              <a:ea typeface="Calibri" panose="020F0502020204030204" pitchFamily="34" charset="0"/>
              <a:cs typeface="Times New Roman" panose="02020603050405020304" pitchFamily="18" charset="0"/>
            </a:rPr>
            <a:t>outdated</a:t>
          </a:r>
          <a:r>
            <a:rPr lang="en-GB" sz="1800" kern="1200" dirty="0" smtClean="0">
              <a:ea typeface="Calibri" panose="020F0502020204030204" pitchFamily="34" charset="0"/>
              <a:cs typeface="Times New Roman" panose="02020603050405020304" pitchFamily="18" charset="0"/>
            </a:rPr>
            <a:t> software.</a:t>
          </a:r>
          <a:endParaRPr lang="en-GB" sz="1800" kern="1200" dirty="0">
            <a:ea typeface="Calibri" panose="020F0502020204030204" pitchFamily="34" charset="0"/>
            <a:cs typeface="Times New Roman" panose="02020603050405020304" pitchFamily="18" charset="0"/>
          </a:endParaRPr>
        </a:p>
      </dsp:txBody>
      <dsp:txXfrm>
        <a:off x="4864449" y="1306910"/>
        <a:ext cx="1866723" cy="1120033"/>
      </dsp:txXfrm>
    </dsp:sp>
    <dsp:sp modelId="{DB2ADBE3-229F-4685-B403-B5A4E9A29DF4}">
      <dsp:nvSpPr>
        <dsp:cNvPr id="0" name=""/>
        <dsp:cNvSpPr/>
      </dsp:nvSpPr>
      <dsp:spPr>
        <a:xfrm>
          <a:off x="757659" y="2613616"/>
          <a:ext cx="1866723" cy="1120033"/>
        </a:xfrm>
        <a:prstGeom prst="rect">
          <a:avLst/>
        </a:prstGeom>
        <a:solidFill>
          <a:schemeClr val="accent1">
            <a:alpha val="90000"/>
            <a:hueOff val="0"/>
            <a:satOff val="0"/>
            <a:lumOff val="0"/>
            <a:alphaOff val="-26667"/>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ea typeface="Calibri" panose="020F0502020204030204" pitchFamily="34" charset="0"/>
              <a:cs typeface="Times New Roman" panose="02020603050405020304" pitchFamily="18" charset="0"/>
            </a:rPr>
            <a:t>Phishing</a:t>
          </a:r>
          <a:endParaRPr lang="en-GB" sz="1800" kern="1200" dirty="0">
            <a:ea typeface="Calibri" panose="020F0502020204030204" pitchFamily="34" charset="0"/>
            <a:cs typeface="Times New Roman" panose="02020603050405020304" pitchFamily="18" charset="0"/>
          </a:endParaRPr>
        </a:p>
      </dsp:txBody>
      <dsp:txXfrm>
        <a:off x="757659" y="2613616"/>
        <a:ext cx="1866723" cy="1120033"/>
      </dsp:txXfrm>
    </dsp:sp>
    <dsp:sp modelId="{4923D498-F8A1-4D05-8C2A-8F8F898FBE18}">
      <dsp:nvSpPr>
        <dsp:cNvPr id="0" name=""/>
        <dsp:cNvSpPr/>
      </dsp:nvSpPr>
      <dsp:spPr>
        <a:xfrm>
          <a:off x="2811054" y="2613616"/>
          <a:ext cx="1866723" cy="1120033"/>
        </a:xfrm>
        <a:prstGeom prst="rect">
          <a:avLst/>
        </a:prstGeom>
        <a:solidFill>
          <a:schemeClr val="accent1">
            <a:alpha val="90000"/>
            <a:hueOff val="0"/>
            <a:satOff val="0"/>
            <a:lumOff val="0"/>
            <a:alphaOff val="-31111"/>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ea typeface="Calibri" panose="020F0502020204030204" pitchFamily="34" charset="0"/>
              <a:cs typeface="Times New Roman" panose="02020603050405020304" pitchFamily="18" charset="0"/>
            </a:rPr>
            <a:t>Interception/ eavesdropping</a:t>
          </a:r>
          <a:endParaRPr lang="en-GB" sz="1800" kern="1200" dirty="0">
            <a:ea typeface="Calibri" panose="020F0502020204030204" pitchFamily="34" charset="0"/>
            <a:cs typeface="Times New Roman" panose="02020603050405020304" pitchFamily="18" charset="0"/>
          </a:endParaRPr>
        </a:p>
      </dsp:txBody>
      <dsp:txXfrm>
        <a:off x="2811054" y="2613616"/>
        <a:ext cx="1866723" cy="1120033"/>
      </dsp:txXfrm>
    </dsp:sp>
    <dsp:sp modelId="{28329AA1-051B-4153-8852-5AF63294EBAC}">
      <dsp:nvSpPr>
        <dsp:cNvPr id="0" name=""/>
        <dsp:cNvSpPr/>
      </dsp:nvSpPr>
      <dsp:spPr>
        <a:xfrm>
          <a:off x="4864449" y="2613616"/>
          <a:ext cx="1866723" cy="1120033"/>
        </a:xfrm>
        <a:prstGeom prst="rect">
          <a:avLst/>
        </a:prstGeom>
        <a:solidFill>
          <a:schemeClr val="accent1">
            <a:alpha val="90000"/>
            <a:hueOff val="0"/>
            <a:satOff val="0"/>
            <a:lumOff val="0"/>
            <a:alphaOff val="-35556"/>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ea typeface="Calibri" panose="020F0502020204030204" pitchFamily="34" charset="0"/>
              <a:cs typeface="Times New Roman" panose="02020603050405020304" pitchFamily="18" charset="0"/>
            </a:rPr>
            <a:t>Trojan</a:t>
          </a:r>
          <a:endParaRPr lang="en-GB" sz="1800" kern="1200" dirty="0">
            <a:ea typeface="Calibri" panose="020F0502020204030204" pitchFamily="34" charset="0"/>
            <a:cs typeface="Times New Roman" panose="02020603050405020304" pitchFamily="18" charset="0"/>
          </a:endParaRPr>
        </a:p>
      </dsp:txBody>
      <dsp:txXfrm>
        <a:off x="4864449" y="2613616"/>
        <a:ext cx="1866723" cy="1120033"/>
      </dsp:txXfrm>
    </dsp:sp>
    <dsp:sp modelId="{95080AE8-9872-400F-9C5D-A90CDC4AF3DA}">
      <dsp:nvSpPr>
        <dsp:cNvPr id="0" name=""/>
        <dsp:cNvSpPr/>
      </dsp:nvSpPr>
      <dsp:spPr>
        <a:xfrm>
          <a:off x="2811054" y="3920322"/>
          <a:ext cx="1866723" cy="1120033"/>
        </a:xfrm>
        <a:prstGeom prst="rect">
          <a:avLst/>
        </a:prstGeom>
        <a:solidFill>
          <a:schemeClr val="accent1">
            <a:alpha val="90000"/>
            <a:hueOff val="0"/>
            <a:satOff val="0"/>
            <a:lumOff val="0"/>
            <a:alphaOff val="-4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smtClean="0">
              <a:ea typeface="Calibri" panose="020F0502020204030204" pitchFamily="34" charset="0"/>
              <a:cs typeface="Times New Roman" panose="02020603050405020304" pitchFamily="18" charset="0"/>
            </a:rPr>
            <a:t>Data theft</a:t>
          </a:r>
          <a:endParaRPr lang="en-GB" sz="1800" kern="1200" dirty="0">
            <a:ea typeface="Calibri" panose="020F0502020204030204" pitchFamily="34" charset="0"/>
            <a:cs typeface="Times New Roman" panose="02020603050405020304" pitchFamily="18" charset="0"/>
          </a:endParaRPr>
        </a:p>
      </dsp:txBody>
      <dsp:txXfrm>
        <a:off x="2811054" y="3920322"/>
        <a:ext cx="1866723" cy="112003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E35882E-6D1E-0A4D-8869-EC443D946D20}" type="datetimeFigureOut">
              <a:rPr lang="en-US" smtClean="0"/>
              <a:t>11/28/2017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227EA29-6D63-284A-B71B-1965D2440325}" type="slidenum">
              <a:rPr lang="en-US" smtClean="0"/>
              <a:t>‹#›</a:t>
            </a:fld>
            <a:endParaRPr lang="en-US"/>
          </a:p>
        </p:txBody>
      </p:sp>
    </p:spTree>
    <p:extLst>
      <p:ext uri="{BB962C8B-B14F-4D97-AF65-F5344CB8AC3E}">
        <p14:creationId xmlns:p14="http://schemas.microsoft.com/office/powerpoint/2010/main" val="7590722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36CE43-A41D-477B-AB6B-6BF12F1B4072}" type="datetimeFigureOut">
              <a:rPr lang="en-GB" smtClean="0"/>
              <a:t>28/11/2017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3AD021-05DF-4AFE-8D95-0FDC895A3DFA}" type="slidenum">
              <a:rPr lang="en-GB" smtClean="0"/>
              <a:t>‹#›</a:t>
            </a:fld>
            <a:endParaRPr lang="en-GB"/>
          </a:p>
        </p:txBody>
      </p:sp>
    </p:spTree>
    <p:extLst>
      <p:ext uri="{BB962C8B-B14F-4D97-AF65-F5344CB8AC3E}">
        <p14:creationId xmlns:p14="http://schemas.microsoft.com/office/powerpoint/2010/main" val="21012792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Answer:</a:t>
            </a:r>
            <a:r>
              <a:rPr lang="en-US" baseline="0" dirty="0" smtClean="0"/>
              <a:t> </a:t>
            </a:r>
            <a:r>
              <a:rPr lang="en-GB" sz="1200" kern="1200" dirty="0" smtClean="0">
                <a:solidFill>
                  <a:schemeClr val="tx1"/>
                </a:solidFill>
                <a:effectLst/>
                <a:latin typeface="+mn-lt"/>
                <a:ea typeface="+mn-ea"/>
                <a:cs typeface="+mn-cs"/>
              </a:rPr>
              <a:t>Protecting networks, computers, programs and data from attack, damage or unauthorized access through the use of technologies, processes and practices. </a:t>
            </a:r>
          </a:p>
          <a:p>
            <a:endParaRPr lang="en-US" dirty="0" smtClean="0"/>
          </a:p>
          <a:p>
            <a:endParaRPr lang="en-GB" dirty="0"/>
          </a:p>
        </p:txBody>
      </p:sp>
      <p:sp>
        <p:nvSpPr>
          <p:cNvPr id="4" name="Slide Number Placeholder 3"/>
          <p:cNvSpPr>
            <a:spLocks noGrp="1"/>
          </p:cNvSpPr>
          <p:nvPr>
            <p:ph type="sldNum" sz="quarter" idx="10"/>
          </p:nvPr>
        </p:nvSpPr>
        <p:spPr/>
        <p:txBody>
          <a:bodyPr/>
          <a:lstStyle/>
          <a:p>
            <a:fld id="{8D3AD021-05DF-4AFE-8D95-0FDC895A3DFA}" type="slidenum">
              <a:rPr lang="en-GB" smtClean="0"/>
              <a:t>1</a:t>
            </a:fld>
            <a:endParaRPr lang="en-GB"/>
          </a:p>
        </p:txBody>
      </p:sp>
    </p:spTree>
    <p:extLst>
      <p:ext uri="{BB962C8B-B14F-4D97-AF65-F5344CB8AC3E}">
        <p14:creationId xmlns:p14="http://schemas.microsoft.com/office/powerpoint/2010/main" val="2422474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1mins</a:t>
            </a:r>
            <a:endParaRPr lang="en-US" dirty="0"/>
          </a:p>
        </p:txBody>
      </p:sp>
      <p:sp>
        <p:nvSpPr>
          <p:cNvPr id="4" name="Slide Number Placeholder 3"/>
          <p:cNvSpPr>
            <a:spLocks noGrp="1"/>
          </p:cNvSpPr>
          <p:nvPr>
            <p:ph type="sldNum" sz="quarter" idx="10"/>
          </p:nvPr>
        </p:nvSpPr>
        <p:spPr/>
        <p:txBody>
          <a:bodyPr/>
          <a:lstStyle/>
          <a:p>
            <a:fld id="{8D3AD021-05DF-4AFE-8D95-0FDC895A3DFA}" type="slidenum">
              <a:rPr lang="en-GB" smtClean="0"/>
              <a:t>4</a:t>
            </a:fld>
            <a:endParaRPr lang="en-GB"/>
          </a:p>
        </p:txBody>
      </p:sp>
    </p:spTree>
    <p:extLst>
      <p:ext uri="{BB962C8B-B14F-4D97-AF65-F5344CB8AC3E}">
        <p14:creationId xmlns:p14="http://schemas.microsoft.com/office/powerpoint/2010/main" val="1831160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Social Engineering techniques</a:t>
            </a:r>
            <a:r>
              <a:rPr lang="en-US" dirty="0" smtClean="0"/>
              <a:t>-</a:t>
            </a:r>
            <a:r>
              <a:rPr lang="en-US" baseline="0" dirty="0" smtClean="0"/>
              <a:t> Hackers use human interaction in this non-technical method of invasion. People are often tricked into disclosing information or doing something that leaves them at risk. Normal procedures for security are broken.  For example a customer receives an email from their bank asking to confirm the password as they make upgrades the an account.   Barclays advert campaign 2016</a:t>
            </a:r>
          </a:p>
          <a:p>
            <a:r>
              <a:rPr lang="nl-NL" dirty="0" err="1" smtClean="0"/>
              <a:t>https</a:t>
            </a:r>
            <a:r>
              <a:rPr lang="nl-NL" dirty="0" smtClean="0"/>
              <a:t>://</a:t>
            </a:r>
            <a:r>
              <a:rPr lang="nl-NL" dirty="0" err="1" smtClean="0"/>
              <a:t>www.youtube.com</a:t>
            </a:r>
            <a:r>
              <a:rPr lang="nl-NL" dirty="0" smtClean="0"/>
              <a:t>/</a:t>
            </a:r>
            <a:r>
              <a:rPr lang="nl-NL" dirty="0" err="1" smtClean="0"/>
              <a:t>watch?v</a:t>
            </a:r>
            <a:r>
              <a:rPr lang="nl-NL" dirty="0" smtClean="0"/>
              <a:t>=6yGvO-FefUc</a:t>
            </a:r>
          </a:p>
          <a:p>
            <a:endParaRPr lang="nl-NL" dirty="0" smtClean="0"/>
          </a:p>
          <a:p>
            <a:endParaRPr lang="nl-NL"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smtClean="0">
                <a:solidFill>
                  <a:schemeClr val="tx1"/>
                </a:solidFill>
                <a:effectLst/>
                <a:latin typeface="+mn-lt"/>
                <a:ea typeface="+mn-ea"/>
                <a:cs typeface="+mn-cs"/>
              </a:rPr>
              <a:t>Malicious code</a:t>
            </a:r>
            <a:r>
              <a:rPr lang="en-US" sz="1200" kern="1200" dirty="0" smtClean="0">
                <a:solidFill>
                  <a:schemeClr val="tx1"/>
                </a:solidFill>
                <a:effectLst/>
                <a:latin typeface="+mn-lt"/>
                <a:ea typeface="+mn-ea"/>
                <a:cs typeface="+mn-cs"/>
              </a:rPr>
              <a:t>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This is when code is</a:t>
            </a:r>
            <a:r>
              <a:rPr lang="en-US" sz="1200" kern="1200" baseline="0" dirty="0" smtClean="0">
                <a:solidFill>
                  <a:schemeClr val="tx1"/>
                </a:solidFill>
                <a:effectLst/>
                <a:latin typeface="+mn-lt"/>
                <a:ea typeface="+mn-ea"/>
                <a:cs typeface="+mn-cs"/>
              </a:rPr>
              <a:t> used to cause damage to a computer/ system or network, or cause a malfunction or breach security. The code could be part of a script e.g. Sent in an email attachment that is opened, or it could be part of a software system that is downloaded and installed.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latin typeface="+mn-lt"/>
                <a:ea typeface="+mn-ea"/>
                <a:cs typeface="+mn-cs"/>
              </a:rPr>
              <a:t>This threat is can often affect a PC or network and it can be difficult to control with only antivirus software.</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latin typeface="+mn-lt"/>
                <a:ea typeface="+mn-ea"/>
                <a:cs typeface="+mn-cs"/>
              </a:rPr>
              <a:t>http://</a:t>
            </a:r>
            <a:r>
              <a:rPr lang="en-US" sz="1200" kern="1200" baseline="0" dirty="0" err="1" smtClean="0">
                <a:solidFill>
                  <a:schemeClr val="tx1"/>
                </a:solidFill>
                <a:effectLst/>
                <a:latin typeface="+mn-lt"/>
                <a:ea typeface="+mn-ea"/>
                <a:cs typeface="+mn-cs"/>
              </a:rPr>
              <a:t>news.bbc.co.uk</a:t>
            </a:r>
            <a:r>
              <a:rPr lang="en-US" sz="1200" kern="1200" baseline="0" dirty="0" smtClean="0">
                <a:solidFill>
                  <a:schemeClr val="tx1"/>
                </a:solidFill>
                <a:effectLst/>
                <a:latin typeface="+mn-lt"/>
                <a:ea typeface="+mn-ea"/>
                <a:cs typeface="+mn-cs"/>
              </a:rPr>
              <a:t>/1/hi/technology/7701227.stm</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kern="1200" dirty="0" smtClean="0">
                <a:solidFill>
                  <a:schemeClr val="tx1"/>
                </a:solidFill>
                <a:effectLst/>
                <a:latin typeface="+mn-lt"/>
                <a:ea typeface="+mn-ea"/>
                <a:cs typeface="+mn-cs"/>
              </a:rPr>
              <a:t>Weak and default passwords</a:t>
            </a:r>
            <a:endParaRPr lang="en-GB"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Weak passwords</a:t>
            </a:r>
            <a:r>
              <a:rPr lang="en-US" sz="1200" kern="1200" baseline="0" dirty="0" smtClean="0">
                <a:solidFill>
                  <a:schemeClr val="tx1"/>
                </a:solidFill>
                <a:effectLst/>
                <a:latin typeface="+mn-lt"/>
                <a:ea typeface="+mn-ea"/>
                <a:cs typeface="+mn-cs"/>
              </a:rPr>
              <a:t> are short, less than 8 characters.</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latin typeface="+mn-lt"/>
                <a:ea typeface="+mn-ea"/>
                <a:cs typeface="+mn-cs"/>
              </a:rPr>
              <a:t>They are often pet/ children’s names/ birthdays or word patterns qwerty / 1234567890 </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latin typeface="+mn-lt"/>
                <a:ea typeface="+mn-ea"/>
                <a:cs typeface="+mn-cs"/>
              </a:rPr>
              <a:t>Many people use the same password/ never change it/ write it down, some give them out to friends/ co-workers (Social engineering again)</a:t>
            </a: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Default passwords- where a device leaves a factory</a:t>
            </a:r>
            <a:r>
              <a:rPr lang="en-US" sz="1200" kern="1200" baseline="0" dirty="0" smtClean="0">
                <a:solidFill>
                  <a:schemeClr val="tx1"/>
                </a:solidFill>
                <a:effectLst/>
                <a:latin typeface="+mn-lt"/>
                <a:ea typeface="+mn-ea"/>
                <a:cs typeface="+mn-cs"/>
              </a:rPr>
              <a:t> after it has been manufactured with a default password or username – enabling the user to set up the device and change user name/ password to something unique upon installation. Many users do not change the password/ username and leave themselves at risk of being hacked.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kern="1200" dirty="0" smtClean="0">
                <a:solidFill>
                  <a:schemeClr val="tx1"/>
                </a:solidFill>
                <a:effectLst/>
                <a:latin typeface="+mn-lt"/>
                <a:ea typeface="+mn-ea"/>
                <a:cs typeface="+mn-cs"/>
              </a:rPr>
              <a:t>Misconfigured access rights</a:t>
            </a:r>
            <a:endParaRPr lang="en-GB"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Many people</a:t>
            </a:r>
            <a:r>
              <a:rPr lang="en-US" sz="1200" kern="1200" baseline="0" dirty="0" smtClean="0">
                <a:solidFill>
                  <a:schemeClr val="tx1"/>
                </a:solidFill>
                <a:effectLst/>
                <a:latin typeface="+mn-lt"/>
                <a:ea typeface="+mn-ea"/>
                <a:cs typeface="+mn-cs"/>
              </a:rPr>
              <a:t> in a company have access rights to machinery or devices – e.g. a computer that is connected to the company network. People’s accounts must be configured to the correct level. Often as people change level in an </a:t>
            </a:r>
            <a:r>
              <a:rPr lang="en-GB" sz="1200" kern="1200" baseline="0" noProof="0" dirty="0" smtClean="0">
                <a:solidFill>
                  <a:schemeClr val="tx1"/>
                </a:solidFill>
                <a:effectLst/>
                <a:latin typeface="+mn-lt"/>
                <a:ea typeface="+mn-ea"/>
                <a:cs typeface="+mn-cs"/>
              </a:rPr>
              <a:t>organisation and increase/ decrease their responsibilities</a:t>
            </a:r>
            <a:r>
              <a:rPr lang="en-US" sz="1200" kern="1200" baseline="0" dirty="0" smtClean="0">
                <a:solidFill>
                  <a:schemeClr val="tx1"/>
                </a:solidFill>
                <a:effectLst/>
                <a:latin typeface="+mn-lt"/>
                <a:ea typeface="+mn-ea"/>
                <a:cs typeface="+mn-cs"/>
              </a:rPr>
              <a:t>, their account should be changed to mirror this. Often in </a:t>
            </a:r>
            <a:r>
              <a:rPr lang="en-GB" sz="1200" kern="1200" baseline="0" noProof="0" dirty="0" smtClean="0">
                <a:solidFill>
                  <a:schemeClr val="tx1"/>
                </a:solidFill>
                <a:effectLst/>
                <a:latin typeface="+mn-lt"/>
                <a:ea typeface="+mn-ea"/>
                <a:cs typeface="+mn-cs"/>
              </a:rPr>
              <a:t>organisations</a:t>
            </a:r>
            <a:r>
              <a:rPr lang="en-US" sz="1200" kern="1200" baseline="0" dirty="0" smtClean="0">
                <a:solidFill>
                  <a:schemeClr val="tx1"/>
                </a:solidFill>
                <a:effectLst/>
                <a:latin typeface="+mn-lt"/>
                <a:ea typeface="+mn-ea"/>
                <a:cs typeface="+mn-cs"/>
              </a:rPr>
              <a:t> this is overlooked and can lead to people having </a:t>
            </a:r>
            <a:r>
              <a:rPr lang="en-GB" sz="1200" kern="1200" baseline="0" noProof="0" dirty="0" smtClean="0">
                <a:solidFill>
                  <a:schemeClr val="tx1"/>
                </a:solidFill>
                <a:effectLst/>
                <a:latin typeface="+mn-lt"/>
                <a:ea typeface="+mn-ea"/>
                <a:cs typeface="+mn-cs"/>
              </a:rPr>
              <a:t>unauthorised</a:t>
            </a:r>
            <a:r>
              <a:rPr lang="en-US" sz="1200" kern="1200" baseline="0" dirty="0" smtClean="0">
                <a:solidFill>
                  <a:schemeClr val="tx1"/>
                </a:solidFill>
                <a:effectLst/>
                <a:latin typeface="+mn-lt"/>
                <a:ea typeface="+mn-ea"/>
                <a:cs typeface="+mn-cs"/>
              </a:rPr>
              <a:t> access to areas that should be restricted.  </a:t>
            </a:r>
            <a:endParaRPr lang="en-US"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kern="1200" dirty="0" smtClean="0">
                <a:solidFill>
                  <a:schemeClr val="tx1"/>
                </a:solidFill>
                <a:effectLst/>
                <a:latin typeface="+mn-lt"/>
                <a:ea typeface="+mn-ea"/>
                <a:cs typeface="+mn-cs"/>
              </a:rPr>
              <a:t>Removable media</a:t>
            </a:r>
            <a:endParaRPr lang="en-GB"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In an</a:t>
            </a:r>
            <a:r>
              <a:rPr lang="en-US" sz="1200" kern="1200" baseline="0" dirty="0" smtClean="0">
                <a:solidFill>
                  <a:schemeClr val="tx1"/>
                </a:solidFill>
                <a:effectLst/>
                <a:latin typeface="+mn-lt"/>
                <a:ea typeface="+mn-ea"/>
                <a:cs typeface="+mn-cs"/>
              </a:rPr>
              <a:t> </a:t>
            </a:r>
            <a:r>
              <a:rPr lang="en-US" sz="1200" kern="1200" baseline="0" dirty="0" err="1" smtClean="0">
                <a:solidFill>
                  <a:schemeClr val="tx1"/>
                </a:solidFill>
                <a:effectLst/>
                <a:latin typeface="+mn-lt"/>
                <a:ea typeface="+mn-ea"/>
                <a:cs typeface="+mn-cs"/>
              </a:rPr>
              <a:t>organisation</a:t>
            </a:r>
            <a:r>
              <a:rPr lang="en-US" sz="1200" kern="1200" baseline="0" dirty="0" smtClean="0">
                <a:solidFill>
                  <a:schemeClr val="tx1"/>
                </a:solidFill>
                <a:effectLst/>
                <a:latin typeface="+mn-lt"/>
                <a:ea typeface="+mn-ea"/>
                <a:cs typeface="+mn-cs"/>
              </a:rPr>
              <a:t> where removable media isn’t controlled an employee could use, a USB stick for example to open or save an infected file onto the computer network. This could cause damage or harm and could </a:t>
            </a:r>
            <a:r>
              <a:rPr lang="en-GB" sz="1200" kern="1200" baseline="0" noProof="0" dirty="0" smtClean="0">
                <a:solidFill>
                  <a:schemeClr val="tx1"/>
                </a:solidFill>
                <a:effectLst/>
                <a:latin typeface="+mn-lt"/>
                <a:ea typeface="+mn-ea"/>
                <a:cs typeface="+mn-cs"/>
              </a:rPr>
              <a:t>jeopardise the organisations network security or data.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baseline="0" noProof="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b="1" kern="1200" dirty="0" smtClean="0">
                <a:solidFill>
                  <a:schemeClr val="tx1"/>
                </a:solidFill>
                <a:effectLst/>
                <a:latin typeface="+mn-lt"/>
                <a:ea typeface="+mn-ea"/>
                <a:cs typeface="+mn-cs"/>
              </a:rPr>
              <a:t>Unpatched and/ or </a:t>
            </a:r>
            <a:r>
              <a:rPr lang="en-GB" sz="1200" b="1" kern="1200" dirty="0" err="1" smtClean="0">
                <a:solidFill>
                  <a:schemeClr val="tx1"/>
                </a:solidFill>
                <a:effectLst/>
                <a:latin typeface="+mn-lt"/>
                <a:ea typeface="+mn-ea"/>
                <a:cs typeface="+mn-cs"/>
              </a:rPr>
              <a:t>outdated</a:t>
            </a:r>
            <a:r>
              <a:rPr lang="en-GB" sz="1200" b="1" kern="1200" dirty="0" smtClean="0">
                <a:solidFill>
                  <a:schemeClr val="tx1"/>
                </a:solidFill>
                <a:effectLst/>
                <a:latin typeface="+mn-lt"/>
                <a:ea typeface="+mn-ea"/>
                <a:cs typeface="+mn-cs"/>
              </a:rPr>
              <a:t> software. </a:t>
            </a:r>
            <a:endParaRPr lang="en-GB"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baseline="0" noProof="0" dirty="0" smtClean="0">
                <a:solidFill>
                  <a:schemeClr val="tx1"/>
                </a:solidFill>
                <a:effectLst/>
                <a:latin typeface="+mn-lt"/>
                <a:ea typeface="+mn-ea"/>
                <a:cs typeface="+mn-cs"/>
              </a:rPr>
              <a:t>Networks and devices within an organisation should have the most up to date version of software running on them. Companies that have produced and written the software often publish updates (sometimes daily) as vulnerabilities are discovered (Weakness in the software that could be exploited).</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baseline="0" noProof="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baseline="0" noProof="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baseline="0" noProof="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kern="1200" baseline="0" noProof="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baseline="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a:p>
            <a:endParaRPr lang="nl-NL" dirty="0" smtClean="0"/>
          </a:p>
          <a:p>
            <a:endParaRPr lang="nl-NL" dirty="0" smtClean="0"/>
          </a:p>
          <a:p>
            <a:endParaRPr lang="en-US"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5</a:t>
            </a:fld>
            <a:endParaRPr lang="en-GB"/>
          </a:p>
        </p:txBody>
      </p:sp>
    </p:spTree>
    <p:extLst>
      <p:ext uri="{BB962C8B-B14F-4D97-AF65-F5344CB8AC3E}">
        <p14:creationId xmlns:p14="http://schemas.microsoft.com/office/powerpoint/2010/main" val="42107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kern="1200" dirty="0" smtClean="0">
                <a:solidFill>
                  <a:schemeClr val="tx1"/>
                </a:solidFill>
                <a:effectLst/>
                <a:latin typeface="+mn-lt"/>
                <a:ea typeface="+mn-ea"/>
                <a:cs typeface="+mn-cs"/>
              </a:rPr>
              <a:t>This resource</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demonstrates how an organisation can come under attack from a variety of cyber security threats. It includes programming challenges, password challenges, identification of social engineering techniques and use of removable media to threaten an organisation. </a:t>
            </a:r>
          </a:p>
          <a:p>
            <a:endParaRPr lang="en-US"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7</a:t>
            </a:fld>
            <a:endParaRPr lang="en-GB"/>
          </a:p>
        </p:txBody>
      </p:sp>
    </p:spTree>
    <p:extLst>
      <p:ext uri="{BB962C8B-B14F-4D97-AF65-F5344CB8AC3E}">
        <p14:creationId xmlns:p14="http://schemas.microsoft.com/office/powerpoint/2010/main" val="4282323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8</a:t>
            </a:fld>
            <a:endParaRPr lang="en-GB"/>
          </a:p>
        </p:txBody>
      </p:sp>
    </p:spTree>
    <p:extLst>
      <p:ext uri="{BB962C8B-B14F-4D97-AF65-F5344CB8AC3E}">
        <p14:creationId xmlns:p14="http://schemas.microsoft.com/office/powerpoint/2010/main" val="1505043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000" dirty="0"/>
          </a:p>
        </p:txBody>
      </p:sp>
      <p:sp>
        <p:nvSpPr>
          <p:cNvPr id="4" name="Slide Number Placeholder 3"/>
          <p:cNvSpPr>
            <a:spLocks noGrp="1"/>
          </p:cNvSpPr>
          <p:nvPr>
            <p:ph type="sldNum" sz="quarter" idx="10"/>
          </p:nvPr>
        </p:nvSpPr>
        <p:spPr/>
        <p:txBody>
          <a:bodyPr/>
          <a:lstStyle/>
          <a:p>
            <a:pPr>
              <a:defRPr/>
            </a:pPr>
            <a:fld id="{33C44346-952B-428D-86C7-63F74109A88A}" type="slidenum">
              <a:rPr lang="en-GB" smtClean="0"/>
              <a:pPr>
                <a:defRPr/>
              </a:pPr>
              <a:t>9</a:t>
            </a:fld>
            <a:endParaRPr lang="en-GB"/>
          </a:p>
        </p:txBody>
      </p:sp>
    </p:spTree>
    <p:extLst>
      <p:ext uri="{BB962C8B-B14F-4D97-AF65-F5344CB8AC3E}">
        <p14:creationId xmlns:p14="http://schemas.microsoft.com/office/powerpoint/2010/main" val="3093758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video" Target="file:///D:\Teaching%2525252525252525252525252525252520Resources\Personal%2525252525252525252525252525252520Teaching%2525252525252525252525252525252520Resources\Admin\Primary%2525252525252525252525252525252520School%2525252525252525252525252525252520Meetings\7th%2525252525252525252525252525252520Nov%25252525252525252525252525252525202012\eggtimer-countdown.swf" TargetMode="Externa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7010400" y="1195713"/>
            <a:ext cx="1981200" cy="551293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196751"/>
            <a:ext cx="6705600" cy="55103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a:prstGeom prst="rect">
            <a:avLst/>
          </a:prstGeo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a:xfrm>
            <a:off x="370888" y="6356350"/>
            <a:ext cx="2133600" cy="274320"/>
          </a:xfrm>
          <a:prstGeom prst="rect">
            <a:avLst/>
          </a:prstGeom>
        </p:spPr>
        <p:txBody>
          <a:bodyPr/>
          <a:lstStyle>
            <a:lvl1pPr>
              <a:defRPr>
                <a:solidFill>
                  <a:schemeClr val="bg2"/>
                </a:solidFill>
              </a:defRPr>
            </a:lvl1pPr>
          </a:lstStyle>
          <a:p>
            <a:fld id="{D4617A1E-C3C1-4D2A-A1A0-CBA3B86E2BA9}" type="datetimeFigureOut">
              <a:rPr lang="en-GB" smtClean="0"/>
              <a:t>28/11/2017</a:t>
            </a:fld>
            <a:endParaRPr lang="en-GB"/>
          </a:p>
        </p:txBody>
      </p:sp>
      <p:sp>
        <p:nvSpPr>
          <p:cNvPr id="11" name="Slide Number Placeholder 10"/>
          <p:cNvSpPr>
            <a:spLocks noGrp="1"/>
          </p:cNvSpPr>
          <p:nvPr>
            <p:ph type="sldNum" sz="quarter" idx="11"/>
          </p:nvPr>
        </p:nvSpPr>
        <p:spPr>
          <a:xfrm>
            <a:off x="8234680" y="6355080"/>
            <a:ext cx="582966" cy="274320"/>
          </a:xfrm>
          <a:prstGeom prst="rect">
            <a:avLst/>
          </a:prstGeom>
        </p:spPr>
        <p:txBody>
          <a:bodyPr/>
          <a:lstStyle>
            <a:lvl1pPr>
              <a:defRPr>
                <a:solidFill>
                  <a:srgbClr val="FFFFFF"/>
                </a:solidFill>
              </a:defRPr>
            </a:lvl1pPr>
          </a:lstStyle>
          <a:p>
            <a:fld id="{86EE7B37-9527-4DE6-9C07-270241EAAF1B}" type="slidenum">
              <a:rPr lang="en-GB" smtClean="0"/>
              <a:t>‹#›</a:t>
            </a:fld>
            <a:endParaRPr lang="en-GB"/>
          </a:p>
        </p:txBody>
      </p:sp>
      <p:sp>
        <p:nvSpPr>
          <p:cNvPr id="12" name="Footer Placeholder 11"/>
          <p:cNvSpPr>
            <a:spLocks noGrp="1"/>
          </p:cNvSpPr>
          <p:nvPr>
            <p:ph type="ftr" sz="quarter" idx="12"/>
          </p:nvPr>
        </p:nvSpPr>
        <p:spPr>
          <a:xfrm>
            <a:off x="3048000" y="6356350"/>
            <a:ext cx="3352800" cy="274320"/>
          </a:xfrm>
          <a:prstGeom prst="rect">
            <a:avLst/>
          </a:prstGeom>
        </p:spPr>
        <p:txBody>
          <a:bodyPr/>
          <a:lstStyle>
            <a:lvl1pPr>
              <a:defRPr>
                <a:solidFill>
                  <a:schemeClr val="bg2"/>
                </a:solidFill>
              </a:defRPr>
            </a:lvl1pPr>
          </a:lstStyle>
          <a:p>
            <a:endParaRPr lang="en-GB"/>
          </a:p>
        </p:txBody>
      </p:sp>
      <p:sp>
        <p:nvSpPr>
          <p:cNvPr id="13" name="Title 12"/>
          <p:cNvSpPr>
            <a:spLocks noGrp="1"/>
          </p:cNvSpPr>
          <p:nvPr>
            <p:ph type="title"/>
          </p:nvPr>
        </p:nvSpPr>
        <p:spPr>
          <a:xfrm>
            <a:off x="457200" y="2052960"/>
            <a:ext cx="6324600" cy="1828800"/>
          </a:xfrm>
          <a:prstGeom prst="rect">
            <a:avLst/>
          </a:prstGeom>
        </p:spPr>
        <p:txBody>
          <a:bodyPr/>
          <a:lstStyle>
            <a:lvl1pPr algn="r">
              <a:defRPr sz="4200" spc="150" baseline="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12" name="Rectangle 11"/>
          <p:cNvSpPr/>
          <p:nvPr userDrawn="1"/>
        </p:nvSpPr>
        <p:spPr>
          <a:xfrm>
            <a:off x="152400" y="1196751"/>
            <a:ext cx="8839200" cy="7200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9798" y="2060848"/>
            <a:ext cx="8831802" cy="46085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p:cNvSpPr>
            <a:spLocks noGrp="1"/>
          </p:cNvSpPr>
          <p:nvPr>
            <p:ph idx="1"/>
          </p:nvPr>
        </p:nvSpPr>
        <p:spPr>
          <a:xfrm>
            <a:off x="371752" y="2276872"/>
            <a:ext cx="8407893" cy="4104456"/>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6"/>
          <p:cNvSpPr>
            <a:spLocks noGrp="1"/>
          </p:cNvSpPr>
          <p:nvPr>
            <p:ph type="title"/>
          </p:nvPr>
        </p:nvSpPr>
        <p:spPr>
          <a:xfrm>
            <a:off x="159798" y="1196752"/>
            <a:ext cx="8831802" cy="720080"/>
          </a:xfrm>
          <a:prstGeom prst="rect">
            <a:avLst/>
          </a:prstGeom>
        </p:spPr>
        <p:txBody>
          <a:bodyPr/>
          <a:lstStyle/>
          <a:p>
            <a:r>
              <a:rPr lang="en-US" smtClean="0"/>
              <a:t>Click to edit Master title style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xEl>
                                              <p:pRg st="2" end="2"/>
                                            </p:txEl>
                                          </p:spTgt>
                                        </p:tgtEl>
                                        <p:attrNameLst>
                                          <p:attrName>style.visibility</p:attrName>
                                        </p:attrNameLst>
                                      </p:cBhvr>
                                      <p:to>
                                        <p:strVal val="visible"/>
                                      </p:to>
                                    </p:set>
                                    <p:animEffect transition="in" filter="fade">
                                      <p:cBhvr>
                                        <p:cTn id="17" dur="500"/>
                                        <p:tgtEl>
                                          <p:spTgt spid="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xEl>
                                              <p:pRg st="3" end="3"/>
                                            </p:txEl>
                                          </p:spTgt>
                                        </p:tgtEl>
                                        <p:attrNameLst>
                                          <p:attrName>style.visibility</p:attrName>
                                        </p:attrNameLst>
                                      </p:cBhvr>
                                      <p:to>
                                        <p:strVal val="visible"/>
                                      </p:to>
                                    </p:set>
                                    <p:animEffect transition="in" filter="fade">
                                      <p:cBhvr>
                                        <p:cTn id="22" dur="500"/>
                                        <p:tgtEl>
                                          <p:spTgt spid="1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xEl>
                                              <p:pRg st="4" end="4"/>
                                            </p:txEl>
                                          </p:spTgt>
                                        </p:tgtEl>
                                        <p:attrNameLst>
                                          <p:attrName>style.visibility</p:attrName>
                                        </p:attrNameLst>
                                      </p:cBhvr>
                                      <p:to>
                                        <p:strVal val="visible"/>
                                      </p:to>
                                    </p:set>
                                    <p:animEffect transition="in" filter="fade">
                                      <p:cBhvr>
                                        <p:cTn id="27"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tmplLst>
          <p:tmpl lvl="1">
            <p:tnLst>
              <p:par>
                <p:cT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1" name="Rectangle 10"/>
          <p:cNvSpPr/>
          <p:nvPr/>
        </p:nvSpPr>
        <p:spPr>
          <a:xfrm>
            <a:off x="159798" y="2204864"/>
            <a:ext cx="8831802" cy="446449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59797" y="1124744"/>
            <a:ext cx="8814047" cy="9361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323528" y="1196752"/>
            <a:ext cx="4173860" cy="792088"/>
          </a:xfrm>
          <a:prstGeom prst="rect">
            <a:avLst/>
          </a:prstGeom>
        </p:spPr>
        <p:txBody>
          <a:bodyPr anchor="b"/>
          <a:lstStyle>
            <a:lvl1pPr marL="0" indent="0" algn="ctr">
              <a:buNone/>
              <a:defRPr sz="24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23528" y="2276872"/>
            <a:ext cx="4176464" cy="43924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196752"/>
            <a:ext cx="4103439" cy="792088"/>
          </a:xfrm>
          <a:prstGeom prst="rect">
            <a:avLst/>
          </a:prstGeom>
        </p:spPr>
        <p:txBody>
          <a:bodyPr anchor="b"/>
          <a:lstStyle>
            <a:lvl1pPr marL="0" indent="0" algn="ctr">
              <a:buNone/>
              <a:defRPr sz="24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276872"/>
            <a:ext cx="4041775" cy="4392487"/>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mer with task">
    <p:spTree>
      <p:nvGrpSpPr>
        <p:cNvPr id="1" name=""/>
        <p:cNvGrpSpPr/>
        <p:nvPr/>
      </p:nvGrpSpPr>
      <p:grpSpPr>
        <a:xfrm>
          <a:off x="0" y="0"/>
          <a:ext cx="0" cy="0"/>
          <a:chOff x="0" y="0"/>
          <a:chExt cx="0" cy="0"/>
        </a:xfrm>
      </p:grpSpPr>
      <p:sp>
        <p:nvSpPr>
          <p:cNvPr id="12" name="Rectangle 11"/>
          <p:cNvSpPr/>
          <p:nvPr userDrawn="1"/>
        </p:nvSpPr>
        <p:spPr>
          <a:xfrm>
            <a:off x="152400" y="1196751"/>
            <a:ext cx="8839200" cy="7200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9798" y="2060848"/>
            <a:ext cx="8831802" cy="46085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p:cNvSpPr>
            <a:spLocks noGrp="1"/>
          </p:cNvSpPr>
          <p:nvPr>
            <p:ph idx="1"/>
          </p:nvPr>
        </p:nvSpPr>
        <p:spPr>
          <a:xfrm>
            <a:off x="251520" y="2132856"/>
            <a:ext cx="2376264" cy="4464496"/>
          </a:xfrm>
          <a:prstGeom prst="rect">
            <a:avLst/>
          </a:prstGeom>
        </p:spPr>
        <p:txBody>
          <a:bodyPr/>
          <a:lstStyle>
            <a:lvl1pPr marL="45720" indent="0">
              <a:buFont typeface="Arial" pitchFamily="34" charset="0"/>
              <a:buNone/>
              <a:defRPr/>
            </a:lvl1pPr>
            <a:lvl2pPr marL="365760" indent="0">
              <a:buFont typeface="Arial" pitchFamily="34" charset="0"/>
              <a:buNone/>
              <a:defRPr/>
            </a:lvl2pPr>
            <a:lvl3pPr marL="640080" indent="0">
              <a:buFont typeface="Arial" pitchFamily="34" charset="0"/>
              <a:buNone/>
              <a:defRPr/>
            </a:lvl3pPr>
            <a:lvl4pPr marL="914400" indent="0">
              <a:buNone/>
              <a:defRPr/>
            </a:lvl4pPr>
            <a:lvl5pPr marL="1097280" indent="0">
              <a:buNone/>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6"/>
          <p:cNvSpPr>
            <a:spLocks noGrp="1"/>
          </p:cNvSpPr>
          <p:nvPr>
            <p:ph type="title"/>
          </p:nvPr>
        </p:nvSpPr>
        <p:spPr>
          <a:xfrm>
            <a:off x="159798" y="1196752"/>
            <a:ext cx="8831802" cy="720080"/>
          </a:xfrm>
          <a:prstGeom prst="rect">
            <a:avLst/>
          </a:prstGeom>
        </p:spPr>
        <p:txBody>
          <a:bodyPr/>
          <a:lstStyle/>
          <a:p>
            <a:r>
              <a:rPr lang="en-US" smtClean="0"/>
              <a:t>Click to edit Master title style</a:t>
            </a:r>
            <a:endParaRPr lang="en-US" dirty="0"/>
          </a:p>
        </p:txBody>
      </p:sp>
      <p:pic>
        <p:nvPicPr>
          <p:cNvPr id="6" name="eggtimer-countdown.swf"/>
          <p:cNvPicPr>
            <a:picLocks noRot="1" noChangeAspect="1"/>
          </p:cNvPicPr>
          <p:nvPr userDrawn="1">
            <a:videoFile r:link="rId1"/>
          </p:nvPr>
        </p:nvPicPr>
        <p:blipFill>
          <a:blip r:embed="rId3"/>
          <a:stretch>
            <a:fillRect/>
          </a:stretch>
        </p:blipFill>
        <p:spPr>
          <a:xfrm>
            <a:off x="2819807" y="2060848"/>
            <a:ext cx="6144681" cy="4608511"/>
          </a:xfrm>
          <a:prstGeom prst="rect">
            <a:avLst/>
          </a:prstGeom>
        </p:spPr>
      </p:pic>
    </p:spTree>
    <p:extLst>
      <p:ext uri="{BB962C8B-B14F-4D97-AF65-F5344CB8AC3E}">
        <p14:creationId xmlns:p14="http://schemas.microsoft.com/office/powerpoint/2010/main" val="2464878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animEffect transition="in" filter="fade">
                                      <p:cBhvr>
                                        <p:cTn id="7" dur="500"/>
                                        <p:tgtEl>
                                          <p:spTgt spid="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xEl>
                                              <p:pRg st="1" end="1"/>
                                            </p:txEl>
                                          </p:spTgt>
                                        </p:tgtEl>
                                        <p:attrNameLst>
                                          <p:attrName>style.visibility</p:attrName>
                                        </p:attrNameLst>
                                      </p:cBhvr>
                                      <p:to>
                                        <p:strVal val="visible"/>
                                      </p:to>
                                    </p:set>
                                    <p:animEffect transition="in" filter="fade">
                                      <p:cBhvr>
                                        <p:cTn id="12" dur="500"/>
                                        <p:tgtEl>
                                          <p:spTgt spid="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xEl>
                                              <p:pRg st="2" end="2"/>
                                            </p:txEl>
                                          </p:spTgt>
                                        </p:tgtEl>
                                        <p:attrNameLst>
                                          <p:attrName>style.visibility</p:attrName>
                                        </p:attrNameLst>
                                      </p:cBhvr>
                                      <p:to>
                                        <p:strVal val="visible"/>
                                      </p:to>
                                    </p:set>
                                    <p:animEffect transition="in" filter="fade">
                                      <p:cBhvr>
                                        <p:cTn id="17" dur="500"/>
                                        <p:tgtEl>
                                          <p:spTgt spid="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xEl>
                                              <p:pRg st="3" end="3"/>
                                            </p:txEl>
                                          </p:spTgt>
                                        </p:tgtEl>
                                        <p:attrNameLst>
                                          <p:attrName>style.visibility</p:attrName>
                                        </p:attrNameLst>
                                      </p:cBhvr>
                                      <p:to>
                                        <p:strVal val="visible"/>
                                      </p:to>
                                    </p:set>
                                    <p:animEffect transition="in" filter="fade">
                                      <p:cBhvr>
                                        <p:cTn id="22" dur="500"/>
                                        <p:tgtEl>
                                          <p:spTgt spid="1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xEl>
                                              <p:pRg st="4" end="4"/>
                                            </p:txEl>
                                          </p:spTgt>
                                        </p:tgtEl>
                                        <p:attrNameLst>
                                          <p:attrName>style.visibility</p:attrName>
                                        </p:attrNameLst>
                                      </p:cBhvr>
                                      <p:to>
                                        <p:strVal val="visible"/>
                                      </p:to>
                                    </p:set>
                                    <p:animEffect transition="in" filter="fade">
                                      <p:cBhvr>
                                        <p:cTn id="27" dur="500"/>
                                        <p:tgtEl>
                                          <p:spTgt spid="16">
                                            <p:txEl>
                                              <p:pRg st="4" end="4"/>
                                            </p:txEl>
                                          </p:spTgt>
                                        </p:tgtEl>
                                      </p:cBhvr>
                                    </p:animEffect>
                                  </p:childTnLst>
                                </p:cTn>
                              </p:par>
                            </p:childTnLst>
                          </p:cTn>
                        </p:par>
                        <p:par>
                          <p:cTn id="28" fill="hold">
                            <p:stCondLst>
                              <p:cond delay="500"/>
                            </p:stCondLst>
                            <p:childTnLst>
                              <p:par>
                                <p:cTn id="29" presetID="1" presetClass="mediacall" presetSubtype="0" fill="hold" nodeType="afterEffect">
                                  <p:stCondLst>
                                    <p:cond delay="0"/>
                                  </p:stCondLst>
                                  <p:childTnLst>
                                    <p:cmd type="call" cmd="playFrom(0.0)">
                                      <p:cBhvr>
                                        <p:cTn id="30"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31" fill="hold" display="0">
                  <p:stCondLst>
                    <p:cond delay="indefinite"/>
                  </p:stCondLst>
                </p:cTn>
                <p:tgtEl>
                  <p:spTgt spid="6"/>
                </p:tgtEl>
              </p:cMediaNode>
            </p:video>
          </p:childTnLst>
        </p:cTn>
      </p:par>
    </p:tnLst>
    <p:bldLst>
      <p:bldP spid="16" grpId="0" build="p">
        <p:tmplLst>
          <p:tmpl lvl="1">
            <p:tnLst>
              <p:par>
                <p:cT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2">
            <p:tnLst>
              <p:par>
                <p:cT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3">
            <p:tnLst>
              <p:par>
                <p:cT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4">
            <p:tnLst>
              <p:par>
                <p:cT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 lvl="5">
            <p:tnLst>
              <p:par>
                <p:cTn presetID="10" presetClass="entr" presetSubtype="0" fill="hold" nodeType="clickEffect">
                  <p:stCondLst>
                    <p:cond delay="0"/>
                  </p:stCondLst>
                  <p:childTnLst>
                    <p:set>
                      <p:cBhvr>
                        <p:cTn dur="1" fill="hold">
                          <p:stCondLst>
                            <p:cond delay="0"/>
                          </p:stCondLst>
                        </p:cTn>
                        <p:tgtEl>
                          <p:spTgt spid="16"/>
                        </p:tgtEl>
                        <p:attrNameLst>
                          <p:attrName>style.visibility</p:attrName>
                        </p:attrNameLst>
                      </p:cBhvr>
                      <p:to>
                        <p:strVal val="visible"/>
                      </p:to>
                    </p:set>
                    <p:animEffect transition="in" filter="fade">
                      <p:cBhvr>
                        <p:cTn dur="500"/>
                        <p:tgtEl>
                          <p:spTgt spid="16"/>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with editable content">
    <p:spTree>
      <p:nvGrpSpPr>
        <p:cNvPr id="1" name=""/>
        <p:cNvGrpSpPr/>
        <p:nvPr/>
      </p:nvGrpSpPr>
      <p:grpSpPr>
        <a:xfrm>
          <a:off x="0" y="0"/>
          <a:ext cx="0" cy="0"/>
          <a:chOff x="0" y="0"/>
          <a:chExt cx="0" cy="0"/>
        </a:xfrm>
      </p:grpSpPr>
      <p:sp>
        <p:nvSpPr>
          <p:cNvPr id="12" name="Rectangle 11"/>
          <p:cNvSpPr/>
          <p:nvPr userDrawn="1"/>
        </p:nvSpPr>
        <p:spPr>
          <a:xfrm>
            <a:off x="152400" y="1196751"/>
            <a:ext cx="8839200" cy="72008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9798" y="2060848"/>
            <a:ext cx="8831802" cy="460851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itle 6"/>
          <p:cNvSpPr>
            <a:spLocks noGrp="1"/>
          </p:cNvSpPr>
          <p:nvPr>
            <p:ph type="title"/>
          </p:nvPr>
        </p:nvSpPr>
        <p:spPr>
          <a:xfrm>
            <a:off x="159798" y="1196752"/>
            <a:ext cx="8831802" cy="720080"/>
          </a:xfrm>
          <a:prstGeom prst="rect">
            <a:avLst/>
          </a:prstGeom>
        </p:spPr>
        <p:txBody>
          <a:bodyPr/>
          <a:lstStyle/>
          <a:p>
            <a:r>
              <a:rPr lang="en-US" smtClean="0"/>
              <a:t>Click to edit Master title style</a:t>
            </a:r>
            <a:endParaRPr lang="en-US" dirty="0"/>
          </a:p>
        </p:txBody>
      </p:sp>
      <p:pic>
        <p:nvPicPr>
          <p:cNvPr id="3077" name="TextBox1"/>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323850" y="2276475"/>
            <a:ext cx="8424863" cy="4248150"/>
          </a:xfrm>
          <a:prstGeom prst="rect">
            <a:avLst/>
          </a:prstGeom>
          <a:noFill/>
          <a:ln>
            <a:noFill/>
          </a:ln>
          <a:effectLst/>
          <a:extLst>
            <a:ext uri="{909E8E84-426E-40dd-AFC4-6F175D3DCCD1}">
              <a14:hiddenFill xmlns="" xmlns:a14="http://schemas.microsoft.com/office/drawing/2010/main">
                <a:noFill/>
              </a14:hiddenFill>
            </a:ext>
            <a:ext uri="{91240B29-F687-4f45-9708-019B960494DF}">
              <a14:hiddenLine xmlns="" xmlns:a14="http://schemas.microsoft.com/office/drawing/2010/main" w="12700" cap="sq">
                <a:no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010711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with edtiable content">
    <p:spTree>
      <p:nvGrpSpPr>
        <p:cNvPr id="1" name=""/>
        <p:cNvGrpSpPr/>
        <p:nvPr/>
      </p:nvGrpSpPr>
      <p:grpSpPr>
        <a:xfrm>
          <a:off x="0" y="0"/>
          <a:ext cx="0" cy="0"/>
          <a:chOff x="0" y="0"/>
          <a:chExt cx="0" cy="0"/>
        </a:xfrm>
      </p:grpSpPr>
      <p:sp>
        <p:nvSpPr>
          <p:cNvPr id="11" name="Rectangle 10"/>
          <p:cNvSpPr/>
          <p:nvPr/>
        </p:nvSpPr>
        <p:spPr>
          <a:xfrm>
            <a:off x="159798" y="2204864"/>
            <a:ext cx="8831802" cy="446449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59797" y="1124744"/>
            <a:ext cx="8814047" cy="9361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323528" y="1196752"/>
            <a:ext cx="4173860" cy="792088"/>
          </a:xfrm>
          <a:prstGeom prst="rect">
            <a:avLst/>
          </a:prstGeom>
        </p:spPr>
        <p:txBody>
          <a:bodyPr anchor="b"/>
          <a:lstStyle>
            <a:lvl1pPr marL="0" indent="0" algn="ctr">
              <a:buNone/>
              <a:defRPr sz="24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5025" y="1196752"/>
            <a:ext cx="4103439" cy="792088"/>
          </a:xfrm>
          <a:prstGeom prst="rect">
            <a:avLst/>
          </a:prstGeom>
        </p:spPr>
        <p:txBody>
          <a:bodyPr anchor="b"/>
          <a:lstStyle>
            <a:lvl1pPr marL="0" indent="0" algn="ctr">
              <a:buNone/>
              <a:defRPr sz="24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pic>
        <p:nvPicPr>
          <p:cNvPr id="2055" name="TextBox1"/>
          <p:cNvPicPr preferRelativeResize="0">
            <a:picLocks noChangeArrowheads="1" noChangeShapeType="1"/>
          </p:cNvPicPr>
          <p:nvPr/>
        </p:nvPicPr>
        <p:blipFill>
          <a:blip r:embed="rId2">
            <a:extLst>
              <a:ext uri="{28A0092B-C50C-407E-A947-70E740481C1C}">
                <a14:useLocalDpi xmlns:a14="http://schemas.microsoft.com/office/drawing/2010/main" val="0"/>
              </a:ext>
            </a:extLst>
          </a:blip>
          <a:srcRect/>
          <a:stretch>
            <a:fillRect/>
          </a:stretch>
        </p:blipFill>
        <p:spPr bwMode="auto">
          <a:xfrm>
            <a:off x="323850" y="2276475"/>
            <a:ext cx="4176713" cy="4248150"/>
          </a:xfrm>
          <a:prstGeom prst="rect">
            <a:avLst/>
          </a:prstGeom>
          <a:noFill/>
          <a:ln>
            <a:noFill/>
          </a:ln>
          <a:effectLst/>
          <a:extLst>
            <a:ext uri="{909E8E84-426E-40dd-AFC4-6F175D3DCCD1}">
              <a14:hiddenFill xmlns="" xmlns:a14="http://schemas.microsoft.com/office/drawing/2010/main">
                <a:noFill/>
              </a14:hiddenFill>
            </a:ext>
            <a:ext uri="{91240B29-F687-4f45-9708-019B960494DF}">
              <a14:hiddenLine xmlns="" xmlns:a14="http://schemas.microsoft.com/office/drawing/2010/main" w="12700" cap="sq">
                <a:no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2056" name="TextBox2"/>
          <p:cNvPicPr preferRelativeResize="0">
            <a:picLocks noChangeArrowheads="1" noChangeShapeType="1"/>
          </p:cNvPicPr>
          <p:nvPr/>
        </p:nvPicPr>
        <p:blipFill>
          <a:blip r:embed="rId3">
            <a:extLst>
              <a:ext uri="{28A0092B-C50C-407E-A947-70E740481C1C}">
                <a14:useLocalDpi xmlns:a14="http://schemas.microsoft.com/office/drawing/2010/main" val="0"/>
              </a:ext>
            </a:extLst>
          </a:blip>
          <a:srcRect/>
          <a:stretch>
            <a:fillRect/>
          </a:stretch>
        </p:blipFill>
        <p:spPr bwMode="auto">
          <a:xfrm>
            <a:off x="4787900" y="2276475"/>
            <a:ext cx="4176713" cy="4248150"/>
          </a:xfrm>
          <a:prstGeom prst="rect">
            <a:avLst/>
          </a:prstGeom>
          <a:noFill/>
          <a:ln>
            <a:noFill/>
          </a:ln>
          <a:effectLst/>
          <a:extLst>
            <a:ext uri="{909E8E84-426E-40dd-AFC4-6F175D3DCCD1}">
              <a14:hiddenFill xmlns="" xmlns:a14="http://schemas.microsoft.com/office/drawing/2010/main">
                <a:noFill/>
              </a14:hiddenFill>
            </a:ext>
            <a:ext uri="{91240B29-F687-4f45-9708-019B960494DF}">
              <a14:hiddenLine xmlns="" xmlns:a14="http://schemas.microsoft.com/office/drawing/2010/main" w="12700" cap="sq">
                <a:no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662880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914301A-B1B3-46DF-B3CC-C406F2CEE74F}" type="datetimeFigureOut">
              <a:rPr lang="en-GB"/>
              <a:pPr>
                <a:defRPr/>
              </a:pPr>
              <a:t>28/11/2017</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8C3944D5-67C2-450A-BBAE-D0CDA9AADC30}" type="slidenum">
              <a:rPr lang="en-GB"/>
              <a:pPr>
                <a:defRPr/>
              </a:pPr>
              <a:t>‹#›</a:t>
            </a:fld>
            <a:endParaRPr lang="en-GB"/>
          </a:p>
        </p:txBody>
      </p:sp>
    </p:spTree>
    <p:extLst>
      <p:ext uri="{BB962C8B-B14F-4D97-AF65-F5344CB8AC3E}">
        <p14:creationId xmlns:p14="http://schemas.microsoft.com/office/powerpoint/2010/main" val="2254131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D26D3E7-8A2A-403A-879D-05CBC5FCE81C}" type="datetimeFigureOut">
              <a:rPr lang="en-GB"/>
              <a:pPr>
                <a:defRPr/>
              </a:pPr>
              <a:t>28/11/2017</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070ED400-5FB4-4F94-BB2F-F7975FB8C7F0}" type="slidenum">
              <a:rPr lang="en-GB"/>
              <a:pPr>
                <a:defRPr/>
              </a:pPr>
              <a:t>‹#›</a:t>
            </a:fld>
            <a:endParaRPr lang="en-GB"/>
          </a:p>
        </p:txBody>
      </p:sp>
    </p:spTree>
    <p:extLst>
      <p:ext uri="{BB962C8B-B14F-4D97-AF65-F5344CB8AC3E}">
        <p14:creationId xmlns:p14="http://schemas.microsoft.com/office/powerpoint/2010/main" val="1244581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p:nvPr/>
        </p:nvSpPr>
        <p:spPr>
          <a:xfrm>
            <a:off x="7010400" y="116631"/>
            <a:ext cx="1981200" cy="91575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400" u="sng" dirty="0" smtClean="0"/>
              <a:t>Key Jargon:</a:t>
            </a:r>
            <a:r>
              <a:rPr lang="en-US" sz="1600" dirty="0" smtClean="0"/>
              <a:t/>
            </a:r>
            <a:br>
              <a:rPr lang="en-US" sz="1600" dirty="0" smtClean="0"/>
            </a:br>
            <a:r>
              <a:rPr lang="en-US" sz="1050" dirty="0" smtClean="0"/>
              <a:t>Phishing</a:t>
            </a:r>
            <a:r>
              <a:rPr lang="en-US" sz="1050" dirty="0" smtClean="0"/>
              <a:t>, hacking, virus, Trojan, interception, eavesdropping,</a:t>
            </a:r>
            <a:r>
              <a:rPr lang="en-US" sz="1050" baseline="0" dirty="0" smtClean="0"/>
              <a:t> data theft, social engineering</a:t>
            </a:r>
            <a:endParaRPr lang="en-US" dirty="0" smtClean="0"/>
          </a:p>
        </p:txBody>
      </p:sp>
      <p:sp>
        <p:nvSpPr>
          <p:cNvPr id="3" name="Rectangle 2"/>
          <p:cNvSpPr/>
          <p:nvPr/>
        </p:nvSpPr>
        <p:spPr>
          <a:xfrm>
            <a:off x="179512" y="116631"/>
            <a:ext cx="6705600" cy="90734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sz="1400" u="sng" dirty="0" smtClean="0"/>
              <a:t>Learning</a:t>
            </a:r>
            <a:r>
              <a:rPr lang="en-US" sz="1400" u="sng" baseline="0" dirty="0" smtClean="0"/>
              <a:t> Goals:</a:t>
            </a:r>
          </a:p>
          <a:p>
            <a:r>
              <a:rPr lang="en-GB" sz="1400" dirty="0" smtClean="0">
                <a:solidFill>
                  <a:srgbClr val="00B050"/>
                </a:solidFill>
              </a:rPr>
              <a:t>All will: Understand a range of threats to computer systems</a:t>
            </a:r>
          </a:p>
          <a:p>
            <a:r>
              <a:rPr lang="en-GB" sz="1400" dirty="0" smtClean="0">
                <a:solidFill>
                  <a:srgbClr val="EF7511"/>
                </a:solidFill>
              </a:rPr>
              <a:t>Most will: Research one or two in detail with examples and share with the class</a:t>
            </a: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9" r:id="rId5"/>
    <p:sldLayoutId id="2147483678" r:id="rId6"/>
    <p:sldLayoutId id="2147483680" r:id="rId7"/>
    <p:sldLayoutId id="2147483681" r:id="rId8"/>
  </p:sldLayoutIdLst>
  <p:timing>
    <p:tnLst>
      <p:par>
        <p:cTn id="1" dur="indefinite" restart="never" nodeType="tmRoot"/>
      </p:par>
    </p:tnLst>
  </p:timing>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sdpxddDzXfE"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pbs.org/wgbh/nova/labs/lab/cyber/" TargetMode="External"/><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Starter activity</a:t>
            </a:r>
            <a:endParaRPr lang="en-GB" dirty="0"/>
          </a:p>
        </p:txBody>
      </p:sp>
      <p:sp>
        <p:nvSpPr>
          <p:cNvPr id="5" name="Content Placeholder 2"/>
          <p:cNvSpPr txBox="1">
            <a:spLocks/>
          </p:cNvSpPr>
          <p:nvPr/>
        </p:nvSpPr>
        <p:spPr>
          <a:xfrm>
            <a:off x="611505" y="2099713"/>
            <a:ext cx="7886700" cy="2805634"/>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800" b="1" dirty="0" smtClean="0"/>
              <a:t>In pairs…</a:t>
            </a:r>
          </a:p>
          <a:p>
            <a:r>
              <a:rPr lang="en-GB" sz="2800" dirty="0" smtClean="0"/>
              <a:t>Using the cards, arrange the words into a definition of ‘Cyber Security’</a:t>
            </a:r>
          </a:p>
          <a:p>
            <a:r>
              <a:rPr lang="en-GB" sz="2800" dirty="0" smtClean="0"/>
              <a:t>You have three minutes to complete the task, but you must not speak to your partner! </a:t>
            </a:r>
          </a:p>
        </p:txBody>
      </p:sp>
      <p:sp>
        <p:nvSpPr>
          <p:cNvPr id="6" name="Rectangle 5"/>
          <p:cNvSpPr/>
          <p:nvPr/>
        </p:nvSpPr>
        <p:spPr>
          <a:xfrm>
            <a:off x="683568" y="5115063"/>
            <a:ext cx="7886700" cy="6919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670076" y="5115842"/>
            <a:ext cx="7886700" cy="691978"/>
          </a:xfrm>
          <a:prstGeom prst="rect">
            <a:avLst/>
          </a:prstGeom>
          <a:gradFill flip="none" rotWithShape="1">
            <a:gsLst>
              <a:gs pos="8000">
                <a:schemeClr val="accent1">
                  <a:lumMod val="40000"/>
                  <a:lumOff val="60000"/>
                </a:schemeClr>
              </a:gs>
              <a:gs pos="26000">
                <a:schemeClr val="accent1">
                  <a:lumMod val="60000"/>
                  <a:lumOff val="40000"/>
                </a:schemeClr>
              </a:gs>
              <a:gs pos="69000">
                <a:schemeClr val="accent1"/>
              </a:gs>
              <a:gs pos="97000">
                <a:schemeClr val="accent1">
                  <a:lumMod val="75000"/>
                </a:scheme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632755" y="5108527"/>
            <a:ext cx="7920990" cy="646331"/>
          </a:xfrm>
          <a:prstGeom prst="rect">
            <a:avLst/>
          </a:prstGeom>
          <a:noFill/>
        </p:spPr>
        <p:txBody>
          <a:bodyPr wrap="square" rtlCol="0">
            <a:spAutoFit/>
          </a:bodyPr>
          <a:lstStyle/>
          <a:p>
            <a:pPr algn="ctr"/>
            <a:r>
              <a:rPr lang="en-GB" sz="3600" b="1" dirty="0" smtClean="0">
                <a:solidFill>
                  <a:schemeClr val="bg1"/>
                </a:solidFill>
                <a:latin typeface="+mn-lt"/>
              </a:rPr>
              <a:t>TIME UP</a:t>
            </a:r>
            <a:endParaRPr lang="en-GB" sz="3600" b="1" dirty="0">
              <a:solidFill>
                <a:schemeClr val="bg1"/>
              </a:solidFill>
              <a:latin typeface="+mn-lt"/>
            </a:endParaRPr>
          </a:p>
        </p:txBody>
      </p:sp>
      <p:sp>
        <p:nvSpPr>
          <p:cNvPr id="9" name="Rounded Rectangle 8"/>
          <p:cNvSpPr/>
          <p:nvPr/>
        </p:nvSpPr>
        <p:spPr>
          <a:xfrm>
            <a:off x="3655695" y="5990701"/>
            <a:ext cx="1798320" cy="4876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smtClean="0"/>
              <a:t>Start</a:t>
            </a:r>
            <a:endParaRPr lang="en-GB" sz="2800" b="1" dirty="0"/>
          </a:p>
        </p:txBody>
      </p:sp>
    </p:spTree>
    <p:extLst>
      <p:ext uri="{BB962C8B-B14F-4D97-AF65-F5344CB8AC3E}">
        <p14:creationId xmlns:p14="http://schemas.microsoft.com/office/powerpoint/2010/main" val="116585534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80000"/>
                                        <p:tgtEl>
                                          <p:spTgt spid="7"/>
                                        </p:tgtEl>
                                      </p:cBhvr>
                                    </p:animEffect>
                                  </p:childTnLst>
                                </p:cTn>
                              </p:par>
                            </p:childTnLst>
                          </p:cTn>
                        </p:par>
                        <p:par>
                          <p:cTn id="8" fill="hold">
                            <p:stCondLst>
                              <p:cond delay="180000"/>
                            </p:stCondLst>
                            <p:childTnLst>
                              <p:par>
                                <p:cTn id="9" presetID="1" presetClass="entr" presetSubtype="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nextCondLst>
                <p:cond evt="onClick" delay="0">
                  <p:tgtEl>
                    <p:spTgt spid="9"/>
                  </p:tgtEl>
                </p:cond>
              </p:nextCondLst>
            </p:seq>
          </p:childTnLst>
        </p:cTn>
      </p:par>
    </p:tnLst>
    <p:bldLst>
      <p:bldP spid="7" grpId="0" animBg="1"/>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628650" y="1157216"/>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Plenary</a:t>
            </a:r>
            <a:endParaRPr lang="en-GB" sz="2800" dirty="0">
              <a:solidFill>
                <a:schemeClr val="bg1"/>
              </a:solidFill>
              <a:latin typeface="+mn-lt"/>
            </a:endParaRPr>
          </a:p>
        </p:txBody>
      </p:sp>
      <p:sp>
        <p:nvSpPr>
          <p:cNvPr id="8" name="Content Placeholder 2"/>
          <p:cNvSpPr txBox="1">
            <a:spLocks/>
          </p:cNvSpPr>
          <p:nvPr/>
        </p:nvSpPr>
        <p:spPr>
          <a:xfrm>
            <a:off x="628650" y="2003583"/>
            <a:ext cx="7886700" cy="4665777"/>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800" dirty="0" smtClean="0"/>
              <a:t>3,2,1</a:t>
            </a:r>
            <a:endParaRPr lang="en-GB" sz="2800" dirty="0"/>
          </a:p>
          <a:p>
            <a:pPr marL="0" indent="0">
              <a:buNone/>
            </a:pPr>
            <a:r>
              <a:rPr lang="en-GB" sz="2800" dirty="0" smtClean="0"/>
              <a:t>Identify</a:t>
            </a:r>
            <a:endParaRPr lang="en-GB" sz="2800" dirty="0"/>
          </a:p>
          <a:p>
            <a:r>
              <a:rPr lang="en-GB" sz="2800" b="1" dirty="0"/>
              <a:t>3</a:t>
            </a:r>
            <a:r>
              <a:rPr lang="en-GB" sz="2800" dirty="0" smtClean="0"/>
              <a:t> categories of cyber security threats</a:t>
            </a:r>
            <a:endParaRPr lang="en-GB" sz="2800" dirty="0"/>
          </a:p>
          <a:p>
            <a:r>
              <a:rPr lang="en-GB" sz="2800" b="1" dirty="0"/>
              <a:t>2</a:t>
            </a:r>
            <a:r>
              <a:rPr lang="en-GB" sz="2800" dirty="0" smtClean="0"/>
              <a:t> examples </a:t>
            </a:r>
            <a:r>
              <a:rPr lang="en-GB" sz="2800" dirty="0"/>
              <a:t>of cyber security </a:t>
            </a:r>
            <a:r>
              <a:rPr lang="en-GB" sz="2800" dirty="0" smtClean="0"/>
              <a:t>threats</a:t>
            </a:r>
          </a:p>
          <a:p>
            <a:r>
              <a:rPr lang="en-GB" sz="2800" b="1" dirty="0" smtClean="0"/>
              <a:t>1 </a:t>
            </a:r>
            <a:r>
              <a:rPr lang="en-GB" sz="2800" dirty="0" smtClean="0"/>
              <a:t>reason for penetration testing</a:t>
            </a:r>
            <a:endParaRPr lang="en-GB" sz="2800" dirty="0"/>
          </a:p>
          <a:p>
            <a:pPr marL="0" indent="0">
              <a:buNone/>
            </a:pPr>
            <a:endParaRPr lang="en-GB" sz="2800" dirty="0" smtClean="0"/>
          </a:p>
        </p:txBody>
      </p:sp>
    </p:spTree>
    <p:extLst>
      <p:ext uri="{BB962C8B-B14F-4D97-AF65-F5344CB8AC3E}">
        <p14:creationId xmlns:p14="http://schemas.microsoft.com/office/powerpoint/2010/main" val="2534541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dirty="0"/>
          </a:p>
        </p:txBody>
      </p:sp>
      <p:sp>
        <p:nvSpPr>
          <p:cNvPr id="3" name="Title 2"/>
          <p:cNvSpPr>
            <a:spLocks noGrp="1"/>
          </p:cNvSpPr>
          <p:nvPr>
            <p:ph type="title"/>
          </p:nvPr>
        </p:nvSpPr>
        <p:spPr/>
        <p:txBody>
          <a:bodyPr/>
          <a:lstStyle/>
          <a:p>
            <a:r>
              <a:rPr lang="en-GB" dirty="0" smtClean="0"/>
              <a:t>Exam Question:</a:t>
            </a:r>
            <a:endParaRPr lang="en-GB" dirty="0"/>
          </a:p>
        </p:txBody>
      </p:sp>
      <p:pic>
        <p:nvPicPr>
          <p:cNvPr id="4" name="Picture 3" descr="Screen Shot 2017-03-23 at 22.32.2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1" y="1988840"/>
            <a:ext cx="8788595" cy="4752528"/>
          </a:xfrm>
          <a:prstGeom prst="rect">
            <a:avLst/>
          </a:prstGeom>
        </p:spPr>
      </p:pic>
    </p:spTree>
    <p:extLst>
      <p:ext uri="{BB962C8B-B14F-4D97-AF65-F5344CB8AC3E}">
        <p14:creationId xmlns:p14="http://schemas.microsoft.com/office/powerpoint/2010/main" val="330785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smtClean="0"/>
              <a:t>Exam question</a:t>
            </a:r>
            <a:endParaRPr lang="en-GB" dirty="0"/>
          </a:p>
        </p:txBody>
      </p:sp>
      <p:pic>
        <p:nvPicPr>
          <p:cNvPr id="6" name="Picture 5"/>
          <p:cNvPicPr>
            <a:picLocks noChangeAspect="1"/>
          </p:cNvPicPr>
          <p:nvPr/>
        </p:nvPicPr>
        <p:blipFill>
          <a:blip r:embed="rId2"/>
          <a:stretch>
            <a:fillRect/>
          </a:stretch>
        </p:blipFill>
        <p:spPr>
          <a:xfrm>
            <a:off x="282830" y="3212976"/>
            <a:ext cx="8609650" cy="3480591"/>
          </a:xfrm>
          <a:prstGeom prst="rect">
            <a:avLst/>
          </a:prstGeom>
        </p:spPr>
      </p:pic>
      <p:pic>
        <p:nvPicPr>
          <p:cNvPr id="7" name="Picture 6"/>
          <p:cNvPicPr>
            <a:picLocks noChangeAspect="1"/>
          </p:cNvPicPr>
          <p:nvPr/>
        </p:nvPicPr>
        <p:blipFill rotWithShape="1">
          <a:blip r:embed="rId3"/>
          <a:srcRect t="12500" r="2738" b="4167"/>
          <a:stretch/>
        </p:blipFill>
        <p:spPr>
          <a:xfrm>
            <a:off x="323527" y="1700808"/>
            <a:ext cx="8568952" cy="1440160"/>
          </a:xfrm>
          <a:prstGeom prst="rect">
            <a:avLst/>
          </a:prstGeom>
        </p:spPr>
      </p:pic>
    </p:spTree>
    <p:extLst>
      <p:ext uri="{BB962C8B-B14F-4D97-AF65-F5344CB8AC3E}">
        <p14:creationId xmlns:p14="http://schemas.microsoft.com/office/powerpoint/2010/main" val="35451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Starter activity: Answer</a:t>
            </a:r>
            <a:br>
              <a:rPr lang="en-GB" dirty="0"/>
            </a:br>
            <a:endParaRPr lang="en-GB" dirty="0"/>
          </a:p>
        </p:txBody>
      </p:sp>
      <p:sp>
        <p:nvSpPr>
          <p:cNvPr id="4" name="Content Placeholder 3"/>
          <p:cNvSpPr>
            <a:spLocks noGrp="1"/>
          </p:cNvSpPr>
          <p:nvPr>
            <p:ph idx="1"/>
          </p:nvPr>
        </p:nvSpPr>
        <p:spPr>
          <a:prstGeom prst="rect">
            <a:avLst/>
          </a:prstGeom>
        </p:spPr>
        <p:txBody>
          <a:bodyPr wrap="square">
            <a:spAutoFit/>
          </a:bodyPr>
          <a:lstStyle/>
          <a:p>
            <a:pPr eaLnBrk="0" hangingPunct="0">
              <a:spcBef>
                <a:spcPct val="30000"/>
              </a:spcBef>
              <a:defRPr/>
            </a:pPr>
            <a:r>
              <a:rPr lang="en-GB" sz="3200" dirty="0" smtClean="0"/>
              <a:t>Cyber Security is: </a:t>
            </a:r>
          </a:p>
          <a:p>
            <a:pPr eaLnBrk="0" hangingPunct="0">
              <a:spcBef>
                <a:spcPct val="30000"/>
              </a:spcBef>
              <a:defRPr/>
            </a:pPr>
            <a:endParaRPr lang="en-GB" sz="3200" dirty="0"/>
          </a:p>
          <a:p>
            <a:pPr eaLnBrk="0" hangingPunct="0">
              <a:spcBef>
                <a:spcPct val="30000"/>
              </a:spcBef>
              <a:defRPr/>
            </a:pPr>
            <a:r>
              <a:rPr lang="en-GB" sz="3200" dirty="0" smtClean="0"/>
              <a:t>Protecting </a:t>
            </a:r>
            <a:r>
              <a:rPr lang="en-GB" sz="3200" dirty="0"/>
              <a:t>networks, computers, programs and data from attack, damage or unauthorized access through the use of technologies, processes and practices. </a:t>
            </a:r>
          </a:p>
        </p:txBody>
      </p:sp>
    </p:spTree>
    <p:extLst>
      <p:ext uri="{BB962C8B-B14F-4D97-AF65-F5344CB8AC3E}">
        <p14:creationId xmlns:p14="http://schemas.microsoft.com/office/powerpoint/2010/main" val="2130277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179512" y="1177588"/>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Discussion</a:t>
            </a:r>
          </a:p>
        </p:txBody>
      </p:sp>
      <p:sp>
        <p:nvSpPr>
          <p:cNvPr id="8" name="Content Placeholder 2"/>
          <p:cNvSpPr txBox="1">
            <a:spLocks/>
          </p:cNvSpPr>
          <p:nvPr/>
        </p:nvSpPr>
        <p:spPr>
          <a:xfrm>
            <a:off x="628650" y="1700808"/>
            <a:ext cx="7886700" cy="4536504"/>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800" dirty="0" smtClean="0"/>
              <a:t>Did you guess correctly?</a:t>
            </a:r>
          </a:p>
          <a:p>
            <a:endParaRPr lang="en-GB" sz="2800" dirty="0"/>
          </a:p>
          <a:p>
            <a:r>
              <a:rPr lang="en-GB" sz="2800" dirty="0" smtClean="0"/>
              <a:t>What threats would organisations have to protect themselves from? </a:t>
            </a:r>
          </a:p>
          <a:p>
            <a:endParaRPr lang="en-GB" sz="2800" dirty="0" smtClean="0"/>
          </a:p>
          <a:p>
            <a:r>
              <a:rPr lang="en-GB" sz="2800" dirty="0" smtClean="0"/>
              <a:t>Can you think of examples of cyber security threats? </a:t>
            </a:r>
          </a:p>
          <a:p>
            <a:endParaRPr lang="en-GB" sz="2800" dirty="0"/>
          </a:p>
          <a:p>
            <a:r>
              <a:rPr lang="en-GB" sz="2800" dirty="0" smtClean="0"/>
              <a:t>In what ways could cyber security threats be eliminated or reduced? </a:t>
            </a:r>
          </a:p>
          <a:p>
            <a:endParaRPr lang="en-GB" sz="2800" dirty="0"/>
          </a:p>
          <a:p>
            <a:endParaRPr lang="en-GB" sz="2800" dirty="0"/>
          </a:p>
          <a:p>
            <a:endParaRPr lang="en-GB" sz="2800" dirty="0" smtClean="0"/>
          </a:p>
          <a:p>
            <a:endParaRPr lang="en-GB" sz="2800" dirty="0"/>
          </a:p>
          <a:p>
            <a:endParaRPr lang="en-GB" sz="2800" dirty="0" smtClean="0"/>
          </a:p>
          <a:p>
            <a:endParaRPr lang="en-GB" sz="2800" dirty="0"/>
          </a:p>
        </p:txBody>
      </p:sp>
    </p:spTree>
    <p:extLst>
      <p:ext uri="{BB962C8B-B14F-4D97-AF65-F5344CB8AC3E}">
        <p14:creationId xmlns:p14="http://schemas.microsoft.com/office/powerpoint/2010/main" val="1454281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solidFill>
                  <a:srgbClr val="00B050"/>
                </a:solidFill>
              </a:rPr>
              <a:t>All will: Understand a range of Threats</a:t>
            </a:r>
          </a:p>
          <a:p>
            <a:r>
              <a:rPr lang="en-GB" dirty="0" smtClean="0">
                <a:solidFill>
                  <a:srgbClr val="EF7511"/>
                </a:solidFill>
              </a:rPr>
              <a:t>Most will: Research and share with class on Phishing, hacking and Viruses</a:t>
            </a:r>
          </a:p>
          <a:p>
            <a:endParaRPr lang="en-GB" dirty="0">
              <a:solidFill>
                <a:srgbClr val="EF7511"/>
              </a:solidFill>
            </a:endParaRPr>
          </a:p>
          <a:p>
            <a:endParaRPr lang="en-GB" dirty="0" smtClean="0">
              <a:solidFill>
                <a:srgbClr val="EF7511"/>
              </a:solidFill>
            </a:endParaRPr>
          </a:p>
          <a:p>
            <a:pPr marL="45720" indent="0">
              <a:buNone/>
            </a:pPr>
            <a:endParaRPr lang="en-GB" dirty="0" smtClean="0">
              <a:solidFill>
                <a:schemeClr val="tx1"/>
              </a:solidFill>
            </a:endParaRPr>
          </a:p>
          <a:p>
            <a:endParaRPr lang="en-GB" dirty="0">
              <a:solidFill>
                <a:schemeClr val="tx1"/>
              </a:solidFill>
            </a:endParaRPr>
          </a:p>
        </p:txBody>
      </p:sp>
      <p:sp>
        <p:nvSpPr>
          <p:cNvPr id="3" name="Title 2"/>
          <p:cNvSpPr>
            <a:spLocks noGrp="1"/>
          </p:cNvSpPr>
          <p:nvPr>
            <p:ph type="title"/>
          </p:nvPr>
        </p:nvSpPr>
        <p:spPr/>
        <p:txBody>
          <a:bodyPr/>
          <a:lstStyle/>
          <a:p>
            <a:r>
              <a:rPr lang="en-GB" dirty="0" smtClean="0"/>
              <a:t>New learning goals</a:t>
            </a:r>
            <a:endParaRPr lang="en-GB" dirty="0"/>
          </a:p>
        </p:txBody>
      </p:sp>
      <p:sp>
        <p:nvSpPr>
          <p:cNvPr id="4" name="Content Placeholder 2"/>
          <p:cNvSpPr txBox="1">
            <a:spLocks/>
          </p:cNvSpPr>
          <p:nvPr/>
        </p:nvSpPr>
        <p:spPr>
          <a:xfrm>
            <a:off x="645740" y="3573016"/>
            <a:ext cx="7886700" cy="2448272"/>
          </a:xfrm>
          <a:prstGeom prst="rect">
            <a:avLst/>
          </a:prstGeom>
        </p:spPr>
        <p:txBody>
          <a:bodyPr/>
          <a:lst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800" dirty="0" smtClean="0"/>
              <a:t>Watch the video clip on Cyber Security:</a:t>
            </a:r>
          </a:p>
          <a:p>
            <a:pPr marL="0" indent="0">
              <a:buNone/>
            </a:pPr>
            <a:endParaRPr lang="en-GB" sz="2800" dirty="0"/>
          </a:p>
          <a:p>
            <a:pPr marL="0" indent="0">
              <a:buNone/>
            </a:pPr>
            <a:r>
              <a:rPr lang="pl-PL" sz="2800" dirty="0">
                <a:hlinkClick r:id="rId3"/>
              </a:rPr>
              <a:t>https://www.youtube.com/watch?v=</a:t>
            </a:r>
            <a:r>
              <a:rPr lang="pl-PL" sz="2800" dirty="0" smtClean="0">
                <a:hlinkClick r:id="rId3"/>
              </a:rPr>
              <a:t>sdpxddDzXfE</a:t>
            </a:r>
            <a:endParaRPr lang="pl-PL" sz="2800" dirty="0" smtClean="0"/>
          </a:p>
          <a:p>
            <a:pPr marL="0" indent="0">
              <a:buNone/>
            </a:pPr>
            <a:endParaRPr lang="en-GB" sz="2800" dirty="0" smtClean="0"/>
          </a:p>
        </p:txBody>
      </p:sp>
    </p:spTree>
    <p:extLst>
      <p:ext uri="{BB962C8B-B14F-4D97-AF65-F5344CB8AC3E}">
        <p14:creationId xmlns:p14="http://schemas.microsoft.com/office/powerpoint/2010/main" val="755624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628650" y="1157215"/>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Cyber Security Threats</a:t>
            </a:r>
            <a:endParaRPr lang="en-GB" sz="2800" dirty="0">
              <a:solidFill>
                <a:schemeClr val="bg1"/>
              </a:solidFill>
              <a:latin typeface="+mn-lt"/>
            </a:endParaRPr>
          </a:p>
        </p:txBody>
      </p:sp>
      <p:graphicFrame>
        <p:nvGraphicFramePr>
          <p:cNvPr id="11" name="Diagram 10"/>
          <p:cNvGraphicFramePr/>
          <p:nvPr>
            <p:extLst>
              <p:ext uri="{D42A27DB-BD31-4B8C-83A1-F6EECF244321}">
                <p14:modId xmlns:p14="http://schemas.microsoft.com/office/powerpoint/2010/main" val="288724154"/>
              </p:ext>
            </p:extLst>
          </p:nvPr>
        </p:nvGraphicFramePr>
        <p:xfrm>
          <a:off x="827584" y="1772816"/>
          <a:ext cx="7488832"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872716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Research your threat and add a description:</a:t>
            </a:r>
          </a:p>
          <a:p>
            <a:endParaRPr lang="en-GB" dirty="0"/>
          </a:p>
          <a:p>
            <a:r>
              <a:rPr lang="en-GB" dirty="0" smtClean="0"/>
              <a:t>1. Explain the threat. </a:t>
            </a:r>
          </a:p>
          <a:p>
            <a:r>
              <a:rPr lang="en-GB" dirty="0" smtClean="0"/>
              <a:t>2.Give an example of the threat and link </a:t>
            </a:r>
          </a:p>
          <a:p>
            <a:pPr marL="45720" indent="0">
              <a:buNone/>
            </a:pPr>
            <a:r>
              <a:rPr lang="en-GB" dirty="0"/>
              <a:t>	</a:t>
            </a:r>
            <a:r>
              <a:rPr lang="en-GB" dirty="0" smtClean="0"/>
              <a:t>to a relevant hyperlink (if you find one suitable). </a:t>
            </a:r>
          </a:p>
          <a:p>
            <a:pPr marL="45720" indent="0">
              <a:buNone/>
            </a:pPr>
            <a:endParaRPr lang="en-GB" dirty="0"/>
          </a:p>
          <a:p>
            <a:r>
              <a:rPr lang="en-GB" dirty="0" smtClean="0"/>
              <a:t>When complete, move on to another of the threats</a:t>
            </a:r>
          </a:p>
          <a:p>
            <a:endParaRPr lang="en-GB" dirty="0"/>
          </a:p>
          <a:p>
            <a:r>
              <a:rPr lang="en-GB" dirty="0" smtClean="0"/>
              <a:t>Be prepared to share at least one with the class and take down notes from them on that section. </a:t>
            </a:r>
            <a:endParaRPr lang="en-GB" dirty="0"/>
          </a:p>
          <a:p>
            <a:endParaRPr lang="en-US" dirty="0"/>
          </a:p>
        </p:txBody>
      </p:sp>
      <p:sp>
        <p:nvSpPr>
          <p:cNvPr id="3" name="Title 2"/>
          <p:cNvSpPr>
            <a:spLocks noGrp="1"/>
          </p:cNvSpPr>
          <p:nvPr>
            <p:ph type="title"/>
          </p:nvPr>
        </p:nvSpPr>
        <p:spPr/>
        <p:txBody>
          <a:bodyPr/>
          <a:lstStyle/>
          <a:p>
            <a:r>
              <a:rPr lang="en-GB" dirty="0" smtClean="0"/>
              <a:t>Main task:</a:t>
            </a:r>
            <a:endParaRPr lang="en-US" dirty="0"/>
          </a:p>
        </p:txBody>
      </p:sp>
      <p:pic>
        <p:nvPicPr>
          <p:cNvPr id="5" name="Picture 4" descr="6a4a49_4e03bc224328475ea2e20dddaf9d0fda-mv2_d_2121_1414_s_2.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04248" y="2204864"/>
            <a:ext cx="2116088" cy="1410725"/>
          </a:xfrm>
          <a:prstGeom prst="rect">
            <a:avLst/>
          </a:prstGeom>
        </p:spPr>
      </p:pic>
    </p:spTree>
    <p:extLst>
      <p:ext uri="{BB962C8B-B14F-4D97-AF65-F5344CB8AC3E}">
        <p14:creationId xmlns:p14="http://schemas.microsoft.com/office/powerpoint/2010/main" val="2971541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txBox="1">
            <a:spLocks/>
          </p:cNvSpPr>
          <p:nvPr/>
        </p:nvSpPr>
        <p:spPr>
          <a:xfrm>
            <a:off x="628650" y="1681644"/>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Cyber Security Activity</a:t>
            </a:r>
            <a:endParaRPr lang="en-GB" sz="2800" dirty="0">
              <a:solidFill>
                <a:schemeClr val="bg1"/>
              </a:solidFill>
              <a:latin typeface="+mn-lt"/>
            </a:endParaRPr>
          </a:p>
        </p:txBody>
      </p:sp>
      <p:sp>
        <p:nvSpPr>
          <p:cNvPr id="9" name="Rectangle 8"/>
          <p:cNvSpPr/>
          <p:nvPr/>
        </p:nvSpPr>
        <p:spPr>
          <a:xfrm>
            <a:off x="683568" y="2548061"/>
            <a:ext cx="7704856" cy="1384995"/>
          </a:xfrm>
          <a:prstGeom prst="rect">
            <a:avLst/>
          </a:prstGeom>
        </p:spPr>
        <p:txBody>
          <a:bodyPr wrap="square">
            <a:spAutoFit/>
          </a:bodyPr>
          <a:lstStyle/>
          <a:p>
            <a:r>
              <a:rPr lang="en-GB" sz="2800" u="sng" dirty="0">
                <a:hlinkClick r:id="rId3"/>
              </a:rPr>
              <a:t>http://www.pbs.org/wgbh/nova/labs/lab/cyber/</a:t>
            </a:r>
            <a:r>
              <a:rPr lang="en-GB" sz="2800" dirty="0"/>
              <a:t> </a:t>
            </a:r>
          </a:p>
          <a:p>
            <a:r>
              <a:rPr lang="en-GB" sz="2800" dirty="0"/>
              <a:t>Select – play game.</a:t>
            </a:r>
          </a:p>
          <a:p>
            <a:r>
              <a:rPr lang="en-GB" sz="2800" dirty="0"/>
              <a:t>Complete up to 3 levels.</a:t>
            </a:r>
          </a:p>
        </p:txBody>
      </p:sp>
    </p:spTree>
    <p:extLst>
      <p:ext uri="{BB962C8B-B14F-4D97-AF65-F5344CB8AC3E}">
        <p14:creationId xmlns:p14="http://schemas.microsoft.com/office/powerpoint/2010/main" val="29586437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A company will identify weaknesses in their computer systems by attempting to hack into it as if they were a real cyber criminal. This can also include checking for threats from use inside of the company. </a:t>
            </a:r>
          </a:p>
          <a:p>
            <a:pPr marL="0" indent="0">
              <a:buNone/>
            </a:pPr>
            <a:r>
              <a:rPr lang="en-US" dirty="0" smtClean="0"/>
              <a:t>It allows a company to prevent loss and identify potential exploitation before it happens for real. </a:t>
            </a:r>
            <a:endParaRPr lang="en-US" dirty="0"/>
          </a:p>
        </p:txBody>
      </p:sp>
      <p:sp>
        <p:nvSpPr>
          <p:cNvPr id="4" name="Title 1"/>
          <p:cNvSpPr txBox="1">
            <a:spLocks noGrp="1"/>
          </p:cNvSpPr>
          <p:nvPr>
            <p:ph type="title"/>
          </p:nvPr>
        </p:nvSpPr>
        <p:spPr>
          <a:xfrm>
            <a:off x="457200" y="1268760"/>
            <a:ext cx="82296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smtClean="0">
                <a:solidFill>
                  <a:schemeClr val="bg1"/>
                </a:solidFill>
                <a:latin typeface="+mn-lt"/>
              </a:rPr>
              <a:t>Penetration Testing</a:t>
            </a:r>
            <a:endParaRPr lang="en-GB" sz="2800" dirty="0">
              <a:solidFill>
                <a:schemeClr val="bg1"/>
              </a:solidFill>
              <a:latin typeface="+mn-lt"/>
            </a:endParaRPr>
          </a:p>
        </p:txBody>
      </p:sp>
    </p:spTree>
    <p:extLst>
      <p:ext uri="{BB962C8B-B14F-4D97-AF65-F5344CB8AC3E}">
        <p14:creationId xmlns:p14="http://schemas.microsoft.com/office/powerpoint/2010/main" val="3561768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28650" y="1340768"/>
            <a:ext cx="7886700" cy="523220"/>
          </a:xfrm>
          <a:prstGeom prst="rect">
            <a:avLst/>
          </a:prstGeom>
          <a:solidFill>
            <a:schemeClr val="accent1"/>
          </a:solidFill>
        </p:spPr>
        <p:txBody>
          <a:bodyPr>
            <a:spAutoFit/>
          </a:bodyPr>
          <a:lst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a:lstStyle>
          <a:p>
            <a:pPr algn="l"/>
            <a:r>
              <a:rPr lang="en-GB" sz="2800" dirty="0">
                <a:solidFill>
                  <a:schemeClr val="bg1"/>
                </a:solidFill>
                <a:latin typeface="+mn-lt"/>
              </a:rPr>
              <a:t>Activity</a:t>
            </a:r>
          </a:p>
        </p:txBody>
      </p:sp>
      <p:sp>
        <p:nvSpPr>
          <p:cNvPr id="10" name="Content Placeholder 9"/>
          <p:cNvSpPr>
            <a:spLocks noGrp="1"/>
          </p:cNvSpPr>
          <p:nvPr>
            <p:ph idx="1"/>
          </p:nvPr>
        </p:nvSpPr>
        <p:spPr>
          <a:xfrm>
            <a:off x="608035" y="2276872"/>
            <a:ext cx="7886700" cy="1079896"/>
          </a:xfrm>
        </p:spPr>
        <p:txBody>
          <a:bodyPr/>
          <a:lstStyle/>
          <a:p>
            <a:pPr marL="342900" indent="-342900"/>
            <a:r>
              <a:rPr lang="en-GB" sz="2000" dirty="0" smtClean="0"/>
              <a:t>Complete the 5.3 Cyber Security Threats Worksheet</a:t>
            </a:r>
          </a:p>
          <a:p>
            <a:pPr marL="0" indent="0">
              <a:buNone/>
            </a:pPr>
            <a:endParaRPr lang="en-GB" dirty="0"/>
          </a:p>
          <a:p>
            <a:pPr marL="0" indent="0">
              <a:buNone/>
            </a:pPr>
            <a:endParaRPr lang="en-GB" sz="2000" dirty="0" smtClean="0"/>
          </a:p>
          <a:p>
            <a:r>
              <a:rPr lang="en-GB" dirty="0"/>
              <a:t>Extension Task:  find news stories with examples of organisations being attacked through these cyber security threats. </a:t>
            </a:r>
          </a:p>
          <a:p>
            <a:endParaRPr lang="en-GB" dirty="0"/>
          </a:p>
          <a:p>
            <a:r>
              <a:rPr lang="en-GB" dirty="0"/>
              <a:t>Suggest ways in which you think they could have prevented the attacks. </a:t>
            </a:r>
          </a:p>
          <a:p>
            <a:pPr marL="0" indent="0">
              <a:buNone/>
            </a:pPr>
            <a:endParaRPr lang="en-GB" sz="2000" dirty="0"/>
          </a:p>
        </p:txBody>
      </p:sp>
      <p:sp>
        <p:nvSpPr>
          <p:cNvPr id="3" name="Rectangle 1"/>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Calibri" panose="020F0502020204030204" pitchFamily="34" charset="0"/>
                <a:ea typeface="+mn-ea"/>
                <a:cs typeface="+mn-cs"/>
              </a:rPr>
              <a:t>Extension Task:  find news stories with examples of organisations being attacked through these cyber security threats. </a:t>
            </a:r>
            <a:endParaRPr kumimoji="0" lang="en-GB" altLang="en-US" sz="8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smtClean="0">
                <a:ln>
                  <a:noFill/>
                </a:ln>
                <a:solidFill>
                  <a:schemeClr val="tx1"/>
                </a:solidFill>
                <a:effectLst/>
                <a:latin typeface="Calibri" panose="020F0502020204030204" pitchFamily="34" charset="0"/>
                <a:ea typeface="+mn-ea"/>
                <a:cs typeface="+mn-cs"/>
              </a:rPr>
              <a:t>Suggest ways in which you think they could have prevented the attacks. </a:t>
            </a:r>
            <a:endParaRPr kumimoji="0" lang="en-GB"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0726274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sson Template">
  <a:themeElements>
    <a:clrScheme name="Custom 2">
      <a:dk1>
        <a:sysClr val="windowText" lastClr="000000"/>
      </a:dk1>
      <a:lt1>
        <a:sysClr val="window" lastClr="FFFFFF"/>
      </a:lt1>
      <a:dk2>
        <a:srgbClr val="464646"/>
      </a:dk2>
      <a:lt2>
        <a:srgbClr val="FCFDBF"/>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Lesson Template</Template>
  <TotalTime>663</TotalTime>
  <Words>903</Words>
  <Application>Microsoft Office PowerPoint</Application>
  <PresentationFormat>On-screen Show (4:3)</PresentationFormat>
  <Paragraphs>114</Paragraphs>
  <Slides>12</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Franklin Gothic Medium</vt:lpstr>
      <vt:lpstr>Times New Roman</vt:lpstr>
      <vt:lpstr>Wingdings</vt:lpstr>
      <vt:lpstr>Wingdings 2</vt:lpstr>
      <vt:lpstr>Lesson Template</vt:lpstr>
      <vt:lpstr>Starter activity</vt:lpstr>
      <vt:lpstr>Starter activity: Answer </vt:lpstr>
      <vt:lpstr>PowerPoint Presentation</vt:lpstr>
      <vt:lpstr>New learning goals</vt:lpstr>
      <vt:lpstr>PowerPoint Presentation</vt:lpstr>
      <vt:lpstr>Main task:</vt:lpstr>
      <vt:lpstr>PowerPoint Presentation</vt:lpstr>
      <vt:lpstr>Penetration Testing</vt:lpstr>
      <vt:lpstr>PowerPoint Presentation</vt:lpstr>
      <vt:lpstr>PowerPoint Presentation</vt:lpstr>
      <vt:lpstr>Exam Question:</vt:lpstr>
      <vt:lpstr>Exam question</vt:lpstr>
    </vt:vector>
  </TitlesOfParts>
  <Company>Matravers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title</dc:title>
  <dc:creator>Luke Grayson</dc:creator>
  <cp:lastModifiedBy>Gemma Lewis</cp:lastModifiedBy>
  <cp:revision>74</cp:revision>
  <dcterms:created xsi:type="dcterms:W3CDTF">2013-07-18T11:00:46Z</dcterms:created>
  <dcterms:modified xsi:type="dcterms:W3CDTF">2017-11-28T07:55:04Z</dcterms:modified>
</cp:coreProperties>
</file>