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D5DB8B-D2B3-4810-A8CC-CD92AD60A37D}" type="datetimeFigureOut">
              <a:rPr lang="en-GB" smtClean="0"/>
              <a:t>28/06/2016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7F10A0-30F7-4FB9-BB6F-7D5AB896CB26}" type="slidenum">
              <a:rPr lang="en-GB" smtClean="0"/>
              <a:t>‹#›</a:t>
            </a:fld>
            <a:endParaRPr lang="en-GB"/>
          </a:p>
        </p:txBody>
      </p:sp>
    </p:spTree>
    <p:extLst>
      <p:ext uri="{BB962C8B-B14F-4D97-AF65-F5344CB8AC3E}">
        <p14:creationId xmlns:p14="http://schemas.microsoft.com/office/powerpoint/2010/main" val="39500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D5DB8B-D2B3-4810-A8CC-CD92AD60A37D}" type="datetimeFigureOut">
              <a:rPr lang="en-GB" smtClean="0"/>
              <a:t>28/06/2016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7F10A0-30F7-4FB9-BB6F-7D5AB896CB26}" type="slidenum">
              <a:rPr lang="en-GB" smtClean="0"/>
              <a:t>‹#›</a:t>
            </a:fld>
            <a:endParaRPr lang="en-GB"/>
          </a:p>
        </p:txBody>
      </p:sp>
    </p:spTree>
    <p:extLst>
      <p:ext uri="{BB962C8B-B14F-4D97-AF65-F5344CB8AC3E}">
        <p14:creationId xmlns:p14="http://schemas.microsoft.com/office/powerpoint/2010/main" val="1971858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5DB8B-D2B3-4810-A8CC-CD92AD60A37D}" type="datetimeFigureOut">
              <a:rPr lang="en-GB" smtClean="0"/>
              <a:t>28/06/2016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7F10A0-30F7-4FB9-BB6F-7D5AB896CB26}" type="slidenum">
              <a:rPr lang="en-GB" smtClean="0"/>
              <a:t>‹#›</a:t>
            </a:fld>
            <a:endParaRPr lang="en-GB"/>
          </a:p>
        </p:txBody>
      </p:sp>
    </p:spTree>
    <p:extLst>
      <p:ext uri="{BB962C8B-B14F-4D97-AF65-F5344CB8AC3E}">
        <p14:creationId xmlns:p14="http://schemas.microsoft.com/office/powerpoint/2010/main" val="752636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5DB8B-D2B3-4810-A8CC-CD92AD60A37D}" type="datetimeFigureOut">
              <a:rPr lang="en-GB" smtClean="0"/>
              <a:t>28/06/2016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7F10A0-30F7-4FB9-BB6F-7D5AB896CB26}" type="slidenum">
              <a:rPr lang="en-GB" smtClean="0"/>
              <a:t>‹#›</a:t>
            </a:fld>
            <a:endParaRPr lang="en-GB"/>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26427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5DB8B-D2B3-4810-A8CC-CD92AD60A37D}" type="datetimeFigureOut">
              <a:rPr lang="en-GB" smtClean="0"/>
              <a:t>28/06/2016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7F10A0-30F7-4FB9-BB6F-7D5AB896CB26}" type="slidenum">
              <a:rPr lang="en-GB" smtClean="0"/>
              <a:t>‹#›</a:t>
            </a:fld>
            <a:endParaRPr lang="en-GB"/>
          </a:p>
        </p:txBody>
      </p:sp>
    </p:spTree>
    <p:extLst>
      <p:ext uri="{BB962C8B-B14F-4D97-AF65-F5344CB8AC3E}">
        <p14:creationId xmlns:p14="http://schemas.microsoft.com/office/powerpoint/2010/main" val="150252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D5DB8B-D2B3-4810-A8CC-CD92AD60A37D}" type="datetimeFigureOut">
              <a:rPr lang="en-GB" smtClean="0"/>
              <a:t>28/06/2016</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7F10A0-30F7-4FB9-BB6F-7D5AB896CB26}" type="slidenum">
              <a:rPr lang="en-GB" smtClean="0"/>
              <a:t>‹#›</a:t>
            </a:fld>
            <a:endParaRPr lang="en-GB"/>
          </a:p>
        </p:txBody>
      </p:sp>
    </p:spTree>
    <p:extLst>
      <p:ext uri="{BB962C8B-B14F-4D97-AF65-F5344CB8AC3E}">
        <p14:creationId xmlns:p14="http://schemas.microsoft.com/office/powerpoint/2010/main" val="1648230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D5DB8B-D2B3-4810-A8CC-CD92AD60A37D}" type="datetimeFigureOut">
              <a:rPr lang="en-GB" smtClean="0"/>
              <a:t>28/06/2016</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7F10A0-30F7-4FB9-BB6F-7D5AB896CB26}" type="slidenum">
              <a:rPr lang="en-GB" smtClean="0"/>
              <a:t>‹#›</a:t>
            </a:fld>
            <a:endParaRPr lang="en-GB"/>
          </a:p>
        </p:txBody>
      </p:sp>
    </p:spTree>
    <p:extLst>
      <p:ext uri="{BB962C8B-B14F-4D97-AF65-F5344CB8AC3E}">
        <p14:creationId xmlns:p14="http://schemas.microsoft.com/office/powerpoint/2010/main" val="746106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D5DB8B-D2B3-4810-A8CC-CD92AD60A37D}" type="datetimeFigureOut">
              <a:rPr lang="en-GB" smtClean="0"/>
              <a:t>28/06/2016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7F10A0-30F7-4FB9-BB6F-7D5AB896CB26}" type="slidenum">
              <a:rPr lang="en-GB" smtClean="0"/>
              <a:t>‹#›</a:t>
            </a:fld>
            <a:endParaRPr lang="en-GB"/>
          </a:p>
        </p:txBody>
      </p:sp>
    </p:spTree>
    <p:extLst>
      <p:ext uri="{BB962C8B-B14F-4D97-AF65-F5344CB8AC3E}">
        <p14:creationId xmlns:p14="http://schemas.microsoft.com/office/powerpoint/2010/main" val="2904306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D5DB8B-D2B3-4810-A8CC-CD92AD60A37D}" type="datetimeFigureOut">
              <a:rPr lang="en-GB" smtClean="0"/>
              <a:t>28/06/2016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7F10A0-30F7-4FB9-BB6F-7D5AB896CB26}" type="slidenum">
              <a:rPr lang="en-GB" smtClean="0"/>
              <a:t>‹#›</a:t>
            </a:fld>
            <a:endParaRPr lang="en-GB"/>
          </a:p>
        </p:txBody>
      </p:sp>
    </p:spTree>
    <p:extLst>
      <p:ext uri="{BB962C8B-B14F-4D97-AF65-F5344CB8AC3E}">
        <p14:creationId xmlns:p14="http://schemas.microsoft.com/office/powerpoint/2010/main" val="3136620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D5DB8B-D2B3-4810-A8CC-CD92AD60A37D}" type="datetimeFigureOut">
              <a:rPr lang="en-GB" smtClean="0"/>
              <a:t>28/06/2016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7F10A0-30F7-4FB9-BB6F-7D5AB896CB26}" type="slidenum">
              <a:rPr lang="en-GB" smtClean="0"/>
              <a:t>‹#›</a:t>
            </a:fld>
            <a:endParaRPr lang="en-GB"/>
          </a:p>
        </p:txBody>
      </p:sp>
    </p:spTree>
    <p:extLst>
      <p:ext uri="{BB962C8B-B14F-4D97-AF65-F5344CB8AC3E}">
        <p14:creationId xmlns:p14="http://schemas.microsoft.com/office/powerpoint/2010/main" val="4268789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5DB8B-D2B3-4810-A8CC-CD92AD60A37D}" type="datetimeFigureOut">
              <a:rPr lang="en-GB" smtClean="0"/>
              <a:t>28/06/2016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7F10A0-30F7-4FB9-BB6F-7D5AB896CB26}" type="slidenum">
              <a:rPr lang="en-GB" smtClean="0"/>
              <a:t>‹#›</a:t>
            </a:fld>
            <a:endParaRPr lang="en-GB"/>
          </a:p>
        </p:txBody>
      </p:sp>
    </p:spTree>
    <p:extLst>
      <p:ext uri="{BB962C8B-B14F-4D97-AF65-F5344CB8AC3E}">
        <p14:creationId xmlns:p14="http://schemas.microsoft.com/office/powerpoint/2010/main" val="857323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D5DB8B-D2B3-4810-A8CC-CD92AD60A37D}" type="datetimeFigureOut">
              <a:rPr lang="en-GB" smtClean="0"/>
              <a:t>28/06/2016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7F10A0-30F7-4FB9-BB6F-7D5AB896CB26}" type="slidenum">
              <a:rPr lang="en-GB" smtClean="0"/>
              <a:t>‹#›</a:t>
            </a:fld>
            <a:endParaRPr lang="en-GB"/>
          </a:p>
        </p:txBody>
      </p:sp>
    </p:spTree>
    <p:extLst>
      <p:ext uri="{BB962C8B-B14F-4D97-AF65-F5344CB8AC3E}">
        <p14:creationId xmlns:p14="http://schemas.microsoft.com/office/powerpoint/2010/main" val="805567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D5DB8B-D2B3-4810-A8CC-CD92AD60A37D}" type="datetimeFigureOut">
              <a:rPr lang="en-GB" smtClean="0"/>
              <a:t>28/06/2016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7F10A0-30F7-4FB9-BB6F-7D5AB896CB26}" type="slidenum">
              <a:rPr lang="en-GB" smtClean="0"/>
              <a:t>‹#›</a:t>
            </a:fld>
            <a:endParaRPr lang="en-GB"/>
          </a:p>
        </p:txBody>
      </p:sp>
    </p:spTree>
    <p:extLst>
      <p:ext uri="{BB962C8B-B14F-4D97-AF65-F5344CB8AC3E}">
        <p14:creationId xmlns:p14="http://schemas.microsoft.com/office/powerpoint/2010/main" val="4672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FD5DB8B-D2B3-4810-A8CC-CD92AD60A37D}" type="datetimeFigureOut">
              <a:rPr lang="en-GB" smtClean="0"/>
              <a:t>28/06/2016</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B27F10A0-30F7-4FB9-BB6F-7D5AB896CB26}" type="slidenum">
              <a:rPr lang="en-GB" smtClean="0"/>
              <a:t>‹#›</a:t>
            </a:fld>
            <a:endParaRPr lang="en-GB"/>
          </a:p>
        </p:txBody>
      </p:sp>
    </p:spTree>
    <p:extLst>
      <p:ext uri="{BB962C8B-B14F-4D97-AF65-F5344CB8AC3E}">
        <p14:creationId xmlns:p14="http://schemas.microsoft.com/office/powerpoint/2010/main" val="244598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FD5DB8B-D2B3-4810-A8CC-CD92AD60A37D}" type="datetimeFigureOut">
              <a:rPr lang="en-GB" smtClean="0"/>
              <a:t>28/06/2016</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B27F10A0-30F7-4FB9-BB6F-7D5AB896CB26}" type="slidenum">
              <a:rPr lang="en-GB" smtClean="0"/>
              <a:t>‹#›</a:t>
            </a:fld>
            <a:endParaRPr lang="en-GB"/>
          </a:p>
        </p:txBody>
      </p:sp>
    </p:spTree>
    <p:extLst>
      <p:ext uri="{BB962C8B-B14F-4D97-AF65-F5344CB8AC3E}">
        <p14:creationId xmlns:p14="http://schemas.microsoft.com/office/powerpoint/2010/main" val="294886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9FD5DB8B-D2B3-4810-A8CC-CD92AD60A37D}" type="datetimeFigureOut">
              <a:rPr lang="en-GB" smtClean="0"/>
              <a:t>28/06/2016</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B27F10A0-30F7-4FB9-BB6F-7D5AB896CB26}" type="slidenum">
              <a:rPr lang="en-GB" smtClean="0"/>
              <a:t>‹#›</a:t>
            </a:fld>
            <a:endParaRPr lang="en-GB"/>
          </a:p>
        </p:txBody>
      </p:sp>
    </p:spTree>
    <p:extLst>
      <p:ext uri="{BB962C8B-B14F-4D97-AF65-F5344CB8AC3E}">
        <p14:creationId xmlns:p14="http://schemas.microsoft.com/office/powerpoint/2010/main" val="184289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D5DB8B-D2B3-4810-A8CC-CD92AD60A37D}" type="datetimeFigureOut">
              <a:rPr lang="en-GB" smtClean="0"/>
              <a:t>28/06/2016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7F10A0-30F7-4FB9-BB6F-7D5AB896CB26}" type="slidenum">
              <a:rPr lang="en-GB" smtClean="0"/>
              <a:t>‹#›</a:t>
            </a:fld>
            <a:endParaRPr lang="en-GB"/>
          </a:p>
        </p:txBody>
      </p:sp>
    </p:spTree>
    <p:extLst>
      <p:ext uri="{BB962C8B-B14F-4D97-AF65-F5344CB8AC3E}">
        <p14:creationId xmlns:p14="http://schemas.microsoft.com/office/powerpoint/2010/main" val="3735337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FD5DB8B-D2B3-4810-A8CC-CD92AD60A37D}" type="datetimeFigureOut">
              <a:rPr lang="en-GB" smtClean="0"/>
              <a:t>28/06/2016</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27F10A0-30F7-4FB9-BB6F-7D5AB896CB26}" type="slidenum">
              <a:rPr lang="en-GB" smtClean="0"/>
              <a:t>‹#›</a:t>
            </a:fld>
            <a:endParaRPr lang="en-GB"/>
          </a:p>
        </p:txBody>
      </p:sp>
    </p:spTree>
    <p:extLst>
      <p:ext uri="{BB962C8B-B14F-4D97-AF65-F5344CB8AC3E}">
        <p14:creationId xmlns:p14="http://schemas.microsoft.com/office/powerpoint/2010/main" val="4084509891"/>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Year 12 Induction</a:t>
            </a:r>
            <a:endParaRPr lang="en-GB" dirty="0"/>
          </a:p>
        </p:txBody>
      </p:sp>
      <p:sp>
        <p:nvSpPr>
          <p:cNvPr id="3" name="Subtitle 2"/>
          <p:cNvSpPr>
            <a:spLocks noGrp="1"/>
          </p:cNvSpPr>
          <p:nvPr>
            <p:ph type="subTitle" idx="1"/>
          </p:nvPr>
        </p:nvSpPr>
        <p:spPr/>
        <p:txBody>
          <a:bodyPr/>
          <a:lstStyle/>
          <a:p>
            <a:r>
              <a:rPr lang="en-GB" dirty="0" smtClean="0"/>
              <a:t>Unit 1 insight – Hardware and software of a computer</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857" y="201483"/>
            <a:ext cx="6020115" cy="3398452"/>
          </a:xfrm>
          <a:prstGeom prst="rect">
            <a:avLst/>
          </a:prstGeom>
        </p:spPr>
      </p:pic>
    </p:spTree>
    <p:extLst>
      <p:ext uri="{BB962C8B-B14F-4D97-AF65-F5344CB8AC3E}">
        <p14:creationId xmlns:p14="http://schemas.microsoft.com/office/powerpoint/2010/main" val="1363894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Computer Hardware</a:t>
            </a:r>
            <a:endParaRPr lang="en-GB" dirty="0"/>
          </a:p>
        </p:txBody>
      </p:sp>
      <p:sp>
        <p:nvSpPr>
          <p:cNvPr id="3" name="Content Placeholder 2"/>
          <p:cNvSpPr>
            <a:spLocks noGrp="1"/>
          </p:cNvSpPr>
          <p:nvPr>
            <p:ph idx="1"/>
          </p:nvPr>
        </p:nvSpPr>
        <p:spPr/>
        <p:txBody>
          <a:bodyPr/>
          <a:lstStyle/>
          <a:p>
            <a:r>
              <a:rPr lang="en-GB" dirty="0"/>
              <a:t>input devices</a:t>
            </a:r>
          </a:p>
          <a:p>
            <a:r>
              <a:rPr lang="en-GB" dirty="0" smtClean="0"/>
              <a:t>output </a:t>
            </a:r>
            <a:r>
              <a:rPr lang="en-GB" dirty="0"/>
              <a:t>devices</a:t>
            </a:r>
          </a:p>
          <a:p>
            <a:r>
              <a:rPr lang="en-GB" dirty="0" smtClean="0"/>
              <a:t>communications </a:t>
            </a:r>
            <a:r>
              <a:rPr lang="en-GB" dirty="0"/>
              <a:t>devices</a:t>
            </a:r>
          </a:p>
          <a:p>
            <a:r>
              <a:rPr lang="en-GB" dirty="0" smtClean="0"/>
              <a:t>benefits </a:t>
            </a:r>
            <a:r>
              <a:rPr lang="en-GB" dirty="0"/>
              <a:t>(e.g. integrated devices make portable devices simpler to use)</a:t>
            </a:r>
          </a:p>
          <a:p>
            <a:r>
              <a:rPr lang="en-GB" dirty="0" smtClean="0"/>
              <a:t>limitations </a:t>
            </a:r>
            <a:r>
              <a:rPr lang="en-GB" dirty="0"/>
              <a:t>(e.g. voice recognition performs poorly in noisy environments)</a:t>
            </a:r>
          </a:p>
          <a:p>
            <a:r>
              <a:rPr lang="en-GB" dirty="0" smtClean="0"/>
              <a:t>uses </a:t>
            </a:r>
            <a:r>
              <a:rPr lang="en-GB" dirty="0"/>
              <a:t>(e.g. membrane </a:t>
            </a:r>
            <a:r>
              <a:rPr lang="en-GB" dirty="0" smtClean="0"/>
              <a:t>keyboard)</a:t>
            </a:r>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5358" y="122003"/>
            <a:ext cx="3647199" cy="2917759"/>
          </a:xfrm>
          <a:prstGeom prst="rect">
            <a:avLst/>
          </a:prstGeom>
        </p:spPr>
      </p:pic>
    </p:spTree>
    <p:extLst>
      <p:ext uri="{BB962C8B-B14F-4D97-AF65-F5344CB8AC3E}">
        <p14:creationId xmlns:p14="http://schemas.microsoft.com/office/powerpoint/2010/main" val="883635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p:txBody>
          <a:bodyPr/>
          <a:lstStyle/>
          <a:p>
            <a:r>
              <a:rPr lang="en-GB" dirty="0"/>
              <a:t>Learners should know about the different types of computer hardware required for a variety of computer systems. </a:t>
            </a:r>
          </a:p>
          <a:p>
            <a:r>
              <a:rPr lang="en-GB" dirty="0"/>
              <a:t>This should lead into learners developing their understanding of their benefits, limitations and uses.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6615" y="3481173"/>
            <a:ext cx="4596713" cy="3064475"/>
          </a:xfrm>
          <a:prstGeom prst="rect">
            <a:avLst/>
          </a:prstGeom>
        </p:spPr>
      </p:pic>
    </p:spTree>
    <p:extLst>
      <p:ext uri="{BB962C8B-B14F-4D97-AF65-F5344CB8AC3E}">
        <p14:creationId xmlns:p14="http://schemas.microsoft.com/office/powerpoint/2010/main" val="3886067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Input/Output</a:t>
            </a:r>
            <a:endParaRPr lang="en-GB" dirty="0"/>
          </a:p>
        </p:txBody>
      </p:sp>
      <p:sp>
        <p:nvSpPr>
          <p:cNvPr id="3" name="Content Placeholder 2"/>
          <p:cNvSpPr>
            <a:spLocks noGrp="1"/>
          </p:cNvSpPr>
          <p:nvPr>
            <p:ph idx="1"/>
          </p:nvPr>
        </p:nvSpPr>
        <p:spPr>
          <a:xfrm>
            <a:off x="1103312" y="1400432"/>
            <a:ext cx="8946541" cy="4847967"/>
          </a:xfrm>
        </p:spPr>
        <p:txBody>
          <a:bodyPr/>
          <a:lstStyle/>
          <a:p>
            <a:r>
              <a:rPr lang="en-GB" b="1" dirty="0" smtClean="0"/>
              <a:t>What is an input devices?</a:t>
            </a:r>
          </a:p>
          <a:p>
            <a:r>
              <a:rPr lang="en-GB" b="1" dirty="0" smtClean="0"/>
              <a:t>Input </a:t>
            </a:r>
            <a:r>
              <a:rPr lang="en-GB" b="1" dirty="0"/>
              <a:t>devices allow us to enter raw data into a computer. The computer processes the data and then produces outputs that we can understand using an output device. Input devices can be manual or automatic.</a:t>
            </a:r>
          </a:p>
          <a:p>
            <a:r>
              <a:rPr lang="en-GB" b="1" dirty="0"/>
              <a:t>The processing is mainly handled by the Central Processing Unit (CPU).</a:t>
            </a:r>
          </a:p>
          <a:p>
            <a:r>
              <a:rPr lang="en-GB" b="1" dirty="0"/>
              <a:t>Manual input </a:t>
            </a:r>
            <a:r>
              <a:rPr lang="en-GB" b="1" dirty="0" smtClean="0"/>
              <a:t>devices</a:t>
            </a:r>
          </a:p>
          <a:p>
            <a:r>
              <a:rPr lang="en-GB" b="1" dirty="0"/>
              <a:t>Automatic input </a:t>
            </a:r>
            <a:r>
              <a:rPr lang="en-GB" b="1" dirty="0" smtClean="0"/>
              <a:t>devices</a:t>
            </a:r>
          </a:p>
          <a:p>
            <a:r>
              <a:rPr lang="en-GB" b="1" dirty="0"/>
              <a:t>Central Processing </a:t>
            </a:r>
            <a:r>
              <a:rPr lang="en-GB" b="1" dirty="0" smtClean="0"/>
              <a:t>Unit</a:t>
            </a:r>
          </a:p>
          <a:p>
            <a:r>
              <a:rPr lang="en-GB" b="1" dirty="0"/>
              <a:t>Output devices</a:t>
            </a:r>
            <a:endParaRPr lang="en-GB" dirty="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31243" y="3946458"/>
            <a:ext cx="4884066" cy="2446103"/>
          </a:xfrm>
          <a:prstGeom prst="rect">
            <a:avLst/>
          </a:prstGeom>
        </p:spPr>
      </p:pic>
    </p:spTree>
    <p:extLst>
      <p:ext uri="{BB962C8B-B14F-4D97-AF65-F5344CB8AC3E}">
        <p14:creationId xmlns:p14="http://schemas.microsoft.com/office/powerpoint/2010/main" val="2059578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 Devices</a:t>
            </a:r>
            <a:endParaRPr lang="en-GB" dirty="0"/>
          </a:p>
        </p:txBody>
      </p:sp>
      <p:sp>
        <p:nvSpPr>
          <p:cNvPr id="3" name="Content Placeholder 2"/>
          <p:cNvSpPr>
            <a:spLocks noGrp="1"/>
          </p:cNvSpPr>
          <p:nvPr>
            <p:ph idx="1"/>
          </p:nvPr>
        </p:nvSpPr>
        <p:spPr/>
        <p:txBody>
          <a:bodyPr/>
          <a:lstStyle/>
          <a:p>
            <a:r>
              <a:rPr lang="en-US" dirty="0"/>
              <a:t>A communication device is piece of equipment or hardware designed to move information or data from one place to another, in other words, allowing one computer device to communicate with another. There are many examples of communication devices and we will look at a few below</a:t>
            </a:r>
            <a:r>
              <a:rPr lang="en-US" dirty="0" smtClean="0"/>
              <a:t>.</a:t>
            </a:r>
          </a:p>
          <a:p>
            <a:r>
              <a:rPr lang="en-US" b="1" dirty="0"/>
              <a:t>Network interface card (</a:t>
            </a:r>
            <a:r>
              <a:rPr lang="en-US" b="1" dirty="0" err="1"/>
              <a:t>NIC</a:t>
            </a:r>
            <a:r>
              <a:rPr lang="en-US" b="1" dirty="0"/>
              <a:t>) or Network </a:t>
            </a:r>
            <a:r>
              <a:rPr lang="en-US" b="1" dirty="0" smtClean="0"/>
              <a:t>connector</a:t>
            </a:r>
          </a:p>
          <a:p>
            <a:r>
              <a:rPr lang="en-GB" b="1" dirty="0" err="1"/>
              <a:t>Wi-fi</a:t>
            </a:r>
            <a:r>
              <a:rPr lang="en-GB" b="1" dirty="0"/>
              <a:t> </a:t>
            </a:r>
            <a:r>
              <a:rPr lang="en-GB" b="1" dirty="0" smtClean="0"/>
              <a:t>cards</a:t>
            </a:r>
          </a:p>
          <a:p>
            <a:r>
              <a:rPr lang="en-GB" b="1" dirty="0" smtClean="0"/>
              <a:t>Router</a:t>
            </a:r>
          </a:p>
          <a:p>
            <a:r>
              <a:rPr lang="en-GB" b="1" dirty="0" smtClean="0"/>
              <a:t>Modem</a:t>
            </a:r>
          </a:p>
          <a:p>
            <a:r>
              <a:rPr lang="en-GB" b="1" dirty="0" smtClean="0"/>
              <a:t>What is the difference between a router and a modem?</a:t>
            </a:r>
            <a:endParaRPr lang="en-GB"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37498" y="3624906"/>
            <a:ext cx="3533507" cy="2823163"/>
          </a:xfrm>
          <a:prstGeom prst="rect">
            <a:avLst/>
          </a:prstGeom>
        </p:spPr>
      </p:pic>
    </p:spTree>
    <p:extLst>
      <p:ext uri="{BB962C8B-B14F-4D97-AF65-F5344CB8AC3E}">
        <p14:creationId xmlns:p14="http://schemas.microsoft.com/office/powerpoint/2010/main" val="337574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Storage Devices</a:t>
            </a:r>
            <a:endParaRPr lang="en-GB" dirty="0"/>
          </a:p>
        </p:txBody>
      </p:sp>
      <p:sp>
        <p:nvSpPr>
          <p:cNvPr id="3" name="Content Placeholder 2"/>
          <p:cNvSpPr>
            <a:spLocks noGrp="1"/>
          </p:cNvSpPr>
          <p:nvPr>
            <p:ph idx="1"/>
          </p:nvPr>
        </p:nvSpPr>
        <p:spPr/>
        <p:txBody>
          <a:bodyPr>
            <a:normAutofit lnSpcReduction="10000"/>
          </a:bodyPr>
          <a:lstStyle/>
          <a:p>
            <a:r>
              <a:rPr lang="en-US" dirty="0"/>
              <a:t>Once data has been entered into a computer and processed, it needs to be stored. It may only need to be stored temporarily, i.e. whilst it is being used or it might need to be stored permanently so that it is available for use at a later date.</a:t>
            </a:r>
          </a:p>
          <a:p>
            <a:r>
              <a:rPr lang="en-US" dirty="0"/>
              <a:t>A storage device is any media which is used to store data. For example, the photo opposite shows the platters and reading head inside a hard disk.</a:t>
            </a:r>
          </a:p>
          <a:p>
            <a:r>
              <a:rPr lang="en-US" dirty="0"/>
              <a:t>hard disk</a:t>
            </a:r>
          </a:p>
          <a:p>
            <a:r>
              <a:rPr lang="en-US" dirty="0"/>
              <a:t>DVDs</a:t>
            </a:r>
          </a:p>
          <a:p>
            <a:r>
              <a:rPr lang="en-US" dirty="0"/>
              <a:t>CDs</a:t>
            </a:r>
          </a:p>
          <a:p>
            <a:r>
              <a:rPr lang="en-US" dirty="0"/>
              <a:t>magnetic tape</a:t>
            </a:r>
          </a:p>
          <a:p>
            <a:r>
              <a:rPr lang="en-US" dirty="0"/>
              <a:t>flash memory (USB memory sticks)</a:t>
            </a:r>
          </a:p>
          <a:p>
            <a:endParaRPr lang="en-GB" dirty="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58897" y="3881070"/>
            <a:ext cx="3688805" cy="2976930"/>
          </a:xfrm>
          <a:prstGeom prst="rect">
            <a:avLst/>
          </a:prstGeom>
        </p:spPr>
      </p:pic>
    </p:spTree>
    <p:extLst>
      <p:ext uri="{BB962C8B-B14F-4D97-AF65-F5344CB8AC3E}">
        <p14:creationId xmlns:p14="http://schemas.microsoft.com/office/powerpoint/2010/main" val="119642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Peripheral Devices</a:t>
            </a:r>
            <a:endParaRPr lang="en-GB" dirty="0"/>
          </a:p>
        </p:txBody>
      </p:sp>
      <p:sp>
        <p:nvSpPr>
          <p:cNvPr id="3" name="Content Placeholder 2"/>
          <p:cNvSpPr>
            <a:spLocks noGrp="1"/>
          </p:cNvSpPr>
          <p:nvPr>
            <p:ph idx="1"/>
          </p:nvPr>
        </p:nvSpPr>
        <p:spPr/>
        <p:txBody>
          <a:bodyPr>
            <a:normAutofit fontScale="92500" lnSpcReduction="20000"/>
          </a:bodyPr>
          <a:lstStyle/>
          <a:p>
            <a:r>
              <a:rPr lang="en-GB" dirty="0"/>
              <a:t>A peripheral is any hardware device which connects to the computer and is controlled by </a:t>
            </a:r>
            <a:r>
              <a:rPr lang="en-GB" dirty="0" smtClean="0"/>
              <a:t>the Central </a:t>
            </a:r>
            <a:r>
              <a:rPr lang="en-GB" dirty="0"/>
              <a:t>Processing Unit (CPU) - with the exception of memory.</a:t>
            </a:r>
          </a:p>
          <a:p>
            <a:r>
              <a:rPr lang="en-US" dirty="0" smtClean="0"/>
              <a:t>When </a:t>
            </a:r>
            <a:r>
              <a:rPr lang="en-US" dirty="0"/>
              <a:t>you are trying to think of examples of peripherals, think of things which plug into the back of the computer casing, for example:</a:t>
            </a:r>
          </a:p>
          <a:p>
            <a:r>
              <a:rPr lang="en-US" dirty="0"/>
              <a:t>monitor</a:t>
            </a:r>
          </a:p>
          <a:p>
            <a:r>
              <a:rPr lang="en-US" dirty="0"/>
              <a:t>keyboard</a:t>
            </a:r>
          </a:p>
          <a:p>
            <a:r>
              <a:rPr lang="en-US" dirty="0"/>
              <a:t>mouse</a:t>
            </a:r>
          </a:p>
          <a:p>
            <a:r>
              <a:rPr lang="en-US" dirty="0"/>
              <a:t>printer</a:t>
            </a:r>
          </a:p>
          <a:p>
            <a:r>
              <a:rPr lang="en-US" dirty="0"/>
              <a:t>scanner</a:t>
            </a:r>
          </a:p>
          <a:p>
            <a:r>
              <a:rPr lang="en-US" dirty="0"/>
              <a:t>speakers</a:t>
            </a:r>
          </a:p>
          <a:p>
            <a:r>
              <a:rPr lang="en-US" dirty="0"/>
              <a:t>external hard drive</a:t>
            </a:r>
          </a:p>
          <a:p>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7980" y="3765207"/>
            <a:ext cx="4281873" cy="2854582"/>
          </a:xfrm>
          <a:prstGeom prst="rect">
            <a:avLst/>
          </a:prstGeom>
        </p:spPr>
      </p:pic>
    </p:spTree>
    <p:extLst>
      <p:ext uri="{BB962C8B-B14F-4D97-AF65-F5344CB8AC3E}">
        <p14:creationId xmlns:p14="http://schemas.microsoft.com/office/powerpoint/2010/main" val="933677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Different Hardware for different systems</a:t>
            </a:r>
            <a:endParaRPr lang="en-GB" dirty="0"/>
          </a:p>
        </p:txBody>
      </p:sp>
      <p:sp>
        <p:nvSpPr>
          <p:cNvPr id="3" name="Content Placeholder 2"/>
          <p:cNvSpPr>
            <a:spLocks noGrp="1"/>
          </p:cNvSpPr>
          <p:nvPr>
            <p:ph idx="1"/>
          </p:nvPr>
        </p:nvSpPr>
        <p:spPr>
          <a:xfrm>
            <a:off x="1103312" y="2052919"/>
            <a:ext cx="8946541" cy="4273740"/>
          </a:xfrm>
        </p:spPr>
        <p:txBody>
          <a:bodyPr>
            <a:normAutofit/>
          </a:bodyPr>
          <a:lstStyle/>
          <a:p>
            <a:r>
              <a:rPr lang="en-GB" dirty="0" smtClean="0"/>
              <a:t>Get images for the following and write out some comments about how the hardware changes for each of these different systems.</a:t>
            </a:r>
          </a:p>
          <a:p>
            <a:r>
              <a:rPr lang="en-GB" dirty="0" smtClean="0"/>
              <a:t>Personal Computer</a:t>
            </a:r>
          </a:p>
          <a:p>
            <a:r>
              <a:rPr lang="en-GB" dirty="0" smtClean="0"/>
              <a:t>Laptop</a:t>
            </a:r>
          </a:p>
          <a:p>
            <a:r>
              <a:rPr lang="en-GB" dirty="0" smtClean="0"/>
              <a:t>Mobile Phone</a:t>
            </a:r>
          </a:p>
          <a:p>
            <a:r>
              <a:rPr lang="en-GB" dirty="0" smtClean="0"/>
              <a:t>Server</a:t>
            </a:r>
          </a:p>
          <a:p>
            <a:r>
              <a:rPr lang="en-GB" dirty="0" smtClean="0"/>
              <a:t>Supercomputer</a:t>
            </a:r>
          </a:p>
          <a:p>
            <a:r>
              <a:rPr lang="en-GB" dirty="0" smtClean="0"/>
              <a:t>Mini Computer</a:t>
            </a:r>
          </a:p>
          <a:p>
            <a:r>
              <a:rPr lang="en-GB" dirty="0" smtClean="0"/>
              <a:t>Mainframe computer</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2627" y="3302398"/>
            <a:ext cx="5376465" cy="3024261"/>
          </a:xfrm>
          <a:prstGeom prst="rect">
            <a:avLst/>
          </a:prstGeom>
        </p:spPr>
      </p:pic>
    </p:spTree>
    <p:extLst>
      <p:ext uri="{BB962C8B-B14F-4D97-AF65-F5344CB8AC3E}">
        <p14:creationId xmlns:p14="http://schemas.microsoft.com/office/powerpoint/2010/main" val="1204536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1540839"/>
          </a:xfrm>
        </p:spPr>
        <p:txBody>
          <a:bodyPr/>
          <a:lstStyle/>
          <a:p>
            <a:r>
              <a:rPr lang="en-GB" sz="3200" dirty="0" smtClean="0"/>
              <a:t>What are the benefits and limitations of hardware? How can these limitations be overcome?</a:t>
            </a:r>
            <a:endParaRPr lang="en-GB" sz="3200" dirty="0"/>
          </a:p>
        </p:txBody>
      </p:sp>
      <p:sp>
        <p:nvSpPr>
          <p:cNvPr id="3" name="Content Placeholder 2"/>
          <p:cNvSpPr>
            <a:spLocks noGrp="1"/>
          </p:cNvSpPr>
          <p:nvPr>
            <p:ph idx="1"/>
          </p:nvPr>
        </p:nvSpPr>
        <p:spPr>
          <a:xfrm>
            <a:off x="757882" y="2174789"/>
            <a:ext cx="9291972" cy="4073610"/>
          </a:xfrm>
        </p:spPr>
        <p:txBody>
          <a:bodyPr/>
          <a:lstStyle/>
          <a:p>
            <a:r>
              <a:rPr lang="en-GB" dirty="0" smtClean="0"/>
              <a:t>Integrated devices (graphics card and sound card all in one)</a:t>
            </a:r>
          </a:p>
          <a:p>
            <a:r>
              <a:rPr lang="en-GB" dirty="0" smtClean="0"/>
              <a:t>Smaller, more powerful devices</a:t>
            </a:r>
          </a:p>
          <a:p>
            <a:r>
              <a:rPr lang="en-GB" dirty="0" smtClean="0"/>
              <a:t>Touchscreens and flexible screens</a:t>
            </a:r>
          </a:p>
          <a:p>
            <a:r>
              <a:rPr lang="en-GB" dirty="0" smtClean="0"/>
              <a:t>Speakers and microphones</a:t>
            </a:r>
          </a:p>
          <a:p>
            <a:r>
              <a:rPr lang="en-GB" dirty="0" smtClean="0"/>
              <a:t>Peripheral devices like printers and scanners#</a:t>
            </a:r>
          </a:p>
          <a:p>
            <a:r>
              <a:rPr lang="en-GB" dirty="0" smtClean="0"/>
              <a:t>Input and output devices </a:t>
            </a:r>
          </a:p>
          <a:p>
            <a:r>
              <a:rPr lang="en-GB" dirty="0" smtClean="0"/>
              <a:t>Central processing unit</a:t>
            </a:r>
          </a:p>
          <a:p>
            <a:r>
              <a:rPr lang="en-GB" dirty="0" smtClean="0"/>
              <a:t>Secondary storage devices like hard drives</a:t>
            </a:r>
          </a:p>
          <a:p>
            <a:r>
              <a:rPr lang="en-GB" dirty="0" smtClean="0"/>
              <a:t>Screens and monitors</a:t>
            </a:r>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9782" y="3153519"/>
            <a:ext cx="4641491" cy="3094880"/>
          </a:xfrm>
          <a:prstGeom prst="rect">
            <a:avLst/>
          </a:prstGeom>
        </p:spPr>
      </p:pic>
    </p:spTree>
    <p:extLst>
      <p:ext uri="{BB962C8B-B14F-4D97-AF65-F5344CB8AC3E}">
        <p14:creationId xmlns:p14="http://schemas.microsoft.com/office/powerpoint/2010/main" val="24017989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35</TotalTime>
  <Words>500</Words>
  <Application>Microsoft Office PowerPoint</Application>
  <PresentationFormat>Widescreen</PresentationFormat>
  <Paragraphs>64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Ion</vt:lpstr>
      <vt:lpstr>Year 12 Induction</vt:lpstr>
      <vt:lpstr>Computer Hardware</vt:lpstr>
      <vt:lpstr>Learning Objectives</vt:lpstr>
      <vt:lpstr>Input/Output</vt:lpstr>
      <vt:lpstr>Communication Devices</vt:lpstr>
      <vt:lpstr>Storage Devices</vt:lpstr>
      <vt:lpstr>Peripheral Devices</vt:lpstr>
      <vt:lpstr>Different Hardware for different systems</vt:lpstr>
      <vt:lpstr>What are the benefits and limitations of hardware? How can these limitations be overcome?</vt:lpstr>
    </vt:vector>
  </TitlesOfParts>
  <Company>Kingdown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12 Induction</dc:title>
  <dc:creator>Christopher Adams</dc:creator>
  <cp:lastModifiedBy>Christopher Adams</cp:lastModifiedBy>
  <cp:revision>7</cp:revision>
  <dcterms:created xsi:type="dcterms:W3CDTF">2016-06-28T12:02:20Z</dcterms:created>
  <dcterms:modified xsi:type="dcterms:W3CDTF">2016-06-28T12:40:37Z</dcterms:modified>
</cp:coreProperties>
</file>