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85" r:id="rId4"/>
    <p:sldId id="286" r:id="rId5"/>
    <p:sldId id="267" r:id="rId6"/>
    <p:sldId id="271" r:id="rId7"/>
    <p:sldId id="287" r:id="rId8"/>
    <p:sldId id="283" r:id="rId9"/>
    <p:sldId id="288" r:id="rId10"/>
    <p:sldId id="289" r:id="rId11"/>
    <p:sldId id="291" r:id="rId12"/>
    <p:sldId id="294" r:id="rId13"/>
    <p:sldId id="293" r:id="rId14"/>
    <p:sldId id="295" r:id="rId15"/>
    <p:sldId id="296" r:id="rId16"/>
    <p:sldId id="298" r:id="rId17"/>
    <p:sldId id="297" r:id="rId18"/>
    <p:sldId id="300" r:id="rId19"/>
    <p:sldId id="301" r:id="rId20"/>
    <p:sldId id="302" r:id="rId21"/>
    <p:sldId id="284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6294D3F-EB8F-DA4D-A7EC-BA5B119CEB8A}">
          <p14:sldIdLst>
            <p14:sldId id="256"/>
            <p14:sldId id="257"/>
            <p14:sldId id="285"/>
            <p14:sldId id="286"/>
            <p14:sldId id="267"/>
            <p14:sldId id="271"/>
            <p14:sldId id="287"/>
            <p14:sldId id="283"/>
            <p14:sldId id="288"/>
            <p14:sldId id="289"/>
            <p14:sldId id="291"/>
            <p14:sldId id="294"/>
            <p14:sldId id="293"/>
            <p14:sldId id="295"/>
            <p14:sldId id="296"/>
            <p14:sldId id="298"/>
            <p14:sldId id="297"/>
            <p14:sldId id="300"/>
            <p14:sldId id="301"/>
            <p14:sldId id="302"/>
            <p14:sldId id="284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56" d="100"/>
          <a:sy n="156" d="100"/>
        </p:scale>
        <p:origin x="-30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400" spc="-80"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September 9,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board-circuit_00252035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16" r="44338"/>
          <a:stretch/>
        </p:blipFill>
        <p:spPr>
          <a:xfrm>
            <a:off x="8792308" y="0"/>
            <a:ext cx="351692" cy="6858000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0" y="0"/>
            <a:ext cx="19546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ndale Mono"/>
                <a:cs typeface="Andale Mono"/>
              </a:rPr>
              <a:t>10.2:</a:t>
            </a:r>
            <a:r>
              <a:rPr lang="en-US" sz="1000" baseline="0" dirty="0" smtClean="0">
                <a:latin typeface="Andale Mono"/>
                <a:cs typeface="Andale Mono"/>
              </a:rPr>
              <a:t> Computer Hardware</a:t>
            </a:r>
            <a:endParaRPr lang="en-US" sz="1000" dirty="0">
              <a:latin typeface="Andale Mono"/>
              <a:cs typeface="Andale Mon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September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2846"/>
            <a:ext cx="5791200" cy="12214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September 9,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board-circuit_00252035.jp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16" r="44338"/>
          <a:stretch/>
        </p:blipFill>
        <p:spPr>
          <a:xfrm>
            <a:off x="8792308" y="0"/>
            <a:ext cx="351692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0"/>
            <a:ext cx="14929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ndale Mono"/>
                <a:cs typeface="Andale Mono"/>
              </a:rPr>
              <a:t>Topic 1:</a:t>
            </a:r>
            <a:r>
              <a:rPr lang="en-US" sz="1000" baseline="0" dirty="0" smtClean="0">
                <a:latin typeface="Andale Mono"/>
                <a:cs typeface="Andale Mono"/>
              </a:rPr>
              <a:t> Hardware</a:t>
            </a:r>
            <a:endParaRPr lang="en-US" sz="1000" dirty="0">
              <a:latin typeface="Andale Mono"/>
              <a:cs typeface="Andale Mon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ach-ict.com/gcse_computing/ocr/214_representing_data/units/miniweb/index.ht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each-ict.com/gcse_computing/ocr/214_representing_data/number/miniweb/pg2.htm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dvanced-ict.info/interactive/hexadecimal.html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dvanced-ict.info/interactive/colours.htm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4200" y="232508"/>
            <a:ext cx="7772400" cy="4571999"/>
          </a:xfrm>
        </p:spPr>
        <p:txBody>
          <a:bodyPr/>
          <a:lstStyle/>
          <a:p>
            <a:r>
              <a:rPr lang="en-US" dirty="0" smtClean="0"/>
              <a:t>Cambridge Technicals</a:t>
            </a:r>
            <a:br>
              <a:rPr lang="en-US" dirty="0" smtClean="0"/>
            </a:br>
            <a:r>
              <a:rPr lang="en-US" dirty="0" smtClean="0"/>
              <a:t>Level 3</a:t>
            </a:r>
            <a:br>
              <a:rPr lang="en-US" dirty="0" smtClean="0"/>
            </a:br>
            <a:r>
              <a:rPr lang="en-US" dirty="0" smtClean="0"/>
              <a:t>It </a:t>
            </a:r>
            <a:br>
              <a:rPr lang="en-US" dirty="0" smtClean="0"/>
            </a:br>
            <a:r>
              <a:rPr lang="en-US" dirty="0" smtClean="0"/>
              <a:t>unit 1</a:t>
            </a:r>
            <a:br>
              <a:rPr lang="en-US" dirty="0" smtClean="0"/>
            </a:br>
            <a:r>
              <a:rPr lang="en-US" dirty="0" smtClean="0"/>
              <a:t>Fundamentals of It</a:t>
            </a:r>
            <a:br>
              <a:rPr lang="en-US" dirty="0" smtClean="0"/>
            </a:br>
            <a:r>
              <a:rPr lang="en-US" dirty="0" smtClean="0"/>
              <a:t>Student booklet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**YOUR NAME HERE**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724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Q: Explain why a Bank may use a mainframe to process customer information (</a:t>
            </a:r>
            <a:r>
              <a:rPr lang="en-US" sz="1200" i="1" dirty="0" smtClean="0"/>
              <a:t>3marks</a:t>
            </a:r>
            <a:r>
              <a:rPr lang="en-US" sz="1200" dirty="0" smtClean="0"/>
              <a:t>)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48941" y="5356953"/>
            <a:ext cx="701725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Mainframes are reliable (1) and have been around for a long time (1). Customer expect to have access to their money (1). </a:t>
            </a:r>
          </a:p>
          <a:p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It can process many transactions at the same time (1). The bank has a lot of customers (1) so mainframe will provide the performance needed (1). </a:t>
            </a:r>
          </a:p>
          <a:p>
            <a:endParaRPr lang="en-US" sz="1000" dirty="0"/>
          </a:p>
        </p:txBody>
      </p:sp>
      <p:sp>
        <p:nvSpPr>
          <p:cNvPr id="4" name="Rectangle 3"/>
          <p:cNvSpPr/>
          <p:nvPr/>
        </p:nvSpPr>
        <p:spPr>
          <a:xfrm>
            <a:off x="457200" y="4691744"/>
            <a:ext cx="7872022" cy="156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008000"/>
                </a:solidFill>
              </a:rPr>
              <a:t>Move me when done to check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6404" y="4691744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score: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716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12" y="-381020"/>
            <a:ext cx="5791200" cy="1221472"/>
          </a:xfrm>
        </p:spPr>
        <p:txBody>
          <a:bodyPr/>
          <a:lstStyle/>
          <a:p>
            <a:r>
              <a:rPr lang="en-US" dirty="0" smtClean="0"/>
              <a:t>4. Connectivity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1224"/>
            <a:ext cx="7620000" cy="4373563"/>
          </a:xfrm>
        </p:spPr>
        <p:txBody>
          <a:bodyPr>
            <a:normAutofit/>
          </a:bodyPr>
          <a:lstStyle/>
          <a:p>
            <a:r>
              <a:rPr lang="en-US" sz="1200" dirty="0" smtClean="0"/>
              <a:t>Explain the pro’s and con’s for the following internet connection methods: 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537114"/>
              </p:ext>
            </p:extLst>
          </p:nvPr>
        </p:nvGraphicFramePr>
        <p:xfrm>
          <a:off x="278105" y="1160900"/>
          <a:ext cx="8301780" cy="5137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260"/>
                <a:gridCol w="2767260"/>
                <a:gridCol w="2767260"/>
              </a:tblGrid>
              <a:tr h="5406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Connection method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Characteristics (bandwidth</a:t>
                      </a:r>
                      <a:r>
                        <a:rPr lang="en-US" sz="1400" baseline="0" dirty="0" smtClean="0"/>
                        <a:t>, Cost, PING, leasable, secure?)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When you would use</a:t>
                      </a:r>
                      <a:r>
                        <a:rPr lang="en-US" sz="1400" baseline="0" dirty="0" smtClean="0"/>
                        <a:t> it and why?</a:t>
                      </a:r>
                      <a:endParaRPr lang="en-US" sz="1400" dirty="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Copper (ADSL)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Fibre</a:t>
                      </a:r>
                      <a:r>
                        <a:rPr lang="en-US" sz="1200" dirty="0" smtClean="0"/>
                        <a:t> Optic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(CABLE)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</a:t>
                      </a:r>
                      <a:r>
                        <a:rPr lang="en-US" sz="1200" baseline="0" dirty="0" smtClean="0"/>
                        <a:t> : </a:t>
                      </a:r>
                      <a:r>
                        <a:rPr lang="en-US" sz="1200" baseline="0" dirty="0" err="1" smtClean="0"/>
                        <a:t>Wifi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Wireless: Bluetooth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Wireless:</a:t>
                      </a:r>
                      <a:r>
                        <a:rPr lang="en-US" sz="1200" baseline="0" dirty="0" smtClean="0"/>
                        <a:t> Microwave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Wireless: laser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Wireless: Satellite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Wireless: Infrared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51072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Wireless: 3G/4G &amp; GSM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63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12" y="-381020"/>
            <a:ext cx="5791200" cy="1221472"/>
          </a:xfrm>
        </p:spPr>
        <p:txBody>
          <a:bodyPr/>
          <a:lstStyle/>
          <a:p>
            <a:r>
              <a:rPr lang="en-US" dirty="0" smtClean="0"/>
              <a:t>4. Connectivity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1224"/>
            <a:ext cx="7620000" cy="4373563"/>
          </a:xfrm>
        </p:spPr>
        <p:txBody>
          <a:bodyPr>
            <a:normAutofit/>
          </a:bodyPr>
          <a:lstStyle/>
          <a:p>
            <a:r>
              <a:rPr lang="en-US" sz="1200" dirty="0" smtClean="0"/>
              <a:t>Exam Style Question: </a:t>
            </a:r>
          </a:p>
          <a:p>
            <a:endParaRPr lang="en-US" sz="1200" dirty="0"/>
          </a:p>
          <a:p>
            <a:r>
              <a:rPr lang="en-US" sz="1200" dirty="0" smtClean="0"/>
              <a:t>A Bank could use ADSL or a leased line to create a network between its branches. Compare the use of ADSL with a leased line for connecting the two locations. (6 marks)</a:t>
            </a:r>
          </a:p>
          <a:p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48941" y="5470931"/>
            <a:ext cx="70172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Leased line is a dedicated connection (1) while ADSL is not (1). Both ADSL and leased lines are high bandwidth (1). </a:t>
            </a:r>
          </a:p>
          <a:p>
            <a:r>
              <a:rPr lang="en-US" sz="1000" dirty="0" smtClean="0"/>
              <a:t>Leased line is uncontended while ADSL is contended (2). ADSL will need a VPN for security while a leased line will not (1). </a:t>
            </a:r>
          </a:p>
          <a:p>
            <a:r>
              <a:rPr lang="en-US" sz="1000" i="1" dirty="0" smtClean="0"/>
              <a:t>4-6 marks: for two complete </a:t>
            </a:r>
            <a:r>
              <a:rPr lang="en-US" sz="1000" i="1" dirty="0" err="1" smtClean="0"/>
              <a:t>comparisions</a:t>
            </a:r>
            <a:r>
              <a:rPr lang="en-US" sz="1000" i="1" dirty="0" smtClean="0"/>
              <a:t>. At the bottom of the band may be one complete </a:t>
            </a:r>
            <a:r>
              <a:rPr lang="en-US" sz="1000" i="1" dirty="0" err="1" smtClean="0"/>
              <a:t>comparision</a:t>
            </a:r>
            <a:r>
              <a:rPr lang="en-US" sz="1000" i="1" dirty="0" smtClean="0"/>
              <a:t> and a list of individual points. </a:t>
            </a:r>
          </a:p>
          <a:p>
            <a:r>
              <a:rPr lang="en-US" sz="1000" i="1" dirty="0" smtClean="0"/>
              <a:t>1-3 marks: Has made one complete comparison or a list of individual points</a:t>
            </a:r>
          </a:p>
          <a:p>
            <a:r>
              <a:rPr lang="en-US" sz="1000" i="1" dirty="0" smtClean="0"/>
              <a:t>0 marks: nothing worthy of credit.  </a:t>
            </a:r>
            <a:endParaRPr lang="en-US" sz="1000" i="1" dirty="0"/>
          </a:p>
        </p:txBody>
      </p:sp>
      <p:sp>
        <p:nvSpPr>
          <p:cNvPr id="7" name="Rectangle 6"/>
          <p:cNvSpPr/>
          <p:nvPr/>
        </p:nvSpPr>
        <p:spPr>
          <a:xfrm>
            <a:off x="514185" y="5077359"/>
            <a:ext cx="7872022" cy="15631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smtClean="0">
                <a:solidFill>
                  <a:srgbClr val="008000"/>
                </a:solidFill>
              </a:rPr>
              <a:t>Move me when done to check</a:t>
            </a:r>
            <a:endParaRPr lang="en-US" sz="2000" i="1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26404" y="4691744"/>
            <a:ext cx="118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My score: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24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Connectivity Hardware: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Match the descriptions with cut and paste (2 each): </a:t>
            </a:r>
          </a:p>
          <a:p>
            <a:r>
              <a:rPr lang="en-GB" dirty="0"/>
              <a:t>Router -</a:t>
            </a:r>
            <a:endParaRPr lang="en-US" dirty="0"/>
          </a:p>
          <a:p>
            <a:r>
              <a:rPr lang="en-GB" dirty="0"/>
              <a:t>Modem </a:t>
            </a:r>
            <a:r>
              <a:rPr lang="en-GB" dirty="0" smtClean="0"/>
              <a:t>-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Forwards </a:t>
            </a:r>
            <a:r>
              <a:rPr lang="en-GB" dirty="0"/>
              <a:t>data packets to the appropriate parts of the </a:t>
            </a:r>
            <a:r>
              <a:rPr lang="en-GB" dirty="0" smtClean="0"/>
              <a:t>network. </a:t>
            </a:r>
            <a:endParaRPr lang="en-GB" dirty="0"/>
          </a:p>
          <a:p>
            <a:r>
              <a:rPr lang="en-GB" dirty="0"/>
              <a:t>converts between digital and analogue signals. Must be used so that computers (digital) </a:t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Allows </a:t>
            </a:r>
            <a:r>
              <a:rPr lang="en-GB" dirty="0"/>
              <a:t>the Internet </a:t>
            </a:r>
            <a:br>
              <a:rPr lang="en-GB" dirty="0"/>
            </a:br>
            <a:r>
              <a:rPr lang="en-GB" dirty="0"/>
              <a:t>connection to be shared by multiple devices </a:t>
            </a:r>
            <a:endParaRPr lang="en-GB" dirty="0" smtClean="0"/>
          </a:p>
          <a:p>
            <a:r>
              <a:rPr lang="en-GB" dirty="0"/>
              <a:t>can connect to the Internet through telephone lines (analogue)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Then research and describe a network adaptor and give an example: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717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12" y="-381020"/>
            <a:ext cx="7520650" cy="1221472"/>
          </a:xfrm>
        </p:spPr>
        <p:txBody>
          <a:bodyPr/>
          <a:lstStyle/>
          <a:p>
            <a:r>
              <a:rPr lang="en-US" dirty="0" smtClean="0"/>
              <a:t>5. Connectivity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1224"/>
            <a:ext cx="7620000" cy="4373563"/>
          </a:xfrm>
        </p:spPr>
        <p:txBody>
          <a:bodyPr>
            <a:normAutofit/>
          </a:bodyPr>
          <a:lstStyle/>
          <a:p>
            <a:r>
              <a:rPr lang="en-US" sz="1200" dirty="0" smtClean="0"/>
              <a:t>1. Create a publisher poster with images of each of the hardware elements. For each explain their characteristics, purpose and use as an advert for your chosen manufacture (</a:t>
            </a:r>
            <a:r>
              <a:rPr lang="en-US" sz="1200" dirty="0" err="1" smtClean="0"/>
              <a:t>eg</a:t>
            </a:r>
            <a:r>
              <a:rPr lang="en-US" sz="1200" dirty="0" smtClean="0"/>
              <a:t>. </a:t>
            </a:r>
            <a:r>
              <a:rPr lang="en-US" sz="1200" dirty="0" err="1" smtClean="0"/>
              <a:t>Linksy</a:t>
            </a:r>
            <a:r>
              <a:rPr lang="en-US" sz="1200" dirty="0" smtClean="0"/>
              <a:t>) </a:t>
            </a:r>
          </a:p>
          <a:p>
            <a:r>
              <a:rPr lang="en-US" sz="1200" dirty="0" smtClean="0"/>
              <a:t>2. Explain clearly the difference between a hybrid device and individual devices (home hub </a:t>
            </a:r>
            <a:r>
              <a:rPr lang="en-US" sz="1200" dirty="0" err="1" smtClean="0"/>
              <a:t>Vs</a:t>
            </a:r>
            <a:r>
              <a:rPr lang="en-US" sz="1200" dirty="0" smtClean="0"/>
              <a:t> Router/Modem/Switch/WAP)</a:t>
            </a:r>
          </a:p>
          <a:p>
            <a:endParaRPr lang="en-US" sz="1200" dirty="0"/>
          </a:p>
          <a:p>
            <a:r>
              <a:rPr lang="en-US" sz="1200" dirty="0" smtClean="0"/>
              <a:t>3. You could fill this table first to help. 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414892"/>
              </p:ext>
            </p:extLst>
          </p:nvPr>
        </p:nvGraphicFramePr>
        <p:xfrm>
          <a:off x="278105" y="2528987"/>
          <a:ext cx="8301780" cy="3077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445"/>
                <a:gridCol w="2075445"/>
                <a:gridCol w="2075445"/>
                <a:gridCol w="2075445"/>
              </a:tblGrid>
              <a:tr h="44194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Hardware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Characteristic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Purpose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Use</a:t>
                      </a:r>
                      <a:endParaRPr lang="en-US" sz="1400" dirty="0"/>
                    </a:p>
                  </a:txBody>
                  <a:tcPr/>
                </a:tc>
              </a:tr>
              <a:tr h="4356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HUB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356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SWITCH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356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ROUTER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356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MODEM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356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WIRELESS ACCESS</a:t>
                      </a:r>
                      <a:r>
                        <a:rPr lang="en-US" sz="1200" baseline="0" dirty="0" smtClean="0"/>
                        <a:t> POINT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4356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Combined/hybrid</a:t>
                      </a:r>
                      <a:r>
                        <a:rPr lang="en-US" sz="1200" baseline="0" dirty="0" smtClean="0"/>
                        <a:t> device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034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Troubleshooting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computer </a:t>
            </a:r>
            <a:r>
              <a:rPr lang="en-US" dirty="0" smtClean="0"/>
              <a:t>_______ is </a:t>
            </a:r>
            <a:r>
              <a:rPr lang="en-US" dirty="0"/>
              <a:t>a group of computers and other </a:t>
            </a:r>
            <a:r>
              <a:rPr lang="en-US" dirty="0" smtClean="0"/>
              <a:t>________ devices </a:t>
            </a:r>
            <a:r>
              <a:rPr lang="en-US" dirty="0"/>
              <a:t>that are linked together through communication channels e.g. </a:t>
            </a:r>
            <a:r>
              <a:rPr lang="en-US" dirty="0" smtClean="0"/>
              <a:t>______ or______.</a:t>
            </a:r>
          </a:p>
          <a:p>
            <a:endParaRPr lang="en-US" dirty="0"/>
          </a:p>
          <a:p>
            <a:r>
              <a:rPr lang="en-US" dirty="0" smtClean="0"/>
              <a:t>A ______ area </a:t>
            </a:r>
            <a:r>
              <a:rPr lang="en-US" dirty="0"/>
              <a:t>network is one that connects computers in a limited area or on a single site such as a house, </a:t>
            </a:r>
            <a:r>
              <a:rPr lang="en-US" dirty="0" smtClean="0"/>
              <a:t>_____ or </a:t>
            </a:r>
            <a:r>
              <a:rPr lang="en-US" dirty="0"/>
              <a:t>office building</a:t>
            </a:r>
            <a:r>
              <a:rPr lang="en-US" dirty="0" smtClean="0"/>
              <a:t>.</a:t>
            </a:r>
          </a:p>
          <a:p>
            <a:r>
              <a:rPr lang="en-US" dirty="0"/>
              <a:t>cables</a:t>
            </a:r>
            <a:endParaRPr lang="en-US" dirty="0" smtClean="0"/>
          </a:p>
          <a:p>
            <a:r>
              <a:rPr lang="en-US" dirty="0"/>
              <a:t>school </a:t>
            </a:r>
          </a:p>
          <a:p>
            <a:r>
              <a:rPr lang="en-US" dirty="0"/>
              <a:t>network </a:t>
            </a:r>
            <a:endParaRPr lang="en-US" dirty="0" smtClean="0"/>
          </a:p>
          <a:p>
            <a:r>
              <a:rPr lang="en-US" dirty="0"/>
              <a:t>hardware </a:t>
            </a:r>
            <a:endParaRPr lang="en-US" dirty="0" smtClean="0"/>
          </a:p>
          <a:p>
            <a:r>
              <a:rPr lang="en-US" dirty="0"/>
              <a:t>Wi-</a:t>
            </a:r>
            <a:r>
              <a:rPr lang="en-US" dirty="0" smtClean="0"/>
              <a:t>Fi</a:t>
            </a:r>
          </a:p>
          <a:p>
            <a:r>
              <a:rPr lang="en-US" dirty="0"/>
              <a:t>local </a:t>
            </a:r>
          </a:p>
        </p:txBody>
      </p:sp>
    </p:spTree>
    <p:extLst>
      <p:ext uri="{BB962C8B-B14F-4D97-AF65-F5344CB8AC3E}">
        <p14:creationId xmlns:p14="http://schemas.microsoft.com/office/powerpoint/2010/main" val="1222163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Troubleshooting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Write these three in your book: </a:t>
            </a:r>
          </a:p>
          <a:p>
            <a:endParaRPr lang="en-US" dirty="0"/>
          </a:p>
          <a:p>
            <a:r>
              <a:rPr lang="en-US" dirty="0" smtClean="0"/>
              <a:t>What issues could happen on a network: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What tools are available to help troubleshoot: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Why is it important for companies to document faults: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63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Troubleshooting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each scenario write in word a series of troubleshooting steps to fix the issue:</a:t>
            </a:r>
          </a:p>
          <a:p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Internet connection is not working on any device in the home. 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Internet connection is not working on a single wired device.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Internet connection is not working on a wireless device.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72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. Nibbles and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Nibble:</a:t>
            </a:r>
            <a:br>
              <a:rPr lang="en-US" dirty="0" smtClean="0"/>
            </a:br>
            <a:r>
              <a:rPr lang="en-US" dirty="0" smtClean="0"/>
              <a:t>Byte:</a:t>
            </a:r>
            <a:br>
              <a:rPr lang="en-US" dirty="0" smtClean="0"/>
            </a:br>
            <a:r>
              <a:rPr lang="en-US" dirty="0" smtClean="0"/>
              <a:t>Kilobyte:</a:t>
            </a:r>
            <a:br>
              <a:rPr lang="en-US" dirty="0" smtClean="0"/>
            </a:br>
            <a:r>
              <a:rPr lang="en-US" dirty="0" smtClean="0"/>
              <a:t>Megabyte:</a:t>
            </a:r>
            <a:br>
              <a:rPr lang="en-US" dirty="0" smtClean="0"/>
            </a:br>
            <a:r>
              <a:rPr lang="en-US" dirty="0" smtClean="0"/>
              <a:t>gigabyte:</a:t>
            </a:r>
            <a:br>
              <a:rPr lang="en-US" dirty="0" smtClean="0"/>
            </a:br>
            <a:r>
              <a:rPr lang="en-US" dirty="0" smtClean="0"/>
              <a:t>Terabyte:</a:t>
            </a:r>
            <a:br>
              <a:rPr lang="en-US" dirty="0" smtClean="0"/>
            </a:br>
            <a:r>
              <a:rPr lang="en-US" dirty="0" smtClean="0"/>
              <a:t>petabyte:</a:t>
            </a:r>
            <a:br>
              <a:rPr lang="en-US" dirty="0" smtClean="0"/>
            </a:br>
            <a:r>
              <a:rPr lang="en-US" dirty="0" err="1" smtClean="0"/>
              <a:t>Kibi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mebi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tebi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pebi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Place in order when done.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many bits in a Kilobyte?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38354"/>
            <a:ext cx="2160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Define these words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971794" y="285075"/>
            <a:ext cx="65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961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98919"/>
            <a:ext cx="7620000" cy="3327244"/>
          </a:xfrm>
        </p:spPr>
        <p:txBody>
          <a:bodyPr/>
          <a:lstStyle/>
          <a:p>
            <a:r>
              <a:rPr lang="en-US" dirty="0" smtClean="0"/>
              <a:t>Kilobytes: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Megabytes: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Gigabytes: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Terabytes: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716899"/>
            <a:ext cx="6817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 examples &amp; images of files which would most likely be in: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57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Input Devices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650849"/>
              </p:ext>
            </p:extLst>
          </p:nvPr>
        </p:nvGraphicFramePr>
        <p:xfrm>
          <a:off x="623455" y="1524318"/>
          <a:ext cx="7504544" cy="504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6136"/>
                <a:gridCol w="1876136"/>
                <a:gridCol w="1876136"/>
                <a:gridCol w="1876136"/>
              </a:tblGrid>
              <a:tr h="1009009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Limitations</a:t>
                      </a:r>
                      <a:endParaRPr lang="en-US" dirty="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565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How many?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Bits in byte?</a:t>
            </a:r>
          </a:p>
          <a:p>
            <a:r>
              <a:rPr lang="en-US" dirty="0" smtClean="0"/>
              <a:t>Bytes in a kilobyte?</a:t>
            </a:r>
          </a:p>
          <a:p>
            <a:r>
              <a:rPr lang="en-US" dirty="0" smtClean="0"/>
              <a:t>Bits in a kilobyte?</a:t>
            </a:r>
            <a:endParaRPr lang="en-US" dirty="0"/>
          </a:p>
          <a:p>
            <a:r>
              <a:rPr lang="en-US" dirty="0" smtClean="0"/>
              <a:t>Bytes in a Petabyte?</a:t>
            </a:r>
          </a:p>
          <a:p>
            <a:r>
              <a:rPr lang="en-US" dirty="0" smtClean="0"/>
              <a:t>Nibbles in megabyte?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09095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213"/>
            <a:ext cx="5791200" cy="1221472"/>
          </a:xfrm>
        </p:spPr>
        <p:txBody>
          <a:bodyPr/>
          <a:lstStyle/>
          <a:p>
            <a:r>
              <a:rPr lang="en-US" dirty="0" smtClean="0"/>
              <a:t>Mid unit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588"/>
            <a:ext cx="7620000" cy="52294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Processors:</a:t>
            </a:r>
            <a:br>
              <a:rPr lang="en-US" dirty="0" smtClean="0"/>
            </a:br>
            <a:r>
              <a:rPr lang="en-US" dirty="0" smtClean="0"/>
              <a:t>RAM:</a:t>
            </a:r>
            <a:br>
              <a:rPr lang="en-US" dirty="0" smtClean="0"/>
            </a:br>
            <a:r>
              <a:rPr lang="en-US" dirty="0" smtClean="0"/>
              <a:t>Cache Memory:</a:t>
            </a:r>
            <a:br>
              <a:rPr lang="en-US" dirty="0" smtClean="0"/>
            </a:br>
            <a:r>
              <a:rPr lang="en-US" dirty="0" smtClean="0"/>
              <a:t>RAM:</a:t>
            </a:r>
            <a:br>
              <a:rPr lang="en-US" dirty="0" smtClean="0"/>
            </a:br>
            <a:r>
              <a:rPr lang="en-US" dirty="0" smtClean="0"/>
              <a:t>ROM:</a:t>
            </a:r>
            <a:br>
              <a:rPr lang="en-US" dirty="0" smtClean="0"/>
            </a:br>
            <a:r>
              <a:rPr lang="en-US" dirty="0" smtClean="0"/>
              <a:t>Solid State:</a:t>
            </a:r>
            <a:br>
              <a:rPr lang="en-US" dirty="0" smtClean="0"/>
            </a:br>
            <a:r>
              <a:rPr lang="en-US" dirty="0" smtClean="0"/>
              <a:t>Storage:</a:t>
            </a:r>
            <a:br>
              <a:rPr lang="en-US" dirty="0" smtClean="0"/>
            </a:br>
            <a:r>
              <a:rPr lang="en-US" dirty="0" smtClean="0"/>
              <a:t>Quad-Core:</a:t>
            </a:r>
            <a:br>
              <a:rPr lang="en-US" dirty="0" smtClean="0"/>
            </a:br>
            <a:r>
              <a:rPr lang="en-US" dirty="0" smtClean="0"/>
              <a:t>Bit:</a:t>
            </a:r>
            <a:br>
              <a:rPr lang="en-US" dirty="0" smtClean="0"/>
            </a:br>
            <a:r>
              <a:rPr lang="en-US" dirty="0" smtClean="0"/>
              <a:t>Byte:</a:t>
            </a:r>
            <a:br>
              <a:rPr lang="en-US" dirty="0" smtClean="0"/>
            </a:br>
            <a:r>
              <a:rPr lang="en-US" dirty="0" smtClean="0"/>
              <a:t>Kilobyte: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Switch:</a:t>
            </a:r>
            <a:br>
              <a:rPr lang="en-US" dirty="0" smtClean="0"/>
            </a:br>
            <a:r>
              <a:rPr lang="en-US" dirty="0" smtClean="0"/>
              <a:t>HUB:</a:t>
            </a:r>
            <a:br>
              <a:rPr lang="en-US" dirty="0" smtClean="0"/>
            </a:br>
            <a:r>
              <a:rPr lang="en-US" dirty="0" smtClean="0"/>
              <a:t>Input:</a:t>
            </a:r>
            <a:br>
              <a:rPr lang="en-US" dirty="0" smtClean="0"/>
            </a:br>
            <a:r>
              <a:rPr lang="en-US" dirty="0" smtClean="0"/>
              <a:t>Output: </a:t>
            </a:r>
          </a:p>
          <a:p>
            <a:r>
              <a:rPr lang="en-US" dirty="0" smtClean="0"/>
              <a:t>Monitor:</a:t>
            </a:r>
            <a:br>
              <a:rPr lang="en-US" dirty="0" smtClean="0"/>
            </a:br>
            <a:r>
              <a:rPr lang="en-US" dirty="0" smtClean="0"/>
              <a:t>Actuator: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1031259"/>
            <a:ext cx="6448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Write down the meaning of each of these Keywords, then add others to do with </a:t>
            </a:r>
            <a:br>
              <a:rPr lang="en-US" sz="1400" dirty="0" smtClean="0"/>
            </a:br>
            <a:r>
              <a:rPr lang="en-US" sz="1400" dirty="0" smtClean="0"/>
              <a:t>computing hardware.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40510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Converting 8bit Binary to Denary &amp; back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437490" y="341812"/>
            <a:ext cx="65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Help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54725"/>
              </p:ext>
            </p:extLst>
          </p:nvPr>
        </p:nvGraphicFramePr>
        <p:xfrm>
          <a:off x="457200" y="194123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58485" y="2811939"/>
            <a:ext cx="25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00000111 (8Bit Binary)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95991" y="2313582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7 (Denary)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731351"/>
              </p:ext>
            </p:extLst>
          </p:nvPr>
        </p:nvGraphicFramePr>
        <p:xfrm>
          <a:off x="512950" y="336351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608950" y="3735862"/>
            <a:ext cx="1473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r>
              <a:rPr lang="en-US" dirty="0" smtClean="0"/>
              <a:t> (Denary)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62765" y="4127855"/>
            <a:ext cx="2520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00011000 (8bit Binary)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1524318"/>
            <a:ext cx="2929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Fill in the red. (USE HELP)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70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3-11-03 at 23.08.1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914" y="544234"/>
            <a:ext cx="5805359" cy="584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302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11-03 at 23.11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025"/>
          <a:stretch/>
        </p:blipFill>
        <p:spPr>
          <a:xfrm>
            <a:off x="989512" y="440572"/>
            <a:ext cx="6707970" cy="6158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42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Denary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66" y="1742918"/>
            <a:ext cx="7620000" cy="4373563"/>
          </a:xfrm>
        </p:spPr>
        <p:txBody>
          <a:bodyPr/>
          <a:lstStyle/>
          <a:p>
            <a:r>
              <a:rPr lang="en-US" dirty="0" smtClean="0"/>
              <a:t>Use the method on the previous slide to convert these numbers to their binary counterpart: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123 =</a:t>
            </a:r>
          </a:p>
          <a:p>
            <a:endParaRPr lang="en-US" dirty="0" smtClean="0"/>
          </a:p>
          <a:p>
            <a:r>
              <a:rPr lang="en-US" dirty="0" smtClean="0"/>
              <a:t>96 =</a:t>
            </a:r>
          </a:p>
          <a:p>
            <a:endParaRPr lang="en-US" dirty="0" smtClean="0"/>
          </a:p>
          <a:p>
            <a:r>
              <a:rPr lang="en-US" dirty="0" smtClean="0"/>
              <a:t>83 =</a:t>
            </a:r>
          </a:p>
          <a:p>
            <a:endParaRPr lang="en-US" dirty="0" smtClean="0"/>
          </a:p>
          <a:p>
            <a:r>
              <a:rPr lang="en-US" dirty="0" smtClean="0"/>
              <a:t>42 =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353362"/>
              </p:ext>
            </p:extLst>
          </p:nvPr>
        </p:nvGraphicFramePr>
        <p:xfrm>
          <a:off x="1027383" y="251138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09612"/>
              </p:ext>
            </p:extLst>
          </p:nvPr>
        </p:nvGraphicFramePr>
        <p:xfrm>
          <a:off x="1027383" y="342582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965198"/>
              </p:ext>
            </p:extLst>
          </p:nvPr>
        </p:nvGraphicFramePr>
        <p:xfrm>
          <a:off x="1027383" y="4335361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637899"/>
              </p:ext>
            </p:extLst>
          </p:nvPr>
        </p:nvGraphicFramePr>
        <p:xfrm>
          <a:off x="1027383" y="526833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23383" y="2883732"/>
            <a:ext cx="1342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01111011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23383" y="3798172"/>
            <a:ext cx="1410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00000000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23383" y="4707709"/>
            <a:ext cx="1410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00000000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123383" y="5640682"/>
            <a:ext cx="1410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00000000</a:t>
            </a:r>
          </a:p>
        </p:txBody>
      </p:sp>
    </p:spTree>
    <p:extLst>
      <p:ext uri="{BB962C8B-B14F-4D97-AF65-F5344CB8AC3E}">
        <p14:creationId xmlns:p14="http://schemas.microsoft.com/office/powerpoint/2010/main" val="1122283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Converting binary to denary</a:t>
            </a:r>
            <a:endParaRPr lang="en-US" dirty="0"/>
          </a:p>
        </p:txBody>
      </p:sp>
      <p:pic>
        <p:nvPicPr>
          <p:cNvPr id="6" name="Picture 5" descr="Screen shot 2013-11-04 at 16.04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80" y="1930736"/>
            <a:ext cx="8172168" cy="430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36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Binary to Denary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66" y="1742918"/>
            <a:ext cx="7620000" cy="4373563"/>
          </a:xfrm>
        </p:spPr>
        <p:txBody>
          <a:bodyPr/>
          <a:lstStyle/>
          <a:p>
            <a:r>
              <a:rPr lang="en-US" dirty="0" smtClean="0"/>
              <a:t>Convert these binary numbers to their denary counterpart: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150353"/>
              </p:ext>
            </p:extLst>
          </p:nvPr>
        </p:nvGraphicFramePr>
        <p:xfrm>
          <a:off x="2160591" y="2522259"/>
          <a:ext cx="496279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123383" y="2883732"/>
            <a:ext cx="640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85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123383" y="3798172"/>
            <a:ext cx="31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123383" y="4707709"/>
            <a:ext cx="31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23383" y="5640682"/>
            <a:ext cx="31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42851" y="2449054"/>
            <a:ext cx="9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Denary: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4978" y="2699066"/>
            <a:ext cx="121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01010101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568008"/>
              </p:ext>
            </p:extLst>
          </p:nvPr>
        </p:nvGraphicFramePr>
        <p:xfrm>
          <a:off x="2160591" y="3470017"/>
          <a:ext cx="496279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04641"/>
              </p:ext>
            </p:extLst>
          </p:nvPr>
        </p:nvGraphicFramePr>
        <p:xfrm>
          <a:off x="2160591" y="4542432"/>
          <a:ext cx="496279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243934"/>
              </p:ext>
            </p:extLst>
          </p:nvPr>
        </p:nvGraphicFramePr>
        <p:xfrm>
          <a:off x="2160591" y="5514279"/>
          <a:ext cx="496279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  <a:gridCol w="6203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9600" y="3783724"/>
            <a:ext cx="121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01110101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6927" y="4727891"/>
            <a:ext cx="1211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10010110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43864" y="5728006"/>
            <a:ext cx="1177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11100100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679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1914"/>
            <a:ext cx="5791200" cy="687700"/>
          </a:xfrm>
        </p:spPr>
        <p:txBody>
          <a:bodyPr/>
          <a:lstStyle/>
          <a:p>
            <a:r>
              <a:rPr lang="en-US" dirty="0" smtClean="0"/>
              <a:t>9. Hexadecimal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Converting from Denary to HEX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47497" y="118180"/>
            <a:ext cx="659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Help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24902"/>
            <a:ext cx="74795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on the help to see how HEX codes work.</a:t>
            </a:r>
          </a:p>
          <a:p>
            <a:r>
              <a:rPr lang="en-GB" sz="1400" b="1" i="1" dirty="0"/>
              <a:t>In your exam you will have to convert 2 digit hex numbers into denary, and vice versa</a:t>
            </a:r>
            <a:endParaRPr lang="en-GB" sz="1400" dirty="0"/>
          </a:p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7303"/>
              </p:ext>
            </p:extLst>
          </p:nvPr>
        </p:nvGraphicFramePr>
        <p:xfrm>
          <a:off x="5252581" y="2127282"/>
          <a:ext cx="324036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92088"/>
                <a:gridCol w="792088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Hex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Den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Hex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63924"/>
              </p:ext>
            </p:extLst>
          </p:nvPr>
        </p:nvGraphicFramePr>
        <p:xfrm>
          <a:off x="758940" y="3123671"/>
          <a:ext cx="3808234" cy="1183909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938778"/>
                <a:gridCol w="329929"/>
                <a:gridCol w="329929"/>
                <a:gridCol w="329929"/>
                <a:gridCol w="329929"/>
                <a:gridCol w="230024"/>
                <a:gridCol w="329929"/>
                <a:gridCol w="329929"/>
                <a:gridCol w="329929"/>
                <a:gridCol w="329929"/>
              </a:tblGrid>
              <a:tr h="356547">
                <a:tc>
                  <a:txBody>
                    <a:bodyPr/>
                    <a:lstStyle/>
                    <a:p>
                      <a:r>
                        <a:rPr lang="en-US" dirty="0" smtClean="0"/>
                        <a:t>Hex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3231">
                <a:tc>
                  <a:txBody>
                    <a:bodyPr/>
                    <a:lstStyle/>
                    <a:p>
                      <a:r>
                        <a:rPr lang="en-US" dirty="0" smtClean="0"/>
                        <a:t>Denary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4918">
                <a:tc>
                  <a:txBody>
                    <a:bodyPr/>
                    <a:lstStyle/>
                    <a:p>
                      <a:r>
                        <a:rPr lang="en-US" dirty="0" smtClean="0"/>
                        <a:t>Binary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916338"/>
              </p:ext>
            </p:extLst>
          </p:nvPr>
        </p:nvGraphicFramePr>
        <p:xfrm>
          <a:off x="286284" y="5110929"/>
          <a:ext cx="1152128" cy="1015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</a:tblGrid>
              <a:tr h="35863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6494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7518" y="4670149"/>
            <a:ext cx="441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</a:t>
            </a:r>
          </a:p>
          <a:p>
            <a:endParaRPr lang="en-US" dirty="0"/>
          </a:p>
        </p:txBody>
      </p:sp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009231"/>
              </p:ext>
            </p:extLst>
          </p:nvPr>
        </p:nvGraphicFramePr>
        <p:xfrm>
          <a:off x="1913605" y="5110929"/>
          <a:ext cx="1152128" cy="1015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</a:tblGrid>
              <a:tr h="35863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64947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13605" y="4710796"/>
            <a:ext cx="56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215" y="3492370"/>
            <a:ext cx="576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10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26720"/>
            <a:ext cx="5791200" cy="1221472"/>
          </a:xfrm>
        </p:spPr>
        <p:txBody>
          <a:bodyPr/>
          <a:lstStyle/>
          <a:p>
            <a:r>
              <a:rPr lang="en-US" dirty="0" smtClean="0"/>
              <a:t>9. Hexadecimal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94752"/>
            <a:ext cx="3836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Denary to HEX/Vice-Versa.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219517"/>
              </p:ext>
            </p:extLst>
          </p:nvPr>
        </p:nvGraphicFramePr>
        <p:xfrm>
          <a:off x="1458616" y="1259711"/>
          <a:ext cx="1794574" cy="3810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287"/>
                <a:gridCol w="897287"/>
              </a:tblGrid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ahoma"/>
                        </a:rPr>
                        <a:t>Den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ahoma"/>
                        </a:rPr>
                        <a:t>Hex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45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2d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78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4e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26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1a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201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c9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20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14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138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8A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187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BB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159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9F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11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0B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69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45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763933"/>
              </p:ext>
            </p:extLst>
          </p:nvPr>
        </p:nvGraphicFramePr>
        <p:xfrm>
          <a:off x="3380493" y="1259711"/>
          <a:ext cx="1794574" cy="3810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287"/>
                <a:gridCol w="897287"/>
              </a:tblGrid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ahoma"/>
                        </a:rPr>
                        <a:t>Den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ahoma"/>
                        </a:rPr>
                        <a:t>Hex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32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54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18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36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76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A3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3B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D1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03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255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FF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573097"/>
              </p:ext>
            </p:extLst>
          </p:nvPr>
        </p:nvGraphicFramePr>
        <p:xfrm>
          <a:off x="5344920" y="1299454"/>
          <a:ext cx="1794574" cy="3895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287"/>
                <a:gridCol w="897287"/>
              </a:tblGrid>
              <a:tr h="431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Calibri"/>
                          <a:cs typeface="Tahoma"/>
                        </a:rPr>
                        <a:t>Den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/>
                          <a:ea typeface="Calibri"/>
                          <a:cs typeface="Tahoma"/>
                        </a:rPr>
                        <a:t>Hex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16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108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255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18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126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B2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1F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AA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/>
                          <a:ea typeface="Calibri"/>
                          <a:cs typeface="Tahoma"/>
                        </a:rPr>
                        <a:t>8A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6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 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ahoma"/>
                        </a:rPr>
                        <a:t>44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/>
                          <a:ea typeface="Calibri"/>
                          <a:cs typeface="Tahoma"/>
                        </a:rPr>
                        <a:t>2C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885253"/>
              </p:ext>
            </p:extLst>
          </p:nvPr>
        </p:nvGraphicFramePr>
        <p:xfrm>
          <a:off x="673869" y="5872559"/>
          <a:ext cx="706946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Den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Hex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3869" y="5503227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35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Output Devices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416364"/>
              </p:ext>
            </p:extLst>
          </p:nvPr>
        </p:nvGraphicFramePr>
        <p:xfrm>
          <a:off x="623455" y="1524318"/>
          <a:ext cx="7504544" cy="504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6136"/>
                <a:gridCol w="1876136"/>
                <a:gridCol w="1876136"/>
                <a:gridCol w="1876136"/>
              </a:tblGrid>
              <a:tr h="1009009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Limitations</a:t>
                      </a:r>
                      <a:endParaRPr lang="en-US" dirty="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350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26720"/>
            <a:ext cx="5791200" cy="1221472"/>
          </a:xfrm>
        </p:spPr>
        <p:txBody>
          <a:bodyPr/>
          <a:lstStyle/>
          <a:p>
            <a:r>
              <a:rPr lang="en-US" dirty="0" smtClean="0"/>
              <a:t>9. Hexadecimal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94752"/>
            <a:ext cx="4760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  HEX to Binary/Denary &amp; Vice Versa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687712"/>
              </p:ext>
            </p:extLst>
          </p:nvPr>
        </p:nvGraphicFramePr>
        <p:xfrm>
          <a:off x="673869" y="5872559"/>
          <a:ext cx="706946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  <a:gridCol w="41585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Den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15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Hex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3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4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5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6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8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B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D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/>
                          <a:ea typeface="Calibri"/>
                          <a:cs typeface="Tahoma"/>
                        </a:rPr>
                        <a:t>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/>
                          <a:ea typeface="Calibri"/>
                          <a:cs typeface="Tahoma"/>
                        </a:rPr>
                        <a:t>F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73869" y="5503227"/>
            <a:ext cx="582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80030"/>
              </p:ext>
            </p:extLst>
          </p:nvPr>
        </p:nvGraphicFramePr>
        <p:xfrm>
          <a:off x="960662" y="1239227"/>
          <a:ext cx="6096000" cy="3865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Hexadecimal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Binary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Denary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2F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101111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4C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1001100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1101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0001</a:t>
                      </a:r>
                      <a:endParaRPr lang="en-GB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209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0001</a:t>
                      </a:r>
                      <a:r>
                        <a:rPr lang="en-GB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0001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11011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10001100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10011110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11110010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162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57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99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217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26720"/>
            <a:ext cx="5791200" cy="1221472"/>
          </a:xfrm>
        </p:spPr>
        <p:txBody>
          <a:bodyPr/>
          <a:lstStyle/>
          <a:p>
            <a:r>
              <a:rPr lang="en-US" dirty="0" smtClean="0"/>
              <a:t>9. Hexadecimal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94752"/>
            <a:ext cx="57459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the help to explain the benefit of HEX over Binary.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85507" y="90902"/>
            <a:ext cx="162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Why use HEX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23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26720"/>
            <a:ext cx="5791200" cy="1221472"/>
          </a:xfrm>
        </p:spPr>
        <p:txBody>
          <a:bodyPr/>
          <a:lstStyle/>
          <a:p>
            <a:r>
              <a:rPr lang="en-US" dirty="0" smtClean="0"/>
              <a:t>9. Hexadecimal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94752"/>
            <a:ext cx="75383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Extension task: </a:t>
            </a: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Complete </a:t>
            </a:r>
            <a:r>
              <a:rPr lang="en-GB" sz="1200" dirty="0"/>
              <a:t>this crossword. </a:t>
            </a:r>
            <a:r>
              <a:rPr lang="en-GB" sz="1200" b="1" dirty="0"/>
              <a:t>SOME ANSWERS ARE EXPRESSED IN DENARY, OTHERS IN HEXADECIMAL</a:t>
            </a:r>
            <a:endParaRPr lang="en-GB" sz="1200" dirty="0"/>
          </a:p>
        </p:txBody>
      </p:sp>
      <p:pic>
        <p:nvPicPr>
          <p:cNvPr id="6" name="Picture 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3" t="30258" r="32367" b="27299"/>
          <a:stretch/>
        </p:blipFill>
        <p:spPr bwMode="auto">
          <a:xfrm>
            <a:off x="184365" y="1746874"/>
            <a:ext cx="6327902" cy="46950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37" t="45756" r="41085" b="12177"/>
          <a:stretch/>
        </p:blipFill>
        <p:spPr bwMode="auto">
          <a:xfrm>
            <a:off x="6248400" y="3689350"/>
            <a:ext cx="2529205" cy="31686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92522" y="1986861"/>
            <a:ext cx="29878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913077" y="2012019"/>
            <a:ext cx="2987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8415" y="3951063"/>
            <a:ext cx="2987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367267" y="2021031"/>
            <a:ext cx="2987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/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1432" y="2012019"/>
            <a:ext cx="2987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11350" y="2504461"/>
            <a:ext cx="2987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/>
              <a:t>0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/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60783" y="2498502"/>
            <a:ext cx="29878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240943" y="2012019"/>
            <a:ext cx="2987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31346" y="2012019"/>
            <a:ext cx="29878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5211507" y="2012019"/>
            <a:ext cx="298780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/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0810" y="2484553"/>
            <a:ext cx="298780" cy="2800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80154" y="3464188"/>
            <a:ext cx="2987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8575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Communication Devices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408465"/>
              </p:ext>
            </p:extLst>
          </p:nvPr>
        </p:nvGraphicFramePr>
        <p:xfrm>
          <a:off x="623455" y="1524318"/>
          <a:ext cx="7504544" cy="504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6136"/>
                <a:gridCol w="1876136"/>
                <a:gridCol w="1876136"/>
                <a:gridCol w="1876136"/>
              </a:tblGrid>
              <a:tr h="1009009">
                <a:tc>
                  <a:txBody>
                    <a:bodyPr/>
                    <a:lstStyle/>
                    <a:p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Limitations</a:t>
                      </a:r>
                      <a:endParaRPr lang="en-US" dirty="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VoIP Phone (Skype)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Tablet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Mobile Phone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0090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Braille Keyboard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29" y="-399728"/>
            <a:ext cx="5791200" cy="1221472"/>
          </a:xfrm>
        </p:spPr>
        <p:txBody>
          <a:bodyPr/>
          <a:lstStyle/>
          <a:p>
            <a:r>
              <a:rPr lang="en-US" dirty="0" smtClean="0"/>
              <a:t>1. Input/output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322" y="821744"/>
            <a:ext cx="8582347" cy="5447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dirty="0">
                <a:solidFill>
                  <a:schemeClr val="accent3"/>
                </a:solidFill>
              </a:rPr>
              <a:t>A supermarket self-checkout has a range of input and output devices. </a:t>
            </a:r>
          </a:p>
          <a:p>
            <a:pPr lvl="1"/>
            <a:r>
              <a:rPr lang="en-GB" sz="1200" dirty="0">
                <a:solidFill>
                  <a:schemeClr val="accent3"/>
                </a:solidFill>
              </a:rPr>
              <a:t>Identify any input and output devices that the checkout might use, clearly stating which is an input, output or both</a:t>
            </a:r>
          </a:p>
          <a:p>
            <a:pPr lvl="1"/>
            <a:r>
              <a:rPr lang="en-GB" sz="1200" dirty="0">
                <a:solidFill>
                  <a:schemeClr val="accent3"/>
                </a:solidFill>
              </a:rPr>
              <a:t>Describe the purpose of each device. 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pPr lvl="0"/>
            <a:r>
              <a:rPr lang="en-GB" sz="1200" dirty="0">
                <a:solidFill>
                  <a:srgbClr val="F83500"/>
                </a:solidFill>
              </a:rPr>
              <a:t>A patient in intensive care in a hospital will be connected to various sensors. </a:t>
            </a:r>
          </a:p>
          <a:p>
            <a:pPr lvl="1"/>
            <a:r>
              <a:rPr lang="en-GB" sz="1200" dirty="0">
                <a:solidFill>
                  <a:srgbClr val="F83500"/>
                </a:solidFill>
              </a:rPr>
              <a:t>Identify some of the sensors that may be used and what they are used for. </a:t>
            </a:r>
          </a:p>
          <a:p>
            <a:pPr lvl="1"/>
            <a:r>
              <a:rPr lang="en-GB" sz="1200" dirty="0">
                <a:solidFill>
                  <a:srgbClr val="F83500"/>
                </a:solidFill>
              </a:rPr>
              <a:t>There will also be various output devices. Identify some that may be used and explain their purpose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sz="1200" dirty="0"/>
          </a:p>
          <a:p>
            <a:pPr lvl="0"/>
            <a:r>
              <a:rPr lang="en-GB" sz="1200" dirty="0">
                <a:solidFill>
                  <a:srgbClr val="F83500"/>
                </a:solidFill>
              </a:rPr>
              <a:t>Hannah is an artist who is beginning to use computers for her drawings, what input device would you recommend and why?</a:t>
            </a:r>
          </a:p>
          <a:p>
            <a:r>
              <a:rPr lang="en-GB" sz="1200" dirty="0"/>
              <a:t> </a:t>
            </a:r>
          </a:p>
          <a:p>
            <a:r>
              <a:rPr lang="en-GB" sz="1200" dirty="0"/>
              <a:t> </a:t>
            </a:r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pPr lvl="0"/>
            <a:r>
              <a:rPr lang="en-GB" sz="1200" dirty="0">
                <a:solidFill>
                  <a:srgbClr val="F83500"/>
                </a:solidFill>
              </a:rPr>
              <a:t>Steve loves loud music but still lives at home with his mum and dad what output device would you recommend and why?</a:t>
            </a:r>
          </a:p>
          <a:p>
            <a:r>
              <a:rPr lang="en-GB" sz="1200" dirty="0"/>
              <a:t> </a:t>
            </a:r>
            <a:endParaRPr lang="en-GB" sz="1200" dirty="0" smtClean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 </a:t>
            </a:r>
          </a:p>
          <a:p>
            <a:pPr lvl="0"/>
            <a:r>
              <a:rPr lang="en-GB" sz="1200" dirty="0">
                <a:solidFill>
                  <a:srgbClr val="F83500"/>
                </a:solidFill>
              </a:rPr>
              <a:t>Explain how the “touchscreen” of a tablet pc can be both an input and an output device</a:t>
            </a:r>
            <a:r>
              <a:rPr lang="en-GB" sz="1200" dirty="0" smtClean="0">
                <a:solidFill>
                  <a:srgbClr val="F83500"/>
                </a:solidFill>
              </a:rPr>
              <a:t>.</a:t>
            </a:r>
          </a:p>
          <a:p>
            <a:pPr lvl="0"/>
            <a:endParaRPr lang="en-GB" sz="1200" dirty="0"/>
          </a:p>
          <a:p>
            <a:pPr lvl="0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4674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9154"/>
            <a:ext cx="5791200" cy="1221472"/>
          </a:xfrm>
        </p:spPr>
        <p:txBody>
          <a:bodyPr/>
          <a:lstStyle/>
          <a:p>
            <a:r>
              <a:rPr lang="en-US" dirty="0" smtClean="0"/>
              <a:t>2. Computer Components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090654"/>
              </p:ext>
            </p:extLst>
          </p:nvPr>
        </p:nvGraphicFramePr>
        <p:xfrm>
          <a:off x="457198" y="881524"/>
          <a:ext cx="7938376" cy="4776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594"/>
                <a:gridCol w="1984594"/>
                <a:gridCol w="1984594"/>
                <a:gridCol w="1984594"/>
              </a:tblGrid>
              <a:tr h="38847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Component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Purpose</a:t>
                      </a:r>
                      <a:endParaRPr lang="en-US" sz="1200" dirty="0"/>
                    </a:p>
                  </a:txBody>
                  <a:tcPr/>
                </a:tc>
              </a:tr>
              <a:tr h="903801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Processors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87717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Motherboard</a:t>
                      </a:r>
                      <a:br>
                        <a:rPr lang="en-GB" sz="1200" dirty="0" smtClean="0"/>
                      </a:b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60753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Storage ( EG.</a:t>
                      </a:r>
                      <a:r>
                        <a:rPr lang="en-GB" sz="1200" baseline="0" dirty="0" smtClean="0"/>
                        <a:t> Hard Drive, Solid State, Flash, Internal, Removable, SAS, SCSI, Portable, Cloud)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166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59154"/>
            <a:ext cx="5791200" cy="1221472"/>
          </a:xfrm>
        </p:spPr>
        <p:txBody>
          <a:bodyPr/>
          <a:lstStyle/>
          <a:p>
            <a:r>
              <a:rPr lang="en-US" dirty="0" smtClean="0"/>
              <a:t>2. Computer Components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096514"/>
              </p:ext>
            </p:extLst>
          </p:nvPr>
        </p:nvGraphicFramePr>
        <p:xfrm>
          <a:off x="457198" y="881526"/>
          <a:ext cx="7938376" cy="5178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594"/>
                <a:gridCol w="1984594"/>
                <a:gridCol w="1984594"/>
                <a:gridCol w="1984594"/>
              </a:tblGrid>
              <a:tr h="63270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Component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Description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Purpose</a:t>
                      </a:r>
                      <a:endParaRPr lang="en-US" sz="1200" dirty="0"/>
                    </a:p>
                  </a:txBody>
                  <a:tcPr/>
                </a:tc>
              </a:tr>
              <a:tr h="837714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Power</a:t>
                      </a:r>
                      <a:r>
                        <a:rPr lang="en-GB" sz="1200" baseline="0" dirty="0" smtClean="0"/>
                        <a:t> Supply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106803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Ports</a:t>
                      </a:r>
                      <a:r>
                        <a:rPr lang="en-GB" sz="1200" baseline="0" dirty="0" smtClean="0"/>
                        <a:t> (USB, </a:t>
                      </a:r>
                      <a:r>
                        <a:rPr lang="en-GB" sz="1200" baseline="0" dirty="0" err="1" smtClean="0"/>
                        <a:t>Firewire</a:t>
                      </a:r>
                      <a:r>
                        <a:rPr lang="en-GB" sz="1200" baseline="0" dirty="0" smtClean="0"/>
                        <a:t>, SATA, Network, Fibre)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175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Memory (RAM, ROM, Cache)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465007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Expansion</a:t>
                      </a:r>
                      <a:r>
                        <a:rPr lang="en-GB" sz="1200" baseline="0" dirty="0" smtClean="0"/>
                        <a:t> Cards (</a:t>
                      </a:r>
                      <a:r>
                        <a:rPr lang="en-GB" sz="1200" baseline="0" dirty="0" err="1" smtClean="0"/>
                        <a:t>Eg</a:t>
                      </a:r>
                      <a:r>
                        <a:rPr lang="en-GB" sz="1200" baseline="0" dirty="0" smtClean="0"/>
                        <a:t>: Sound, network, graphics, storage controller, fibre channel)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64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Dream computer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Processor:</a:t>
            </a:r>
          </a:p>
          <a:p>
            <a:endParaRPr lang="en-GB" dirty="0"/>
          </a:p>
          <a:p>
            <a:r>
              <a:rPr lang="en-GB" dirty="0" smtClean="0"/>
              <a:t>Hard Drive:</a:t>
            </a:r>
          </a:p>
          <a:p>
            <a:endParaRPr lang="en-GB" dirty="0"/>
          </a:p>
          <a:p>
            <a:r>
              <a:rPr lang="en-GB" dirty="0" smtClean="0"/>
              <a:t>Ram:</a:t>
            </a:r>
          </a:p>
          <a:p>
            <a:endParaRPr lang="en-GB" dirty="0"/>
          </a:p>
          <a:p>
            <a:r>
              <a:rPr lang="en-GB" dirty="0" smtClean="0"/>
              <a:t>Drives: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Motherboard:</a:t>
            </a:r>
          </a:p>
          <a:p>
            <a:endParaRPr lang="en-GB" dirty="0"/>
          </a:p>
          <a:p>
            <a:r>
              <a:rPr lang="en-GB" dirty="0" smtClean="0"/>
              <a:t>Additional:</a:t>
            </a:r>
          </a:p>
          <a:p>
            <a:endParaRPr lang="en-GB" dirty="0"/>
          </a:p>
          <a:p>
            <a:r>
              <a:rPr lang="en-GB" dirty="0" smtClean="0"/>
              <a:t>Input Devices: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Output Devices: 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02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Types of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Explain </a:t>
            </a:r>
            <a:r>
              <a:rPr lang="en-US" dirty="0" smtClean="0">
                <a:solidFill>
                  <a:schemeClr val="accent6"/>
                </a:solidFill>
              </a:rPr>
              <a:t>where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chemeClr val="accent2"/>
                </a:solidFill>
              </a:rPr>
              <a:t>how</a:t>
            </a:r>
            <a:r>
              <a:rPr lang="en-US" dirty="0" smtClean="0"/>
              <a:t> each are used giving a </a:t>
            </a:r>
            <a:r>
              <a:rPr lang="en-US" dirty="0" smtClean="0">
                <a:solidFill>
                  <a:schemeClr val="accent3"/>
                </a:solidFill>
              </a:rPr>
              <a:t>benefit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limitation</a:t>
            </a:r>
            <a:r>
              <a:rPr lang="en-US" dirty="0" smtClean="0"/>
              <a:t> of each: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desktop</a:t>
            </a:r>
            <a:r>
              <a:rPr lang="en-US" dirty="0">
                <a:solidFill>
                  <a:srgbClr val="0000FF"/>
                </a:solidFill>
              </a:rPr>
              <a:t>/server </a:t>
            </a:r>
          </a:p>
          <a:p>
            <a:r>
              <a:rPr lang="en-US" dirty="0">
                <a:solidFill>
                  <a:srgbClr val="0000FF"/>
                </a:solidFill>
              </a:rPr>
              <a:t>  tablet/hybrid </a:t>
            </a:r>
          </a:p>
          <a:p>
            <a:r>
              <a:rPr lang="en-US" dirty="0">
                <a:solidFill>
                  <a:srgbClr val="0000FF"/>
                </a:solidFill>
              </a:rPr>
              <a:t>  smartphone </a:t>
            </a:r>
          </a:p>
          <a:p>
            <a:r>
              <a:rPr lang="en-US" dirty="0">
                <a:solidFill>
                  <a:srgbClr val="0000FF"/>
                </a:solidFill>
              </a:rPr>
              <a:t>  embedded </a:t>
            </a:r>
            <a:r>
              <a:rPr lang="en-US" dirty="0" smtClean="0">
                <a:solidFill>
                  <a:srgbClr val="0000FF"/>
                </a:solidFill>
              </a:rPr>
              <a:t>system (e.g. cars, home appliances, etc.)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  mainframe 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 </a:t>
            </a:r>
            <a:r>
              <a:rPr lang="en-US" dirty="0">
                <a:solidFill>
                  <a:srgbClr val="0000FF"/>
                </a:solidFill>
              </a:rPr>
              <a:t> quantum 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/>
          </a:p>
          <a:p>
            <a:r>
              <a:rPr lang="en-US" dirty="0" smtClean="0"/>
              <a:t>uses </a:t>
            </a:r>
            <a:r>
              <a:rPr lang="en-US" dirty="0"/>
              <a:t>(e.g. tablet device can be used when </a:t>
            </a:r>
          </a:p>
          <a:p>
            <a:r>
              <a:rPr lang="en-US" dirty="0">
                <a:solidFill>
                  <a:schemeClr val="accent5"/>
                </a:solidFill>
              </a:rPr>
              <a:t>travelling</a:t>
            </a:r>
            <a:r>
              <a:rPr lang="en-US" dirty="0"/>
              <a:t> due </a:t>
            </a:r>
            <a:r>
              <a:rPr lang="en-US" dirty="0" smtClean="0"/>
              <a:t>to its </a:t>
            </a:r>
            <a:r>
              <a:rPr lang="en-US" dirty="0" smtClean="0">
                <a:solidFill>
                  <a:schemeClr val="accent2"/>
                </a:solidFill>
              </a:rPr>
              <a:t>small size and built in battery</a:t>
            </a:r>
            <a:r>
              <a:rPr lang="en-US" dirty="0" smtClean="0"/>
              <a:t>) </a:t>
            </a:r>
            <a:endParaRPr lang="en-US" dirty="0"/>
          </a:p>
          <a:p>
            <a:r>
              <a:rPr lang="en-US" dirty="0"/>
              <a:t>  </a:t>
            </a:r>
            <a:r>
              <a:rPr lang="en-US" dirty="0" smtClean="0"/>
              <a:t>benefits </a:t>
            </a:r>
            <a:r>
              <a:rPr lang="en-US" dirty="0"/>
              <a:t>(e.g. desktop computer can have a </a:t>
            </a:r>
            <a:r>
              <a:rPr lang="en-US" dirty="0">
                <a:solidFill>
                  <a:srgbClr val="F83500"/>
                </a:solidFill>
              </a:rPr>
              <a:t>large </a:t>
            </a:r>
          </a:p>
          <a:p>
            <a:r>
              <a:rPr lang="en-US" dirty="0">
                <a:solidFill>
                  <a:srgbClr val="F83500"/>
                </a:solidFill>
              </a:rPr>
              <a:t>screen</a:t>
            </a:r>
            <a:r>
              <a:rPr lang="en-US" dirty="0"/>
              <a:t> which can improve productivity) </a:t>
            </a:r>
          </a:p>
          <a:p>
            <a:r>
              <a:rPr lang="en-US" dirty="0"/>
              <a:t>  limitations (e.g. mainframes can be </a:t>
            </a:r>
            <a:r>
              <a:rPr lang="en-US" dirty="0">
                <a:solidFill>
                  <a:srgbClr val="C2D63E"/>
                </a:solidFill>
              </a:rPr>
              <a:t>expensive</a:t>
            </a:r>
            <a:r>
              <a:rPr lang="en-US" dirty="0"/>
              <a:t> to purchase and maintain) </a:t>
            </a:r>
          </a:p>
          <a:p>
            <a:endParaRPr lang="en-GB" dirty="0" smtClean="0"/>
          </a:p>
          <a:p>
            <a:r>
              <a:rPr lang="en-GB" dirty="0" smtClean="0"/>
              <a:t>Complete the sheet given.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525</TotalTime>
  <Words>1442</Words>
  <Application>Microsoft Macintosh PowerPoint</Application>
  <PresentationFormat>On-screen Show (4:3)</PresentationFormat>
  <Paragraphs>760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Essential</vt:lpstr>
      <vt:lpstr>Cambridge Technicals Level 3 It  unit 1 Fundamentals of It Student booklet</vt:lpstr>
      <vt:lpstr>1 Input Devices</vt:lpstr>
      <vt:lpstr>1 Output Devices</vt:lpstr>
      <vt:lpstr>1 Communication Devices</vt:lpstr>
      <vt:lpstr>1. Input/output</vt:lpstr>
      <vt:lpstr>2. Computer Components</vt:lpstr>
      <vt:lpstr>2. Computer Components</vt:lpstr>
      <vt:lpstr>2. Dream computer…</vt:lpstr>
      <vt:lpstr>3. Types of System</vt:lpstr>
      <vt:lpstr>3. Justification</vt:lpstr>
      <vt:lpstr>4. Connectivity Methods</vt:lpstr>
      <vt:lpstr>4. Connectivity Methods</vt:lpstr>
      <vt:lpstr>5. Connectivity Hardware:</vt:lpstr>
      <vt:lpstr>5. Connectivity hardware</vt:lpstr>
      <vt:lpstr>6. Troubleshooting  </vt:lpstr>
      <vt:lpstr>6. Troubleshooting  </vt:lpstr>
      <vt:lpstr>6. Troubleshooting  </vt:lpstr>
      <vt:lpstr>7. Nibbles and bits</vt:lpstr>
      <vt:lpstr>7. Examples</vt:lpstr>
      <vt:lpstr>7. How many?</vt:lpstr>
      <vt:lpstr>Mid unit Test </vt:lpstr>
      <vt:lpstr>8. Converting 8bit Binary to Denary &amp; back</vt:lpstr>
      <vt:lpstr>PowerPoint Presentation</vt:lpstr>
      <vt:lpstr>PowerPoint Presentation</vt:lpstr>
      <vt:lpstr>8. Denary to binary</vt:lpstr>
      <vt:lpstr>8. Converting binary to denary</vt:lpstr>
      <vt:lpstr>8. Binary to Denary</vt:lpstr>
      <vt:lpstr>9. Hexadecimal</vt:lpstr>
      <vt:lpstr>9. Hexadecimal</vt:lpstr>
      <vt:lpstr>9. Hexadecimal</vt:lpstr>
      <vt:lpstr>9. Hexadecimal</vt:lpstr>
      <vt:lpstr>9. Hexadecimal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Gcse: Computing 10.1 Fundamentals of Computer Systems</dc:title>
  <dc:creator>Mr Grayson</dc:creator>
  <cp:lastModifiedBy>GY</cp:lastModifiedBy>
  <cp:revision>39</cp:revision>
  <dcterms:created xsi:type="dcterms:W3CDTF">2013-08-29T09:54:13Z</dcterms:created>
  <dcterms:modified xsi:type="dcterms:W3CDTF">2016-09-09T05:38:48Z</dcterms:modified>
</cp:coreProperties>
</file>