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1C6-8E7B-461D-9D4A-B0B84B4E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49E0E-CF54-476A-A0F9-BAE14FB5F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9646-4564-4B51-BD10-698B2B20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C8EA-57DE-4E3A-8750-B0405DA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7AA4-A81A-4D5B-A17B-842F5857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DB2A-D3FF-4BCA-BCD5-CCD745C9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070A5-591B-4C43-8108-C4D3536F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F164-8B4D-4388-99A8-2BC5BA1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42AD-9338-4F3B-85EC-26F58006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CB2D3-B636-47AF-B190-355EE964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32FEE-0A7A-4102-AE67-FDABB1F8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D96CD-CFB2-4AF4-896D-601E9A54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346C-AEFA-40EA-83FA-5D4D7A43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52A-E074-4128-8C60-85AB9119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00A9-3508-4D85-AEF1-E39E971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530E-1B8B-4534-BF1C-3A8474F1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2142-8A7F-41BB-9DA6-BC0FE001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431F-B4F3-4272-89A6-C5E91818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D817-771F-411A-962F-967D87C8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D955-E1CC-4B89-B2E7-3BDEF449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AF09-BFC5-4562-B005-8E0ADF9C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395A1-4C5E-4487-8377-B0A078A24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E56B-F7DF-469D-B36C-A958893C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10A16-59BF-4A4A-A4BE-CCBC8A61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287BF-7507-490D-BA81-04149646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E18F-A9E5-41E1-9ADB-1126751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393-30F8-4799-8543-4CA2DE182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DCDA-29E1-4CB1-8963-313FD12A2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DEAD-314C-42B7-B4DD-6947FCEE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4A2F7-BD84-4A63-AEA1-3D1FFF7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6527-2421-47F4-BF5A-99382E83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6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C4C2-547F-4AC7-88FD-4E76165B4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C497-22AD-40F9-96AC-30A1F0EA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D00-18AA-4AD4-BED4-17E2C9D2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0AF27-3324-4FB6-AA60-F36A57E9A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D8C14-3C86-44B0-8D86-70FFAE8AB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2C5AF-9FC9-449A-A176-B92C9802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E6E38D-6837-4B13-B0DC-86587BA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4DAB0-2550-4740-AAD3-D061D655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9100-6005-4E1D-8263-65AF2F8A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D57DF-97E4-44F7-BD55-1BD32F3A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67290-1717-471C-95C1-F56FB42E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84689-3DF9-4EE4-ADFF-95C7B06D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048A6-9581-4FA4-AC05-CF1D975A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8874-8DA5-47F9-A0AE-3FEBA39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E3C96-9B66-4484-842F-6EBC3094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1B5-BE1C-418F-8733-90B69BB6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D4E-6270-4914-A43A-9F085931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B853-2701-4A6A-93AF-F052C476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0D89-7D6D-4981-B319-BC35B22A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2AC00-AD1C-46F8-98C8-F2A2E481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3F3D-02D8-43D5-A0EA-92346AE2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AF49-BC7B-4EF7-9521-17BEB92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E9C-6C5D-4080-A204-76E51DA3B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F4E3-3041-47C1-B848-11171AE00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4DCB1-097E-4CAB-AE31-7F1294B3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7AFD6-9463-442C-A712-15B7527A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EF726-9B78-45C4-8172-033148C8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C3D4-47E5-4670-9797-697CDB5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EB6E4-24DC-480A-A832-5854CF7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3ACC-EE32-47BC-B98E-C85187C13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F616-8B9F-44BD-8730-A49812345099}" type="datetimeFigureOut">
              <a:rPr lang="en-GB" smtClean="0"/>
              <a:t>28/03/2022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3184-6A48-4C28-8352-E3619E8A2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3396-BCCE-42D6-8A6A-EAFA000FF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47162DE7-CDA6-427B-8FCC-6AAB9AB44E52}"/>
              </a:ext>
            </a:extLst>
          </p:cNvPr>
          <p:cNvSpPr/>
          <p:nvPr/>
        </p:nvSpPr>
        <p:spPr>
          <a:xfrm>
            <a:off x="9883728" y="5468204"/>
            <a:ext cx="1429603" cy="1042580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End of Year Test</a:t>
            </a:r>
          </a:p>
        </p:txBody>
      </p:sp>
      <p:sp>
        <p:nvSpPr>
          <p:cNvPr id="80" name="Callout: Right Arrow 79">
            <a:extLst>
              <a:ext uri="{FF2B5EF4-FFF2-40B4-BE49-F238E27FC236}">
                <a16:creationId xmlns:a16="http://schemas.microsoft.com/office/drawing/2014/main" id="{5FE239EE-BC4B-4FC5-BD1C-AB93C01857DD}"/>
              </a:ext>
            </a:extLst>
          </p:cNvPr>
          <p:cNvSpPr/>
          <p:nvPr/>
        </p:nvSpPr>
        <p:spPr>
          <a:xfrm>
            <a:off x="128109" y="108122"/>
            <a:ext cx="1752620" cy="5212454"/>
          </a:xfrm>
          <a:prstGeom prst="rightArrowCallou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Skills Preparation: Understand more complex programming techniques, hardware &amp; software and develop a range of creative project skills.  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509A212-5ED0-4D4D-B9F2-EA26FCD38CEF}"/>
              </a:ext>
            </a:extLst>
          </p:cNvPr>
          <p:cNvSpPr/>
          <p:nvPr/>
        </p:nvSpPr>
        <p:spPr>
          <a:xfrm>
            <a:off x="6186040" y="5623905"/>
            <a:ext cx="1115080" cy="817778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Architecture Assessment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E27212B-AAF4-46CC-B005-82FA5AF91B2C}"/>
              </a:ext>
            </a:extLst>
          </p:cNvPr>
          <p:cNvSpPr/>
          <p:nvPr/>
        </p:nvSpPr>
        <p:spPr>
          <a:xfrm>
            <a:off x="1582201" y="3570195"/>
            <a:ext cx="1429603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Undertake creative projects, involve selecting and using multiple applications.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B293D488-5C2C-4D45-9723-6DF9A7DC0652}"/>
              </a:ext>
            </a:extLst>
          </p:cNvPr>
          <p:cNvSpPr/>
          <p:nvPr/>
        </p:nvSpPr>
        <p:spPr>
          <a:xfrm>
            <a:off x="1907372" y="592962"/>
            <a:ext cx="1434780" cy="28194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Advance Graphic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F5AF4E40-35C2-4DAF-9206-74AE7789494A}"/>
              </a:ext>
            </a:extLst>
          </p:cNvPr>
          <p:cNvSpPr/>
          <p:nvPr/>
        </p:nvSpPr>
        <p:spPr>
          <a:xfrm>
            <a:off x="3307335" y="529870"/>
            <a:ext cx="1623982" cy="289913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Using Python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141C23-7D38-431A-8E8D-DCA5A3B3A079}"/>
              </a:ext>
            </a:extLst>
          </p:cNvPr>
          <p:cNvCxnSpPr>
            <a:cxnSpLocks/>
          </p:cNvCxnSpPr>
          <p:nvPr/>
        </p:nvCxnSpPr>
        <p:spPr>
          <a:xfrm>
            <a:off x="2713275" y="3505240"/>
            <a:ext cx="573208" cy="38764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row: Down 27">
            <a:extLst>
              <a:ext uri="{FF2B5EF4-FFF2-40B4-BE49-F238E27FC236}">
                <a16:creationId xmlns:a16="http://schemas.microsoft.com/office/drawing/2014/main" id="{249E16C4-8966-4DD4-BC69-FAE8B785C544}"/>
              </a:ext>
            </a:extLst>
          </p:cNvPr>
          <p:cNvSpPr/>
          <p:nvPr/>
        </p:nvSpPr>
        <p:spPr>
          <a:xfrm>
            <a:off x="6695283" y="645541"/>
            <a:ext cx="1936193" cy="285969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Computer Architecture</a:t>
            </a: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17B8D599-3E76-424A-9910-15FA59A47974}"/>
              </a:ext>
            </a:extLst>
          </p:cNvPr>
          <p:cNvSpPr/>
          <p:nvPr/>
        </p:nvSpPr>
        <p:spPr>
          <a:xfrm>
            <a:off x="4957960" y="645541"/>
            <a:ext cx="1769364" cy="27850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Random Modelling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5B3314F-488D-4857-A0CF-B9AFDAA880CC}"/>
              </a:ext>
            </a:extLst>
          </p:cNvPr>
          <p:cNvSpPr/>
          <p:nvPr/>
        </p:nvSpPr>
        <p:spPr>
          <a:xfrm>
            <a:off x="3313613" y="3466063"/>
            <a:ext cx="1729611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design and develop modular programs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B9CF36E-6F87-4327-AF81-3C60C2D98C11}"/>
              </a:ext>
            </a:extLst>
          </p:cNvPr>
          <p:cNvSpPr/>
          <p:nvPr/>
        </p:nvSpPr>
        <p:spPr>
          <a:xfrm>
            <a:off x="2550250" y="5623905"/>
            <a:ext cx="1150294" cy="75670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Python Assessment</a:t>
            </a: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7BF31ED8-31EA-4800-BDDE-2BA168CDEB5C}"/>
              </a:ext>
            </a:extLst>
          </p:cNvPr>
          <p:cNvSpPr/>
          <p:nvPr/>
        </p:nvSpPr>
        <p:spPr>
          <a:xfrm>
            <a:off x="8599435" y="618581"/>
            <a:ext cx="1769364" cy="2824860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Database Creation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81D5416-EAAA-45DD-8E8F-F6185AD679E0}"/>
              </a:ext>
            </a:extLst>
          </p:cNvPr>
          <p:cNvSpPr/>
          <p:nvPr/>
        </p:nvSpPr>
        <p:spPr>
          <a:xfrm>
            <a:off x="5364122" y="3498806"/>
            <a:ext cx="3253494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understand how numbers can be represented in binary</a:t>
            </a:r>
          </a:p>
          <a:p>
            <a:r>
              <a:rPr lang="en-US" sz="1200" dirty="0">
                <a:solidFill>
                  <a:schemeClr val="tx1"/>
                </a:solidFill>
              </a:rPr>
              <a:t>understand the hardware and software components that make up computer systems</a:t>
            </a:r>
          </a:p>
          <a:p>
            <a:r>
              <a:rPr lang="en-US" sz="1200" dirty="0">
                <a:solidFill>
                  <a:schemeClr val="tx1"/>
                </a:solidFill>
              </a:rPr>
              <a:t>understand how instructions are stored and executed within a computer system.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A917D9F-5799-4F63-9043-1D1CB10A8C27}"/>
              </a:ext>
            </a:extLst>
          </p:cNvPr>
          <p:cNvSpPr/>
          <p:nvPr/>
        </p:nvSpPr>
        <p:spPr>
          <a:xfrm>
            <a:off x="8643256" y="3476309"/>
            <a:ext cx="3420635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chemeClr val="tx1"/>
                </a:solidFill>
              </a:rPr>
              <a:t>create, reuse, revise and repurpose digital artefacts for a given audience, with attention to trustworthiness, design and usability.</a:t>
            </a:r>
          </a:p>
          <a:p>
            <a:endParaRPr lang="en-US" sz="1100" dirty="0">
              <a:solidFill>
                <a:schemeClr val="tx1"/>
              </a:solidFill>
            </a:endParaRPr>
          </a:p>
          <a:p>
            <a:r>
              <a:rPr lang="en-US" sz="1100" dirty="0">
                <a:solidFill>
                  <a:schemeClr val="tx1"/>
                </a:solidFill>
              </a:rPr>
              <a:t>design, use and evaluate computational abstraction</a:t>
            </a:r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D5AAB505-AB71-4EBA-B5C4-40BFAF11020D}"/>
              </a:ext>
            </a:extLst>
          </p:cNvPr>
          <p:cNvSpPr/>
          <p:nvPr/>
        </p:nvSpPr>
        <p:spPr>
          <a:xfrm>
            <a:off x="10395442" y="552677"/>
            <a:ext cx="1781102" cy="279723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Website Design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B7F1A7E8-C2B3-4948-8892-8C8F50A71EEE}"/>
              </a:ext>
            </a:extLst>
          </p:cNvPr>
          <p:cNvSpPr/>
          <p:nvPr/>
        </p:nvSpPr>
        <p:spPr>
          <a:xfrm>
            <a:off x="3919871" y="5578305"/>
            <a:ext cx="1384113" cy="77123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Random Modelling test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6EB69B2-211D-4C88-87C0-6C09CEDA9229}"/>
              </a:ext>
            </a:extLst>
          </p:cNvPr>
          <p:cNvCxnSpPr>
            <a:cxnSpLocks/>
          </p:cNvCxnSpPr>
          <p:nvPr/>
        </p:nvCxnSpPr>
        <p:spPr>
          <a:xfrm flipV="1">
            <a:off x="8393154" y="4520821"/>
            <a:ext cx="500204" cy="22056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5FCDA87-383B-48F3-A4C1-4EEE7F19FA50}"/>
              </a:ext>
            </a:extLst>
          </p:cNvPr>
          <p:cNvCxnSpPr>
            <a:cxnSpLocks/>
          </p:cNvCxnSpPr>
          <p:nvPr/>
        </p:nvCxnSpPr>
        <p:spPr>
          <a:xfrm flipV="1">
            <a:off x="4740119" y="4356253"/>
            <a:ext cx="696521" cy="21085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729CA640-F1B2-4063-8904-CE9F4A4B719E}"/>
              </a:ext>
            </a:extLst>
          </p:cNvPr>
          <p:cNvSpPr/>
          <p:nvPr/>
        </p:nvSpPr>
        <p:spPr>
          <a:xfrm>
            <a:off x="155155" y="5510632"/>
            <a:ext cx="1429603" cy="895541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Advance Graphics Submission</a:t>
            </a:r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F04066A3-53C2-4787-ADB2-A8CA7A736BA9}"/>
              </a:ext>
            </a:extLst>
          </p:cNvPr>
          <p:cNvSpPr/>
          <p:nvPr/>
        </p:nvSpPr>
        <p:spPr>
          <a:xfrm>
            <a:off x="1584758" y="5518067"/>
            <a:ext cx="1021912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DC1</a:t>
            </a:r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17483B02-1E13-485D-AA84-5B6493B5EB12}"/>
              </a:ext>
            </a:extLst>
          </p:cNvPr>
          <p:cNvSpPr/>
          <p:nvPr/>
        </p:nvSpPr>
        <p:spPr>
          <a:xfrm>
            <a:off x="5185333" y="5535687"/>
            <a:ext cx="1137048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DC2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2" name="Arrow: Right 51">
            <a:extLst>
              <a:ext uri="{FF2B5EF4-FFF2-40B4-BE49-F238E27FC236}">
                <a16:creationId xmlns:a16="http://schemas.microsoft.com/office/drawing/2014/main" id="{E96506D3-3536-4519-A20A-E930A933C9D6}"/>
              </a:ext>
            </a:extLst>
          </p:cNvPr>
          <p:cNvSpPr/>
          <p:nvPr/>
        </p:nvSpPr>
        <p:spPr>
          <a:xfrm>
            <a:off x="8617616" y="5534161"/>
            <a:ext cx="1453458" cy="976623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RPE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B426F2B-F87E-4D49-B066-ABC7137E9F4D}"/>
              </a:ext>
            </a:extLst>
          </p:cNvPr>
          <p:cNvSpPr/>
          <p:nvPr/>
        </p:nvSpPr>
        <p:spPr>
          <a:xfrm>
            <a:off x="1622927" y="70329"/>
            <a:ext cx="10208793" cy="4425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ASSESSMENT OBJECTIVES: Develop Computing, editing and Programming skills. 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556137C-396B-4ACC-AB43-4308FE342C0A}"/>
              </a:ext>
            </a:extLst>
          </p:cNvPr>
          <p:cNvSpPr/>
          <p:nvPr/>
        </p:nvSpPr>
        <p:spPr>
          <a:xfrm>
            <a:off x="2323515" y="4736065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36F1DE3F-B93A-4D4A-BC7F-9ABD57423061}"/>
              </a:ext>
            </a:extLst>
          </p:cNvPr>
          <p:cNvSpPr/>
          <p:nvPr/>
        </p:nvSpPr>
        <p:spPr>
          <a:xfrm>
            <a:off x="4541273" y="4636909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54002EA-A289-4962-AD2B-5E51B83D33AF}"/>
              </a:ext>
            </a:extLst>
          </p:cNvPr>
          <p:cNvSpPr/>
          <p:nvPr/>
        </p:nvSpPr>
        <p:spPr>
          <a:xfrm>
            <a:off x="6127052" y="4776344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DA77D7E-9C0D-4293-9037-CF0A5BF974B4}"/>
              </a:ext>
            </a:extLst>
          </p:cNvPr>
          <p:cNvSpPr/>
          <p:nvPr/>
        </p:nvSpPr>
        <p:spPr>
          <a:xfrm>
            <a:off x="7663379" y="4692587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A917192-7A78-4E1B-82DC-EA705266F77C}"/>
              </a:ext>
            </a:extLst>
          </p:cNvPr>
          <p:cNvSpPr/>
          <p:nvPr/>
        </p:nvSpPr>
        <p:spPr>
          <a:xfrm>
            <a:off x="11076087" y="4595117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B7717B7-FB28-4D04-A696-C626C776DB82}"/>
              </a:ext>
            </a:extLst>
          </p:cNvPr>
          <p:cNvSpPr/>
          <p:nvPr/>
        </p:nvSpPr>
        <p:spPr>
          <a:xfrm>
            <a:off x="9411889" y="4604963"/>
            <a:ext cx="943679" cy="696364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err="1">
                <a:solidFill>
                  <a:schemeClr val="tx1"/>
                </a:solidFill>
              </a:rPr>
              <a:t>RPE</a:t>
            </a:r>
            <a:r>
              <a:rPr lang="en-GB" sz="900" b="1" dirty="0">
                <a:solidFill>
                  <a:schemeClr val="tx1"/>
                </a:solidFill>
              </a:rPr>
              <a:t>: Key terms &amp; Test</a:t>
            </a: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F8EA8F90-EB77-4D1F-B8C0-811CA386578B}"/>
              </a:ext>
            </a:extLst>
          </p:cNvPr>
          <p:cNvSpPr/>
          <p:nvPr/>
        </p:nvSpPr>
        <p:spPr>
          <a:xfrm>
            <a:off x="3609379" y="5789519"/>
            <a:ext cx="459827" cy="484448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95876960-2253-4668-BA37-FFBEBF4A51A3}"/>
              </a:ext>
            </a:extLst>
          </p:cNvPr>
          <p:cNvSpPr/>
          <p:nvPr/>
        </p:nvSpPr>
        <p:spPr>
          <a:xfrm>
            <a:off x="7587843" y="5613584"/>
            <a:ext cx="1115080" cy="817778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Database Assessment</a:t>
            </a:r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C05D74E2-8416-4181-9638-0C8956BFC8FE}"/>
              </a:ext>
            </a:extLst>
          </p:cNvPr>
          <p:cNvSpPr/>
          <p:nvPr/>
        </p:nvSpPr>
        <p:spPr>
          <a:xfrm>
            <a:off x="7209954" y="5789519"/>
            <a:ext cx="459827" cy="484448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1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37107F-5826-4E76-AFD0-B41485B1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40" t="8965" r="28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4E28AD-052D-42B1-B913-2155273985ED}"/>
              </a:ext>
            </a:extLst>
          </p:cNvPr>
          <p:cNvSpPr/>
          <p:nvPr/>
        </p:nvSpPr>
        <p:spPr>
          <a:xfrm>
            <a:off x="989044" y="5269511"/>
            <a:ext cx="11202955" cy="296697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undertake creative projects that involve selecting, using, and combining multiple application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8D848D-504A-4810-B60D-7D35B1C3E364}"/>
              </a:ext>
            </a:extLst>
          </p:cNvPr>
          <p:cNvSpPr/>
          <p:nvPr/>
        </p:nvSpPr>
        <p:spPr>
          <a:xfrm>
            <a:off x="1623527" y="4739052"/>
            <a:ext cx="10552320" cy="469395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understand how instructions are stored and executed within a computer system: </a:t>
            </a:r>
            <a:r>
              <a:rPr lang="en-US" dirty="0" err="1">
                <a:solidFill>
                  <a:schemeClr val="tx1"/>
                </a:solidFill>
              </a:rPr>
              <a:t>Eg</a:t>
            </a:r>
            <a:r>
              <a:rPr lang="en-US" dirty="0">
                <a:solidFill>
                  <a:schemeClr val="tx1"/>
                </a:solidFill>
              </a:rPr>
              <a:t> Binary Digits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5213A4-3BA8-4396-B5F6-F069F3B802C2}"/>
              </a:ext>
            </a:extLst>
          </p:cNvPr>
          <p:cNvSpPr/>
          <p:nvPr/>
        </p:nvSpPr>
        <p:spPr>
          <a:xfrm>
            <a:off x="2631233" y="4228276"/>
            <a:ext cx="9544767" cy="459927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ysClr val="windowText" lastClr="000000"/>
                </a:solidFill>
              </a:rPr>
              <a:t>understand the hardware and software components that make up computer systems.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5037B5-8ABB-41F0-A1C9-D49F91AAFA70}"/>
              </a:ext>
            </a:extLst>
          </p:cNvPr>
          <p:cNvSpPr/>
          <p:nvPr/>
        </p:nvSpPr>
        <p:spPr>
          <a:xfrm>
            <a:off x="3913944" y="3839758"/>
            <a:ext cx="8261903" cy="320573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</a:rPr>
              <a:t>understand simple Boolean logic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E1F524-4C8B-43FF-812E-0A3A13D9F541}"/>
              </a:ext>
            </a:extLst>
          </p:cNvPr>
          <p:cNvSpPr/>
          <p:nvPr/>
        </p:nvSpPr>
        <p:spPr>
          <a:xfrm>
            <a:off x="5059429" y="2987178"/>
            <a:ext cx="7116418" cy="827156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ysClr val="windowText" lastClr="000000"/>
                </a:solidFill>
              </a:rPr>
              <a:t>use 2 or more programming languages, at least one of which is textual, to solve a variety of computational problems. </a:t>
            </a:r>
            <a:r>
              <a:rPr lang="en-US" dirty="0" err="1">
                <a:solidFill>
                  <a:sysClr val="windowText" lastClr="000000"/>
                </a:solidFill>
              </a:rPr>
              <a:t>Eg</a:t>
            </a:r>
            <a:r>
              <a:rPr lang="en-US" dirty="0">
                <a:solidFill>
                  <a:sysClr val="windowText" lastClr="000000"/>
                </a:solidFill>
              </a:rPr>
              <a:t> Lists and Arrays.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D8A1A-78DF-4A48-B6EC-FEB9BBCCB957}"/>
              </a:ext>
            </a:extLst>
          </p:cNvPr>
          <p:cNvSpPr/>
          <p:nvPr/>
        </p:nvSpPr>
        <p:spPr>
          <a:xfrm>
            <a:off x="5799068" y="2217132"/>
            <a:ext cx="6376779" cy="770046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ysClr val="windowText" lastClr="000000"/>
                </a:solidFill>
              </a:rPr>
              <a:t>understand several key algorithms that reflect computational thinking [for example, ones for sorting and searching]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CD6C84-7833-4C72-8DF5-87B50D11E6D4}"/>
              </a:ext>
            </a:extLst>
          </p:cNvPr>
          <p:cNvSpPr/>
          <p:nvPr/>
        </p:nvSpPr>
        <p:spPr>
          <a:xfrm>
            <a:off x="6450910" y="1619808"/>
            <a:ext cx="5724938" cy="583273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design, use and evaluate computational abstractions</a:t>
            </a:r>
            <a:endParaRPr lang="en-GB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AAB31-6FB0-464C-B8AB-006484E128B2}"/>
              </a:ext>
            </a:extLst>
          </p:cNvPr>
          <p:cNvSpPr txBox="1"/>
          <p:nvPr/>
        </p:nvSpPr>
        <p:spPr>
          <a:xfrm>
            <a:off x="309417" y="163950"/>
            <a:ext cx="6141493" cy="5847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Steps to Computer Science Success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F78506B-AD63-4E96-BE1D-A5B8220E8CDD}"/>
              </a:ext>
            </a:extLst>
          </p:cNvPr>
          <p:cNvSpPr/>
          <p:nvPr/>
        </p:nvSpPr>
        <p:spPr>
          <a:xfrm>
            <a:off x="503854" y="5627271"/>
            <a:ext cx="11671994" cy="436533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create, reuse, revise and repurpose digital artefacts for a given audience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2F5127-6552-4937-A094-264466B97568}"/>
              </a:ext>
            </a:extLst>
          </p:cNvPr>
          <p:cNvSpPr/>
          <p:nvPr/>
        </p:nvSpPr>
        <p:spPr>
          <a:xfrm>
            <a:off x="0" y="6096666"/>
            <a:ext cx="12175847" cy="775385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understand a range of ways to use technology safely, respectfully, responsibly and securely, including protecting their online identity and privacy; </a:t>
            </a:r>
            <a:r>
              <a:rPr lang="en-US" dirty="0" err="1">
                <a:solidFill>
                  <a:schemeClr val="tx1"/>
                </a:solidFill>
              </a:rPr>
              <a:t>recognise</a:t>
            </a:r>
            <a:r>
              <a:rPr lang="en-US" dirty="0">
                <a:solidFill>
                  <a:schemeClr val="tx1"/>
                </a:solidFill>
              </a:rPr>
              <a:t> inappropriate content, contact and conduct, and know how to report concerns</a:t>
            </a:r>
          </a:p>
        </p:txBody>
      </p:sp>
    </p:spTree>
    <p:extLst>
      <p:ext uri="{BB962C8B-B14F-4D97-AF65-F5344CB8AC3E}">
        <p14:creationId xmlns:p14="http://schemas.microsoft.com/office/powerpoint/2010/main" val="45077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329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Luke Grayson</cp:lastModifiedBy>
  <cp:revision>18</cp:revision>
  <dcterms:created xsi:type="dcterms:W3CDTF">2022-03-10T09:55:44Z</dcterms:created>
  <dcterms:modified xsi:type="dcterms:W3CDTF">2022-03-28T15:06:19Z</dcterms:modified>
</cp:coreProperties>
</file>