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4"/>
  </p:notesMasterIdLst>
  <p:handoutMasterIdLst>
    <p:handoutMasterId r:id="rId125"/>
  </p:handoutMasterIdLst>
  <p:sldIdLst>
    <p:sldId id="256" r:id="rId5"/>
    <p:sldId id="265" r:id="rId6"/>
    <p:sldId id="257" r:id="rId7"/>
    <p:sldId id="264" r:id="rId8"/>
    <p:sldId id="258" r:id="rId9"/>
    <p:sldId id="259" r:id="rId10"/>
    <p:sldId id="260" r:id="rId11"/>
    <p:sldId id="261" r:id="rId12"/>
    <p:sldId id="262" r:id="rId13"/>
    <p:sldId id="263" r:id="rId14"/>
    <p:sldId id="345" r:id="rId15"/>
    <p:sldId id="346" r:id="rId16"/>
    <p:sldId id="347" r:id="rId17"/>
    <p:sldId id="377" r:id="rId18"/>
    <p:sldId id="267" r:id="rId19"/>
    <p:sldId id="268" r:id="rId20"/>
    <p:sldId id="269" r:id="rId21"/>
    <p:sldId id="270" r:id="rId22"/>
    <p:sldId id="271" r:id="rId23"/>
    <p:sldId id="303" r:id="rId24"/>
    <p:sldId id="274" r:id="rId25"/>
    <p:sldId id="275" r:id="rId26"/>
    <p:sldId id="276" r:id="rId27"/>
    <p:sldId id="277" r:id="rId28"/>
    <p:sldId id="291" r:id="rId29"/>
    <p:sldId id="281" r:id="rId30"/>
    <p:sldId id="304" r:id="rId31"/>
    <p:sldId id="294" r:id="rId32"/>
    <p:sldId id="300" r:id="rId33"/>
    <p:sldId id="288" r:id="rId34"/>
    <p:sldId id="293" r:id="rId35"/>
    <p:sldId id="301" r:id="rId36"/>
    <p:sldId id="302" r:id="rId37"/>
    <p:sldId id="292" r:id="rId38"/>
    <p:sldId id="372" r:id="rId39"/>
    <p:sldId id="373" r:id="rId40"/>
    <p:sldId id="375" r:id="rId41"/>
    <p:sldId id="411" r:id="rId42"/>
    <p:sldId id="388" r:id="rId43"/>
    <p:sldId id="378" r:id="rId44"/>
    <p:sldId id="412" r:id="rId45"/>
    <p:sldId id="420" r:id="rId46"/>
    <p:sldId id="379" r:id="rId47"/>
    <p:sldId id="413" r:id="rId48"/>
    <p:sldId id="374" r:id="rId49"/>
    <p:sldId id="376" r:id="rId50"/>
    <p:sldId id="409" r:id="rId51"/>
    <p:sldId id="390" r:id="rId52"/>
    <p:sldId id="391" r:id="rId53"/>
    <p:sldId id="408" r:id="rId54"/>
    <p:sldId id="410" r:id="rId55"/>
    <p:sldId id="407" r:id="rId56"/>
    <p:sldId id="394" r:id="rId57"/>
    <p:sldId id="395" r:id="rId58"/>
    <p:sldId id="396" r:id="rId59"/>
    <p:sldId id="397" r:id="rId60"/>
    <p:sldId id="398" r:id="rId61"/>
    <p:sldId id="399" r:id="rId62"/>
    <p:sldId id="400" r:id="rId63"/>
    <p:sldId id="306" r:id="rId64"/>
    <p:sldId id="371" r:id="rId65"/>
    <p:sldId id="356" r:id="rId66"/>
    <p:sldId id="355" r:id="rId67"/>
    <p:sldId id="305" r:id="rId68"/>
    <p:sldId id="358" r:id="rId69"/>
    <p:sldId id="348" r:id="rId70"/>
    <p:sldId id="308" r:id="rId71"/>
    <p:sldId id="309" r:id="rId72"/>
    <p:sldId id="310" r:id="rId73"/>
    <p:sldId id="311" r:id="rId74"/>
    <p:sldId id="312" r:id="rId75"/>
    <p:sldId id="313" r:id="rId76"/>
    <p:sldId id="314" r:id="rId77"/>
    <p:sldId id="315" r:id="rId78"/>
    <p:sldId id="350" r:id="rId79"/>
    <p:sldId id="351" r:id="rId80"/>
    <p:sldId id="357" r:id="rId81"/>
    <p:sldId id="316" r:id="rId82"/>
    <p:sldId id="317" r:id="rId83"/>
    <p:sldId id="318" r:id="rId84"/>
    <p:sldId id="319" r:id="rId85"/>
    <p:sldId id="320" r:id="rId86"/>
    <p:sldId id="354" r:id="rId87"/>
    <p:sldId id="321" r:id="rId88"/>
    <p:sldId id="322" r:id="rId89"/>
    <p:sldId id="323" r:id="rId90"/>
    <p:sldId id="324" r:id="rId91"/>
    <p:sldId id="325" r:id="rId92"/>
    <p:sldId id="326" r:id="rId93"/>
    <p:sldId id="327" r:id="rId94"/>
    <p:sldId id="352" r:id="rId95"/>
    <p:sldId id="353" r:id="rId96"/>
    <p:sldId id="360" r:id="rId97"/>
    <p:sldId id="361" r:id="rId98"/>
    <p:sldId id="383" r:id="rId99"/>
    <p:sldId id="362" r:id="rId100"/>
    <p:sldId id="363" r:id="rId101"/>
    <p:sldId id="364" r:id="rId102"/>
    <p:sldId id="370" r:id="rId103"/>
    <p:sldId id="366" r:id="rId104"/>
    <p:sldId id="367" r:id="rId105"/>
    <p:sldId id="384" r:id="rId106"/>
    <p:sldId id="385" r:id="rId107"/>
    <p:sldId id="386" r:id="rId108"/>
    <p:sldId id="387" r:id="rId109"/>
    <p:sldId id="368" r:id="rId110"/>
    <p:sldId id="369" r:id="rId111"/>
    <p:sldId id="359" r:id="rId112"/>
    <p:sldId id="328" r:id="rId113"/>
    <p:sldId id="329" r:id="rId114"/>
    <p:sldId id="330" r:id="rId115"/>
    <p:sldId id="331" r:id="rId116"/>
    <p:sldId id="332" r:id="rId117"/>
    <p:sldId id="414" r:id="rId118"/>
    <p:sldId id="415" r:id="rId119"/>
    <p:sldId id="416" r:id="rId120"/>
    <p:sldId id="417" r:id="rId121"/>
    <p:sldId id="419" r:id="rId122"/>
    <p:sldId id="418" r:id="rId1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Overview" id="{3089D3BB-B843-4E63-B564-49C74AF5356C}">
          <p14:sldIdLst>
            <p14:sldId id="256"/>
            <p14:sldId id="265"/>
            <p14:sldId id="257"/>
            <p14:sldId id="264"/>
            <p14:sldId id="258"/>
            <p14:sldId id="259"/>
            <p14:sldId id="260"/>
            <p14:sldId id="261"/>
            <p14:sldId id="262"/>
            <p14:sldId id="263"/>
          </p14:sldIdLst>
        </p14:section>
        <p14:section name="Lessons" id="{77F53A5B-2428-44BC-8150-1FE9430EE564}">
          <p14:sldIdLst/>
        </p14:section>
        <p14:section name="IT Jobs, Attributes, Ready for Work" id="{1B7B96F8-16FA-4446-AE98-DFD6627F3E7B}">
          <p14:sldIdLst>
            <p14:sldId id="345"/>
            <p14:sldId id="346"/>
            <p14:sldId id="347"/>
            <p14:sldId id="377"/>
            <p14:sldId id="267"/>
            <p14:sldId id="268"/>
            <p14:sldId id="269"/>
            <p14:sldId id="270"/>
            <p14:sldId id="271"/>
            <p14:sldId id="303"/>
            <p14:sldId id="274"/>
            <p14:sldId id="275"/>
            <p14:sldId id="276"/>
            <p14:sldId id="277"/>
            <p14:sldId id="291"/>
            <p14:sldId id="281"/>
            <p14:sldId id="304"/>
            <p14:sldId id="294"/>
            <p14:sldId id="300"/>
            <p14:sldId id="288"/>
            <p14:sldId id="293"/>
            <p14:sldId id="301"/>
            <p14:sldId id="302"/>
            <p14:sldId id="292"/>
          </p14:sldIdLst>
        </p14:section>
        <p14:section name="Professional Bodies/Industry Cert" id="{0DE154E5-0516-45D1-82A3-5DDAAA14808F}">
          <p14:sldIdLst>
            <p14:sldId id="372"/>
            <p14:sldId id="373"/>
            <p14:sldId id="375"/>
            <p14:sldId id="411"/>
            <p14:sldId id="388"/>
            <p14:sldId id="378"/>
            <p14:sldId id="412"/>
            <p14:sldId id="420"/>
            <p14:sldId id="379"/>
            <p14:sldId id="413"/>
          </p14:sldIdLst>
        </p14:section>
        <p14:section name="Comm Tech" id="{2A303D35-9012-4A8D-B8DB-76DAAB0A9C89}">
          <p14:sldIdLst>
            <p14:sldId id="374"/>
            <p14:sldId id="376"/>
            <p14:sldId id="409"/>
            <p14:sldId id="390"/>
            <p14:sldId id="391"/>
            <p14:sldId id="408"/>
            <p14:sldId id="410"/>
            <p14:sldId id="407"/>
            <p14:sldId id="394"/>
            <p14:sldId id="395"/>
            <p14:sldId id="396"/>
            <p14:sldId id="397"/>
            <p14:sldId id="398"/>
            <p14:sldId id="399"/>
            <p14:sldId id="400"/>
          </p14:sldIdLst>
        </p14:section>
        <p14:section name="Comm Skills" id="{E2852757-70DB-432E-A1BE-70167462C068}">
          <p14:sldIdLst>
            <p14:sldId id="306"/>
            <p14:sldId id="371"/>
            <p14:sldId id="356"/>
            <p14:sldId id="355"/>
            <p14:sldId id="305"/>
            <p14:sldId id="358"/>
            <p14:sldId id="348"/>
            <p14:sldId id="308"/>
            <p14:sldId id="309"/>
            <p14:sldId id="310"/>
            <p14:sldId id="311"/>
            <p14:sldId id="312"/>
            <p14:sldId id="313"/>
            <p14:sldId id="314"/>
            <p14:sldId id="315"/>
            <p14:sldId id="350"/>
            <p14:sldId id="351"/>
            <p14:sldId id="357"/>
            <p14:sldId id="316"/>
            <p14:sldId id="317"/>
            <p14:sldId id="318"/>
            <p14:sldId id="319"/>
            <p14:sldId id="320"/>
            <p14:sldId id="354"/>
            <p14:sldId id="321"/>
            <p14:sldId id="322"/>
            <p14:sldId id="323"/>
            <p14:sldId id="324"/>
            <p14:sldId id="325"/>
            <p14:sldId id="326"/>
            <p14:sldId id="327"/>
            <p14:sldId id="352"/>
            <p14:sldId id="353"/>
            <p14:sldId id="360"/>
            <p14:sldId id="361"/>
            <p14:sldId id="383"/>
            <p14:sldId id="362"/>
            <p14:sldId id="363"/>
            <p14:sldId id="364"/>
            <p14:sldId id="370"/>
            <p14:sldId id="366"/>
            <p14:sldId id="367"/>
            <p14:sldId id="384"/>
            <p14:sldId id="385"/>
            <p14:sldId id="386"/>
            <p14:sldId id="387"/>
            <p14:sldId id="368"/>
            <p14:sldId id="369"/>
            <p14:sldId id="359"/>
            <p14:sldId id="328"/>
            <p14:sldId id="329"/>
            <p14:sldId id="330"/>
            <p14:sldId id="331"/>
            <p14:sldId id="332"/>
          </p14:sldIdLst>
        </p14:section>
        <p14:section name="LO4 Review" id="{7D9F7261-E487-4449-AA0B-B4458D52E1B3}">
          <p14:sldIdLst>
            <p14:sldId id="414"/>
            <p14:sldId id="415"/>
            <p14:sldId id="416"/>
            <p14:sldId id="417"/>
            <p14:sldId id="419"/>
            <p14:sldId id="4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p:scale>
          <a:sx n="66" d="100"/>
          <a:sy n="66" d="100"/>
        </p:scale>
        <p:origin x="-906" y="-624"/>
      </p:cViewPr>
      <p:guideLst>
        <p:guide orient="horz" pos="2160"/>
        <p:guide pos="2880"/>
      </p:guideLst>
    </p:cSldViewPr>
  </p:slideViewPr>
  <p:outlineViewPr>
    <p:cViewPr>
      <p:scale>
        <a:sx n="33" d="100"/>
        <a:sy n="33" d="100"/>
      </p:scale>
      <p:origin x="0" y="848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FA9A47-6E2A-4392-B2CC-7CF5EF3DB6ED}" type="datetimeFigureOut">
              <a:rPr lang="en-GB" smtClean="0"/>
              <a:t>29/11/2016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F53B787-3AB2-47B2-B19D-1282370E26C7}" type="slidenum">
              <a:rPr lang="en-GB" smtClean="0"/>
              <a:t>‹#›</a:t>
            </a:fld>
            <a:endParaRPr lang="en-GB"/>
          </a:p>
        </p:txBody>
      </p:sp>
    </p:spTree>
    <p:extLst>
      <p:ext uri="{BB962C8B-B14F-4D97-AF65-F5344CB8AC3E}">
        <p14:creationId xmlns:p14="http://schemas.microsoft.com/office/powerpoint/2010/main" val="4169224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2238FB6-8343-473B-BCC0-40183B8DB4E0}" type="datetimeFigureOut">
              <a:rPr lang="en-GB" smtClean="0"/>
              <a:t>29/11/2016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E227E44-8D79-4909-A634-583E03F9B511}" type="slidenum">
              <a:rPr lang="en-GB" smtClean="0"/>
              <a:t>‹#›</a:t>
            </a:fld>
            <a:endParaRPr lang="en-GB"/>
          </a:p>
        </p:txBody>
      </p:sp>
    </p:spTree>
    <p:extLst>
      <p:ext uri="{BB962C8B-B14F-4D97-AF65-F5344CB8AC3E}">
        <p14:creationId xmlns:p14="http://schemas.microsoft.com/office/powerpoint/2010/main" val="289912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tgraduates-apply.co.uk/?__hstc=187839095.0029d72c4e5b4486426365996ba1fd22.1473406543858.1473406543858.1473406543858.1&amp;__hssc=187839095.1.1473406543858&amp;__hsfp=82759191"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ibm.com/employment/uk/graduate-programmes/?__hstc=187839095.0029d72c4e5b4486426365996ba1fd22.1473406543858.1473406543858.1473406543858.1&amp;__hssc=187839095.1.1473406543858&amp;__hsfp=82759191" TargetMode="External"/><Relationship Id="rId4" Type="http://schemas.openxmlformats.org/officeDocument/2006/relationships/hyperlink" Target="http://careers.microsoft.com/careers/en/gb/gradhome.aspx?__hstc=187839095.0029d72c4e5b4486426365996ba1fd22.1473406543858.1473406543858.1473406543858.1&amp;__hssc=187839095.1.1473406543858&amp;__hsfp=8275919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15</a:t>
            </a:fld>
            <a:endParaRPr lang="en-GB"/>
          </a:p>
        </p:txBody>
      </p:sp>
    </p:spTree>
    <p:extLst>
      <p:ext uri="{BB962C8B-B14F-4D97-AF65-F5344CB8AC3E}">
        <p14:creationId xmlns:p14="http://schemas.microsoft.com/office/powerpoint/2010/main" val="264055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26</a:t>
            </a:fld>
            <a:endParaRPr lang="en-GB"/>
          </a:p>
        </p:txBody>
      </p:sp>
    </p:spTree>
    <p:extLst>
      <p:ext uri="{BB962C8B-B14F-4D97-AF65-F5344CB8AC3E}">
        <p14:creationId xmlns:p14="http://schemas.microsoft.com/office/powerpoint/2010/main" val="227060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28</a:t>
            </a:fld>
            <a:endParaRPr lang="en-GB"/>
          </a:p>
        </p:txBody>
      </p:sp>
    </p:spTree>
    <p:extLst>
      <p:ext uri="{BB962C8B-B14F-4D97-AF65-F5344CB8AC3E}">
        <p14:creationId xmlns:p14="http://schemas.microsoft.com/office/powerpoint/2010/main" val="309389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29</a:t>
            </a:fld>
            <a:endParaRPr lang="en-GB"/>
          </a:p>
        </p:txBody>
      </p:sp>
    </p:spTree>
    <p:extLst>
      <p:ext uri="{BB962C8B-B14F-4D97-AF65-F5344CB8AC3E}">
        <p14:creationId xmlns:p14="http://schemas.microsoft.com/office/powerpoint/2010/main" val="269784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30</a:t>
            </a:fld>
            <a:endParaRPr lang="en-GB"/>
          </a:p>
        </p:txBody>
      </p:sp>
    </p:spTree>
    <p:extLst>
      <p:ext uri="{BB962C8B-B14F-4D97-AF65-F5344CB8AC3E}">
        <p14:creationId xmlns:p14="http://schemas.microsoft.com/office/powerpoint/2010/main" val="330494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27E44-8D79-4909-A634-583E03F9B511}" type="slidenum">
              <a:rPr lang="en-GB" smtClean="0"/>
              <a:t>32</a:t>
            </a:fld>
            <a:endParaRPr lang="en-GB"/>
          </a:p>
        </p:txBody>
      </p:sp>
    </p:spTree>
    <p:extLst>
      <p:ext uri="{BB962C8B-B14F-4D97-AF65-F5344CB8AC3E}">
        <p14:creationId xmlns:p14="http://schemas.microsoft.com/office/powerpoint/2010/main" val="2349021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38</a:t>
            </a:fld>
            <a:endParaRPr lang="en-GB"/>
          </a:p>
        </p:txBody>
      </p:sp>
    </p:spTree>
    <p:extLst>
      <p:ext uri="{BB962C8B-B14F-4D97-AF65-F5344CB8AC3E}">
        <p14:creationId xmlns:p14="http://schemas.microsoft.com/office/powerpoint/2010/main" val="264055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https://targetpostgrad.com/subjects/computer-science-and-it/professional-it-and-computing-bodies </a:t>
            </a:r>
            <a:endParaRPr lang="en-GB" dirty="0"/>
          </a:p>
        </p:txBody>
      </p:sp>
      <p:sp>
        <p:nvSpPr>
          <p:cNvPr id="4" name="Slide Number Placeholder 3"/>
          <p:cNvSpPr>
            <a:spLocks noGrp="1"/>
          </p:cNvSpPr>
          <p:nvPr>
            <p:ph type="sldNum" sz="quarter" idx="10"/>
          </p:nvPr>
        </p:nvSpPr>
        <p:spPr/>
        <p:txBody>
          <a:bodyPr/>
          <a:lstStyle/>
          <a:p>
            <a:fld id="{EE227E44-8D79-4909-A634-583E03F9B511}" type="slidenum">
              <a:rPr lang="en-GB" smtClean="0"/>
              <a:t>40</a:t>
            </a:fld>
            <a:endParaRPr lang="en-GB"/>
          </a:p>
        </p:txBody>
      </p:sp>
    </p:spTree>
    <p:extLst>
      <p:ext uri="{BB962C8B-B14F-4D97-AF65-F5344CB8AC3E}">
        <p14:creationId xmlns:p14="http://schemas.microsoft.com/office/powerpoint/2010/main" val="81514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47</a:t>
            </a:fld>
            <a:endParaRPr lang="en-GB"/>
          </a:p>
        </p:txBody>
      </p:sp>
    </p:spTree>
    <p:extLst>
      <p:ext uri="{BB962C8B-B14F-4D97-AF65-F5344CB8AC3E}">
        <p14:creationId xmlns:p14="http://schemas.microsoft.com/office/powerpoint/2010/main" val="264055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 the technologies are used to communicate”</a:t>
            </a:r>
          </a:p>
        </p:txBody>
      </p:sp>
      <p:sp>
        <p:nvSpPr>
          <p:cNvPr id="4" name="Slide Number Placeholder 3"/>
          <p:cNvSpPr>
            <a:spLocks noGrp="1"/>
          </p:cNvSpPr>
          <p:nvPr>
            <p:ph type="sldNum" sz="quarter" idx="10"/>
          </p:nvPr>
        </p:nvSpPr>
        <p:spPr/>
        <p:txBody>
          <a:bodyPr/>
          <a:lstStyle/>
          <a:p>
            <a:fld id="{EE227E44-8D79-4909-A634-583E03F9B511}" type="slidenum">
              <a:rPr lang="en-GB" smtClean="0"/>
              <a:t>49</a:t>
            </a:fld>
            <a:endParaRPr lang="en-GB"/>
          </a:p>
        </p:txBody>
      </p:sp>
    </p:spTree>
    <p:extLst>
      <p:ext uri="{BB962C8B-B14F-4D97-AF65-F5344CB8AC3E}">
        <p14:creationId xmlns:p14="http://schemas.microsoft.com/office/powerpoint/2010/main" val="3178580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27E44-8D79-4909-A634-583E03F9B511}" type="slidenum">
              <a:rPr lang="en-GB" smtClean="0"/>
              <a:t>50</a:t>
            </a:fld>
            <a:endParaRPr lang="en-GB"/>
          </a:p>
        </p:txBody>
      </p:sp>
    </p:spTree>
    <p:extLst>
      <p:ext uri="{BB962C8B-B14F-4D97-AF65-F5344CB8AC3E}">
        <p14:creationId xmlns:p14="http://schemas.microsoft.com/office/powerpoint/2010/main" val="215968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16</a:t>
            </a:fld>
            <a:endParaRPr lang="en-GB"/>
          </a:p>
        </p:txBody>
      </p:sp>
    </p:spTree>
    <p:extLst>
      <p:ext uri="{BB962C8B-B14F-4D97-AF65-F5344CB8AC3E}">
        <p14:creationId xmlns:p14="http://schemas.microsoft.com/office/powerpoint/2010/main" val="182933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27E44-8D79-4909-A634-583E03F9B511}" type="slidenum">
              <a:rPr lang="en-GB" smtClean="0"/>
              <a:t>51</a:t>
            </a:fld>
            <a:endParaRPr lang="en-GB"/>
          </a:p>
        </p:txBody>
      </p:sp>
    </p:spTree>
    <p:extLst>
      <p:ext uri="{BB962C8B-B14F-4D97-AF65-F5344CB8AC3E}">
        <p14:creationId xmlns:p14="http://schemas.microsoft.com/office/powerpoint/2010/main" val="2738320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https://www.mindtools.com/CommSkll/CommunicationIntro.htm?</a:t>
            </a:r>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64</a:t>
            </a:fld>
            <a:endParaRPr lang="en-GB"/>
          </a:p>
        </p:txBody>
      </p:sp>
    </p:spTree>
    <p:extLst>
      <p:ext uri="{BB962C8B-B14F-4D97-AF65-F5344CB8AC3E}">
        <p14:creationId xmlns:p14="http://schemas.microsoft.com/office/powerpoint/2010/main" val="2640559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B324CF-8D1D-4379-930C-2639F2A10997}" type="slidenum">
              <a:rPr lang="en-GB" smtClean="0"/>
              <a:pPr eaLnBrk="1" hangingPunct="1"/>
              <a:t>68</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74390F-AE65-4B2E-9D63-5D2ADEFF4785}" type="slidenum">
              <a:rPr lang="en-GB" smtClean="0"/>
              <a:pPr eaLnBrk="1" hangingPunct="1"/>
              <a:t>69</a:t>
            </a:fld>
            <a:endParaRPr lang="en-GB" smtClean="0"/>
          </a:p>
        </p:txBody>
      </p:sp>
      <p:sp>
        <p:nvSpPr>
          <p:cNvPr id="7270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5B13001-9103-498D-80E4-A7E1EA1BFFB3}" type="slidenum">
              <a:rPr lang="en-GB" sz="1200">
                <a:cs typeface="Arial" charset="0"/>
              </a:rPr>
              <a:pPr algn="r" eaLnBrk="1" hangingPunct="1"/>
              <a:t>69</a:t>
            </a:fld>
            <a:endParaRPr lang="en-GB" sz="1200">
              <a:cs typeface="Arial" charset="0"/>
            </a:endParaRPr>
          </a:p>
        </p:txBody>
      </p:sp>
      <p:sp>
        <p:nvSpPr>
          <p:cNvPr id="727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DDB7E7-1DC0-47E7-B3EC-73CC1C2A8DC6}" type="slidenum">
              <a:rPr lang="en-GB" smtClean="0"/>
              <a:pPr eaLnBrk="1" hangingPunct="1"/>
              <a:t>70</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Some communication tools may be more effective in a particular situation, because of convenience and/or flexibility. For example, the quickest way to get a response to a question from a person sitting next to you is to use the tool speech and ask them. However, if the person had a hearing impediment the most effective way might be body language, sign language or a form of written communication.</a:t>
            </a:r>
          </a:p>
          <a:p>
            <a:r>
              <a:rPr lang="en-GB" dirty="0" smtClean="0"/>
              <a:t> </a:t>
            </a:r>
          </a:p>
          <a:p>
            <a:r>
              <a:rPr lang="en-GB" dirty="0" smtClean="0"/>
              <a:t>When considering what communication tool to use, the following factors may be relevant:</a:t>
            </a:r>
          </a:p>
          <a:p>
            <a:r>
              <a:rPr lang="en-GB" dirty="0" smtClean="0"/>
              <a:t>Formality – there are instances when a specific communication tool is required to match the formality of the situation. Written communication can provide more formality, and is suitable to make certain contracts and transactions legally binding, for example birth, marriage and death certificates, employment contracts and the guarantees offered by documents such as receipts.</a:t>
            </a:r>
          </a:p>
          <a:p>
            <a:r>
              <a:rPr lang="en-GB" dirty="0" smtClean="0"/>
              <a:t>Geography – the distance over which the communication has to travel will influence the type of tool to be used. It would not be feasible to shout over a distance of 10 miles, so the telephone or e-mail will probably be used.</a:t>
            </a:r>
          </a:p>
          <a:p>
            <a:r>
              <a:rPr lang="en-GB" dirty="0" smtClean="0"/>
              <a:t>Expense – different communication tools have different costs. Depending on the frequency and priority of the communication, costs could range from a few pence (stamp) to hundreds of pounds (setting up and coordinating global teleconferencing facilities).</a:t>
            </a:r>
          </a:p>
          <a:p>
            <a:r>
              <a:rPr lang="en-GB" dirty="0" smtClean="0"/>
              <a:t>Audience – the audience or target group will influence the communication tool used to express information. Within an organisation you might chat informally to a colleague, e-mail a team leader and send a memo to a whole department.</a:t>
            </a:r>
          </a:p>
          <a:p>
            <a:r>
              <a:rPr lang="en-GB" dirty="0" smtClean="0"/>
              <a:t>Convenience – some communication tools are more convenient to use than others. Sending an e-mail may be more convenient for you than writing and posting a letter; however, to a non-technical individual, sending a letter may be more convenient than trying to learn how to use e-mail.</a:t>
            </a:r>
          </a:p>
          <a:p>
            <a:r>
              <a:rPr lang="en-GB" dirty="0" smtClean="0"/>
              <a:t>Impact – the impression that needs to be created can influence the choice of communication tool. It is unlikely that an employer would send an e-mail to an employee offering them a contract of employment, for example.</a:t>
            </a:r>
          </a:p>
          <a:p>
            <a:r>
              <a:rPr lang="en-GB" dirty="0" smtClean="0"/>
              <a:t>Occasion – this can determine the type of communication tool to be used, for example internal meetings are usually organised using e-mail, rather than by writing and sending letters. A meeting with a business colleague might result in the use of physical communication, such as a handshake.</a:t>
            </a:r>
          </a:p>
          <a:p>
            <a:r>
              <a:rPr lang="en-GB" dirty="0" smtClean="0"/>
              <a:t>Time – a communication tool may be selected based on how long it takes to transmit the information, for example it might be necessary to send a document by fax rather than post because of the urgency of the information.</a:t>
            </a:r>
          </a:p>
          <a:p>
            <a:endParaRPr lang="en-GB"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9B9D46-F6A3-402B-9326-8C7078E0DD37}" type="slidenum">
              <a:rPr lang="en-GB" smtClean="0"/>
              <a:pPr eaLnBrk="1" hangingPunct="1"/>
              <a:t>74</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27E44-8D79-4909-A634-583E03F9B511}" type="slidenum">
              <a:rPr lang="en-GB" smtClean="0"/>
              <a:t>75</a:t>
            </a:fld>
            <a:endParaRPr lang="en-GB"/>
          </a:p>
        </p:txBody>
      </p:sp>
    </p:spTree>
    <p:extLst>
      <p:ext uri="{BB962C8B-B14F-4D97-AF65-F5344CB8AC3E}">
        <p14:creationId xmlns:p14="http://schemas.microsoft.com/office/powerpoint/2010/main" val="1209328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48AE3E1-1078-4BF1-BE93-B017DEA236B6}" type="slidenum">
              <a:rPr lang="en-GB" smtClean="0"/>
              <a:pPr>
                <a:defRPr/>
              </a:pPr>
              <a:t>97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http://www.learnhigher.ac.uk/working-with-others/group-work-working-with-others/farmers-communication-exercise/</a:t>
            </a:r>
            <a:endParaRPr lang="en-GB" dirty="0"/>
          </a:p>
        </p:txBody>
      </p:sp>
      <p:sp>
        <p:nvSpPr>
          <p:cNvPr id="4" name="Slide Number Placeholder 3"/>
          <p:cNvSpPr>
            <a:spLocks noGrp="1"/>
          </p:cNvSpPr>
          <p:nvPr>
            <p:ph type="sldNum" sz="quarter" idx="10"/>
          </p:nvPr>
        </p:nvSpPr>
        <p:spPr/>
        <p:txBody>
          <a:bodyPr/>
          <a:lstStyle/>
          <a:p>
            <a:fld id="{EE227E44-8D79-4909-A634-583E03F9B511}" type="slidenum">
              <a:rPr lang="en-GB" smtClean="0"/>
              <a:t>105</a:t>
            </a:fld>
            <a:endParaRPr lang="en-GB"/>
          </a:p>
        </p:txBody>
      </p:sp>
    </p:spTree>
    <p:extLst>
      <p:ext uri="{BB962C8B-B14F-4D97-AF65-F5344CB8AC3E}">
        <p14:creationId xmlns:p14="http://schemas.microsoft.com/office/powerpoint/2010/main" val="188490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68AE1C-2169-42A0-9D58-80E485643E08}" type="slidenum">
              <a:rPr lang="en-GB" smtClean="0"/>
              <a:pPr eaLnBrk="1" hangingPunct="1"/>
              <a:t>17</a:t>
            </a:fld>
            <a:endParaRPr lang="en-GB" smtClean="0"/>
          </a:p>
        </p:txBody>
      </p:sp>
      <p:sp>
        <p:nvSpPr>
          <p:cNvPr id="9318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305B005-D82A-4845-8362-28F8AC1F5B3E}" type="slidenum">
              <a:rPr lang="en-GB" sz="1200">
                <a:cs typeface="Arial" charset="0"/>
              </a:rPr>
              <a:pPr algn="r" eaLnBrk="1" hangingPunct="1"/>
              <a:t>17</a:t>
            </a:fld>
            <a:endParaRPr lang="en-GB" sz="1200">
              <a:cs typeface="Arial" charset="0"/>
            </a:endParaRPr>
          </a:p>
        </p:txBody>
      </p:sp>
      <p:sp>
        <p:nvSpPr>
          <p:cNvPr id="931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18</a:t>
            </a:fld>
            <a:endParaRPr lang="en-GB"/>
          </a:p>
        </p:txBody>
      </p:sp>
    </p:spTree>
    <p:extLst>
      <p:ext uri="{BB962C8B-B14F-4D97-AF65-F5344CB8AC3E}">
        <p14:creationId xmlns:p14="http://schemas.microsoft.com/office/powerpoint/2010/main" val="192943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ffectLst/>
              </a:rPr>
              <a:t>IT, or Information Technology, encompasses activities such as computer programming, internet service provision and data hosting, while telecommunications covers things like landline and mobile phone providers and broadband. While many of the graduate jobs are with major employers such as </a:t>
            </a:r>
            <a:r>
              <a:rPr lang="en-GB" dirty="0" smtClean="0">
                <a:effectLst/>
                <a:hlinkClick r:id="rId3"/>
              </a:rPr>
              <a:t>BT</a:t>
            </a:r>
            <a:r>
              <a:rPr lang="en-GB" dirty="0" smtClean="0">
                <a:effectLst/>
              </a:rPr>
              <a:t>, </a:t>
            </a:r>
            <a:r>
              <a:rPr lang="en-GB" dirty="0" smtClean="0">
                <a:effectLst/>
                <a:hlinkClick r:id="rId4"/>
              </a:rPr>
              <a:t>Microsoft</a:t>
            </a:r>
            <a:r>
              <a:rPr lang="en-GB" dirty="0" smtClean="0">
                <a:effectLst/>
              </a:rPr>
              <a:t> and </a:t>
            </a:r>
            <a:r>
              <a:rPr lang="en-GB" dirty="0" smtClean="0">
                <a:effectLst/>
                <a:hlinkClick r:id="rId5"/>
              </a:rPr>
              <a:t>IBM</a:t>
            </a:r>
            <a:r>
              <a:rPr lang="en-GB" dirty="0" smtClean="0">
                <a:effectLst/>
              </a:rPr>
              <a:t>, there are plenty of opportunities for IT jobs within other sectors as well. It’s a popular sector with graduates from many backgrounds, not just those who hold degrees in computing, as the salaries are typically quite high. There’s also scope for self-employment in this sector, with some choosing to become freelance web developers, web designers and so on.</a:t>
            </a:r>
          </a:p>
          <a:p>
            <a:pPr eaLnBrk="1" hangingPunct="1">
              <a:spcBef>
                <a:spcPct val="0"/>
              </a:spcBef>
            </a:pPr>
            <a:r>
              <a:rPr lang="en-GB" dirty="0" smtClean="0"/>
              <a:t>https://www.oxford-royale.co.uk/articles/most-popular-graduate-careers.html</a:t>
            </a:r>
          </a:p>
          <a:p>
            <a:pPr eaLnBrk="1" hangingPunct="1">
              <a:spcBef>
                <a:spcPct val="0"/>
              </a:spcBef>
            </a:pPr>
            <a:endParaRPr lang="en-GB" dirty="0" smtClean="0"/>
          </a:p>
          <a:p>
            <a:pPr eaLnBrk="1" hangingPunct="1">
              <a:spcBef>
                <a:spcPct val="0"/>
              </a:spcBef>
            </a:pPr>
            <a:endParaRPr lang="en-GB"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A1A3DF-C432-40D3-8C1A-0EB080506682}" type="slidenum">
              <a:rPr lang="en-GB" smtClean="0"/>
              <a:pPr eaLnBrk="1" hangingPunct="1"/>
              <a:t>19</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21</a:t>
            </a:fld>
            <a:endParaRPr lang="en-GB"/>
          </a:p>
        </p:txBody>
      </p:sp>
    </p:spTree>
    <p:extLst>
      <p:ext uri="{BB962C8B-B14F-4D97-AF65-F5344CB8AC3E}">
        <p14:creationId xmlns:p14="http://schemas.microsoft.com/office/powerpoint/2010/main" val="302559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Divide students into groups and give each group a question. Students can each answer the question within their group.</a:t>
            </a:r>
          </a:p>
          <a:p>
            <a:pPr eaLnBrk="1" hangingPunct="1"/>
            <a:endParaRPr lang="en-GB" smtClean="0"/>
          </a:p>
          <a:p>
            <a:pPr eaLnBrk="1" hangingPunct="1"/>
            <a:r>
              <a:rPr lang="en-GB" smtClean="0"/>
              <a:t>One person from each group feedback an answer.</a:t>
            </a:r>
          </a:p>
          <a:p>
            <a:pPr eaLnBrk="1" hangingPunct="1">
              <a:spcBef>
                <a:spcPct val="0"/>
              </a:spcBef>
            </a:pPr>
            <a:endParaRPr lang="en-GB"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D372A9-5707-4D9E-9BC1-49A6A6976367}" type="slidenum">
              <a:rPr lang="en-GB" smtClean="0">
                <a:latin typeface="Calibri" pitchFamily="34" charset="0"/>
              </a:rPr>
              <a:pPr eaLnBrk="1" hangingPunct="1"/>
              <a:t>22</a:t>
            </a:fld>
            <a:endParaRPr lang="en-GB"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A: when applying for a job or at an Interview</a:t>
            </a:r>
          </a:p>
          <a:p>
            <a:pPr eaLnBrk="1" hangingPunct="1"/>
            <a:r>
              <a:rPr lang="en-GB" smtClean="0"/>
              <a:t>Discuss: what is the point everyone trying to get across…… </a:t>
            </a:r>
          </a:p>
          <a:p>
            <a:pPr eaLnBrk="1" hangingPunct="1">
              <a:spcBef>
                <a:spcPct val="0"/>
              </a:spcBef>
            </a:pPr>
            <a:endParaRPr lang="en-GB"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696561-E901-4879-B70B-2C6934092C78}" type="slidenum">
              <a:rPr lang="en-GB" smtClean="0">
                <a:latin typeface="Calibri" pitchFamily="34" charset="0"/>
              </a:rPr>
              <a:pPr eaLnBrk="1" hangingPunct="1"/>
              <a:t>23</a:t>
            </a:fld>
            <a:endParaRPr lang="en-GB"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BB3D95-765B-4991-95F7-1D2B1E092E44}" type="slidenum">
              <a:rPr lang="en-GB" smtClean="0"/>
              <a:pPr>
                <a:defRPr/>
              </a:pPr>
              <a:t>24</a:t>
            </a:fld>
            <a:endParaRPr lang="en-GB"/>
          </a:p>
        </p:txBody>
      </p:sp>
    </p:spTree>
    <p:extLst>
      <p:ext uri="{BB962C8B-B14F-4D97-AF65-F5344CB8AC3E}">
        <p14:creationId xmlns:p14="http://schemas.microsoft.com/office/powerpoint/2010/main" val="6339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EA7355-5E8B-45DF-A6EC-04E71AEE560F}"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287106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EA7355-5E8B-45DF-A6EC-04E71AEE560F}"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137778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EA7355-5E8B-45DF-A6EC-04E71AEE560F}"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246947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457200" y="274638"/>
            <a:ext cx="8507413" cy="1143000"/>
          </a:xfrm>
        </p:spPr>
        <p:txBody>
          <a:bodyPr/>
          <a:lstStyle/>
          <a:p>
            <a:r>
              <a:rPr lang="en-GB" dirty="0"/>
              <a:t>Title 38-44pt</a:t>
            </a:r>
          </a:p>
        </p:txBody>
      </p:sp>
    </p:spTree>
    <p:extLst>
      <p:ext uri="{BB962C8B-B14F-4D97-AF65-F5344CB8AC3E}">
        <p14:creationId xmlns:p14="http://schemas.microsoft.com/office/powerpoint/2010/main" val="129529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lvl1pPr>
              <a:defRPr b="1" i="1"/>
            </a:lvl1pPr>
          </a:lstStyle>
          <a:p>
            <a:r>
              <a:rPr lang="en-US" dirty="0" smtClean="0"/>
              <a:t>Click to edit Master title style</a:t>
            </a:r>
            <a:endParaRPr lang="en-GB" dirty="0"/>
          </a:p>
        </p:txBody>
      </p:sp>
      <p:sp>
        <p:nvSpPr>
          <p:cNvPr id="3" name="Content Placeholder 2"/>
          <p:cNvSpPr>
            <a:spLocks noGrp="1"/>
          </p:cNvSpPr>
          <p:nvPr>
            <p:ph idx="1"/>
          </p:nvPr>
        </p:nvSpPr>
        <p:spPr>
          <a:xfrm>
            <a:off x="611560" y="1600200"/>
            <a:ext cx="799288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127" name="Picture 7" descr="https://www.wellswayschool.com/image/500x/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3" y="5437018"/>
            <a:ext cx="1456036" cy="1394883"/>
          </a:xfrm>
          <a:prstGeom prst="rect">
            <a:avLst/>
          </a:prstGeom>
          <a:noFill/>
          <a:ln w="7620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A7355-5E8B-45DF-A6EC-04E71AEE560F}" type="datetimeFigureOut">
              <a:rPr lang="en-GB" smtClean="0"/>
              <a:t>29/11/2016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106216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560" y="1600200"/>
            <a:ext cx="3884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6016" y="1600200"/>
            <a:ext cx="38884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EA7355-5E8B-45DF-A6EC-04E71AEE560F}" type="datetimeFigureOut">
              <a:rPr lang="en-GB" smtClean="0"/>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9818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EA7355-5E8B-45DF-A6EC-04E71AEE560F}" type="datetimeFigureOut">
              <a:rPr lang="en-GB" smtClean="0"/>
              <a:t>29/11/2016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271426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EA7355-5E8B-45DF-A6EC-04E71AEE560F}" type="datetimeFigureOut">
              <a:rPr lang="en-GB" smtClean="0"/>
              <a:t>29/11/2016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127902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7355-5E8B-45DF-A6EC-04E71AEE560F}" type="datetimeFigureOut">
              <a:rPr lang="en-GB" smtClean="0"/>
              <a:t>29/11/2016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37945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A7355-5E8B-45DF-A6EC-04E71AEE560F}" type="datetimeFigureOut">
              <a:rPr lang="en-GB" smtClean="0"/>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14167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A7355-5E8B-45DF-A6EC-04E71AEE560F}" type="datetimeFigureOut">
              <a:rPr lang="en-GB" smtClean="0"/>
              <a:t>29/11/2016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2D2BE-011C-464D-A035-B01AC104B125}" type="slidenum">
              <a:rPr lang="en-GB" smtClean="0"/>
              <a:t>‹#›</a:t>
            </a:fld>
            <a:endParaRPr lang="en-GB"/>
          </a:p>
        </p:txBody>
      </p:sp>
    </p:spTree>
    <p:extLst>
      <p:ext uri="{BB962C8B-B14F-4D97-AF65-F5344CB8AC3E}">
        <p14:creationId xmlns:p14="http://schemas.microsoft.com/office/powerpoint/2010/main" val="22233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0000">
              <a:schemeClr val="bg1"/>
            </a:gs>
            <a:gs pos="100000">
              <a:schemeClr val="accent5">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7355-5E8B-45DF-A6EC-04E71AEE560F}" type="datetimeFigureOut">
              <a:rPr lang="en-GB" smtClean="0"/>
              <a:t>29/11/2016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2D2BE-011C-464D-A035-B01AC104B125}" type="slidenum">
              <a:rPr lang="en-GB" smtClean="0"/>
              <a:t>‹#›</a:t>
            </a:fld>
            <a:endParaRPr lang="en-GB"/>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388" y="0"/>
            <a:ext cx="924877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67544" y="332656"/>
            <a:ext cx="8280920" cy="6192688"/>
          </a:xfrm>
          <a:prstGeom prst="roundRect">
            <a:avLst/>
          </a:prstGeom>
          <a:solidFill>
            <a:schemeClr val="bg1"/>
          </a:solidFill>
          <a:ln w="152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900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www.youtube.com/watch?v=w97dR3OJB1k"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openlearn.open.ac.uk/course/view.php?id=1672" TargetMode="External"/><Relationship Id="rId7" Type="http://schemas.openxmlformats.org/officeDocument/2006/relationships/hyperlink" Target="https://www.mindtools.com/pages/article/four-dimensions.htm" TargetMode="External"/><Relationship Id="rId2" Type="http://schemas.openxmlformats.org/officeDocument/2006/relationships/hyperlink" Target="http://www.skillsyouneed.co.uk/interpersonal_skills.html" TargetMode="External"/><Relationship Id="rId1" Type="http://schemas.openxmlformats.org/officeDocument/2006/relationships/slideLayout" Target="../slideLayouts/slideLayout2.xml"/><Relationship Id="rId6" Type="http://schemas.openxmlformats.org/officeDocument/2006/relationships/hyperlink" Target="https://www.mindtools.com/pages/article/newCDV_34.htm" TargetMode="External"/><Relationship Id="rId5" Type="http://schemas.openxmlformats.org/officeDocument/2006/relationships/hyperlink" Target="http://www.skillsyouneed.co.uk/IPS/Interpersonal_Communication.html" TargetMode="External"/><Relationship Id="rId4" Type="http://schemas.openxmlformats.org/officeDocument/2006/relationships/hyperlink" Target="http://learnhigher.ac.uk/Students/Listening-and-interpersonal-skills.html"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mtdtraining.com/blog/7-ways-to-overcome-barriers-to-communication.htm" TargetMode="External"/><Relationship Id="rId2" Type="http://schemas.openxmlformats.org/officeDocument/2006/relationships/hyperlink" Target="http://www.skillsyouneed.com/ips/barriers-communication.html"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M1k0rQtLUQ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zh4lXE9IqJ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rospects.ac.uk/types_of_jobs_information_technology.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nationalcareersservice.direct.gov.uk/advice/planning/jobfamily/Pages/infotechandinfomanagement.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irectoryoftheprofessions.co.uk/sites-professions-IT-comp.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contractoruk.com/training/top_it_contractor_certifications_2015-16.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77.xml"/><Relationship Id="rId1" Type="http://schemas.openxmlformats.org/officeDocument/2006/relationships/slideLayout" Target="../slideLayouts/slideLayout2.xml"/><Relationship Id="rId4" Type="http://schemas.openxmlformats.org/officeDocument/2006/relationships/slide" Target="slide10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ictworkout.co.uk/"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www.mindtools.com/pages/article/newCS_99.ht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www.youtube.com/watch?v=3fY8e9aKd0w&amp;feature=relmfu"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mindtools.com/pages/article/newTMC_88.htm"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bbc.co.uk/skillswise/topic/editing-and-proofreading"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www.derbysignandgraphics.com/"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http://www.skillsyouneed.com/ips/decision-making.html" TargetMode="External"/><Relationship Id="rId3" Type="http://schemas.openxmlformats.org/officeDocument/2006/relationships/hyperlink" Target="http://www.skillsyouneed.com/ips/verbal-communication.html" TargetMode="External"/><Relationship Id="rId7" Type="http://schemas.openxmlformats.org/officeDocument/2006/relationships/hyperlink" Target="http://www.skillsyouneed.com/ips/problem-solving.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skillsyouneed.com/ips/negotiation.html" TargetMode="External"/><Relationship Id="rId5" Type="http://schemas.openxmlformats.org/officeDocument/2006/relationships/hyperlink" Target="http://www.skillsyouneed.com/ips/listening-skills.html" TargetMode="External"/><Relationship Id="rId4" Type="http://schemas.openxmlformats.org/officeDocument/2006/relationships/hyperlink" Target="http://www.skillsyouneed.com/ips/nonverbal-communication.html" TargetMode="External"/><Relationship Id="rId9" Type="http://schemas.openxmlformats.org/officeDocument/2006/relationships/hyperlink" Target="http://www.skillsyouneed.com/ps/assertiveness.html" TargetMode="External"/></Relationships>
</file>

<file path=ppt/slides/_rels/slide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mindtools.com/pages/article/newTMM_36.htm" TargetMode="External"/><Relationship Id="rId2" Type="http://schemas.openxmlformats.org/officeDocument/2006/relationships/hyperlink" Target="http://www.skillsyouneed.com/ips/interpersonal-skills-tes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67544" y="332656"/>
            <a:ext cx="8280920" cy="6192688"/>
          </a:xfrm>
          <a:prstGeom prst="roundRect">
            <a:avLst/>
          </a:prstGeom>
          <a:solidFill>
            <a:schemeClr val="bg1"/>
          </a:solidFill>
          <a:ln w="152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1804" y="2060848"/>
            <a:ext cx="7772400" cy="1470025"/>
          </a:xfrm>
        </p:spPr>
        <p:txBody>
          <a:bodyPr>
            <a:noAutofit/>
          </a:bodyPr>
          <a:lstStyle/>
          <a:p>
            <a:r>
              <a:rPr lang="en-GB" b="1" dirty="0">
                <a:solidFill>
                  <a:schemeClr val="accent5">
                    <a:lumMod val="50000"/>
                  </a:schemeClr>
                </a:solidFill>
                <a:effectLst>
                  <a:outerShdw blurRad="38100" dist="38100" dir="2700000" algn="tl">
                    <a:srgbClr val="000000">
                      <a:alpha val="43137"/>
                    </a:srgbClr>
                  </a:outerShdw>
                </a:effectLst>
              </a:rPr>
              <a:t>Understand employability and communication skills used in an IT environment</a:t>
            </a:r>
          </a:p>
        </p:txBody>
      </p:sp>
      <p:sp>
        <p:nvSpPr>
          <p:cNvPr id="3" name="Subtitle 2"/>
          <p:cNvSpPr>
            <a:spLocks noGrp="1"/>
          </p:cNvSpPr>
          <p:nvPr>
            <p:ph type="subTitle" idx="1"/>
          </p:nvPr>
        </p:nvSpPr>
        <p:spPr>
          <a:xfrm>
            <a:off x="1371600" y="4196680"/>
            <a:ext cx="6400800" cy="1752600"/>
          </a:xfrm>
        </p:spPr>
        <p:txBody>
          <a:bodyPr>
            <a:normAutofit/>
          </a:bodyPr>
          <a:lstStyle/>
          <a:p>
            <a:r>
              <a:rPr lang="en-GB" dirty="0" smtClean="0">
                <a:solidFill>
                  <a:schemeClr val="accent5">
                    <a:lumMod val="50000"/>
                  </a:schemeClr>
                </a:solidFill>
                <a:effectLst>
                  <a:outerShdw blurRad="38100" dist="38100" dir="2700000" algn="tl">
                    <a:srgbClr val="000000">
                      <a:alpha val="43137"/>
                    </a:srgbClr>
                  </a:outerShdw>
                </a:effectLst>
              </a:rPr>
              <a:t>LO4</a:t>
            </a:r>
          </a:p>
          <a:p>
            <a:r>
              <a:rPr lang="en-GB" dirty="0" smtClean="0">
                <a:solidFill>
                  <a:schemeClr val="accent5">
                    <a:lumMod val="50000"/>
                  </a:schemeClr>
                </a:solidFill>
                <a:effectLst>
                  <a:outerShdw blurRad="38100" dist="38100" dir="2700000" algn="tl">
                    <a:srgbClr val="000000">
                      <a:alpha val="43137"/>
                    </a:srgbClr>
                  </a:outerShdw>
                </a:effectLst>
              </a:rPr>
              <a:t>Unit 1: Fundamentals of IT</a:t>
            </a:r>
            <a:endParaRPr lang="en-GB" dirty="0">
              <a:solidFill>
                <a:schemeClr val="accent5">
                  <a:lumMod val="50000"/>
                </a:schemeClr>
              </a:solidFill>
              <a:effectLst>
                <a:outerShdw blurRad="38100" dist="38100" dir="2700000" algn="tl">
                  <a:srgbClr val="000000">
                    <a:alpha val="43137"/>
                  </a:srgbClr>
                </a:outerShdw>
              </a:effectLst>
            </a:endParaRPr>
          </a:p>
        </p:txBody>
      </p:sp>
      <p:sp>
        <p:nvSpPr>
          <p:cNvPr id="4" name="AutoShape 2" descr="Image result for Cambridge TECHNICALS LEVEL 3  INFORMATION TECHNOLOGY"/>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53165834"/>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4.7</a:t>
            </a:r>
            <a:r>
              <a:rPr lang="en-GB" smtClean="0"/>
              <a:t> </a:t>
            </a:r>
            <a:r>
              <a:rPr lang="en-GB" dirty="0" smtClean="0"/>
              <a:t>Industry Certification</a:t>
            </a:r>
            <a:endParaRPr lang="en-GB" dirty="0"/>
          </a:p>
        </p:txBody>
      </p:sp>
      <p:sp>
        <p:nvSpPr>
          <p:cNvPr id="3" name="Content Placeholder 2"/>
          <p:cNvSpPr>
            <a:spLocks noGrp="1"/>
          </p:cNvSpPr>
          <p:nvPr>
            <p:ph idx="1"/>
          </p:nvPr>
        </p:nvSpPr>
        <p:spPr/>
        <p:txBody>
          <a:bodyPr/>
          <a:lstStyle/>
          <a:p>
            <a:r>
              <a:rPr lang="en-GB" dirty="0" smtClean="0"/>
              <a:t>Benefits </a:t>
            </a:r>
            <a:r>
              <a:rPr lang="en-GB" dirty="0"/>
              <a:t>to individual and employer</a:t>
            </a:r>
          </a:p>
          <a:p>
            <a:r>
              <a:rPr lang="en-GB" dirty="0"/>
              <a:t>C</a:t>
            </a:r>
            <a:r>
              <a:rPr lang="en-GB" dirty="0" smtClean="0"/>
              <a:t>urrent </a:t>
            </a:r>
            <a:r>
              <a:rPr lang="en-GB" dirty="0"/>
              <a:t>vendors (e.g. </a:t>
            </a:r>
            <a:r>
              <a:rPr lang="en-GB" dirty="0" err="1"/>
              <a:t>CompTia</a:t>
            </a:r>
            <a:r>
              <a:rPr lang="en-GB" dirty="0"/>
              <a:t> ®, Cisco ®)</a:t>
            </a:r>
          </a:p>
        </p:txBody>
      </p:sp>
    </p:spTree>
    <p:extLst>
      <p:ext uri="{BB962C8B-B14F-4D97-AF65-F5344CB8AC3E}">
        <p14:creationId xmlns:p14="http://schemas.microsoft.com/office/powerpoint/2010/main" val="8904652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3600" smtClean="0"/>
              <a:t>How to Improve Interpersonal Skills?</a:t>
            </a:r>
          </a:p>
        </p:txBody>
      </p:sp>
      <p:sp>
        <p:nvSpPr>
          <p:cNvPr id="16387" name="Content Placeholder 2"/>
          <p:cNvSpPr>
            <a:spLocks noGrp="1"/>
          </p:cNvSpPr>
          <p:nvPr>
            <p:ph idx="1"/>
          </p:nvPr>
        </p:nvSpPr>
        <p:spPr/>
        <p:txBody>
          <a:bodyPr/>
          <a:lstStyle/>
          <a:p>
            <a:r>
              <a:rPr lang="en-GB" smtClean="0"/>
              <a:t>How do you sit if you are comfortable in a situation?</a:t>
            </a:r>
          </a:p>
          <a:p>
            <a:r>
              <a:rPr lang="en-GB" smtClean="0"/>
              <a:t>How do you sit if you are not?</a:t>
            </a:r>
          </a:p>
          <a:p>
            <a:r>
              <a:rPr lang="en-GB" smtClean="0">
                <a:hlinkClick r:id="rId2"/>
              </a:rPr>
              <a:t>http://www.youtube.com/watch?v=w97dR3OJB1k</a:t>
            </a:r>
            <a:r>
              <a:rPr lang="en-GB" smtClean="0"/>
              <a:t> </a:t>
            </a:r>
          </a:p>
          <a:p>
            <a:endParaRPr lang="en-GB" smtClean="0"/>
          </a:p>
        </p:txBody>
      </p:sp>
    </p:spTree>
    <p:extLst>
      <p:ext uri="{BB962C8B-B14F-4D97-AF65-F5344CB8AC3E}">
        <p14:creationId xmlns:p14="http://schemas.microsoft.com/office/powerpoint/2010/main" val="3533443849"/>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dirty="0" smtClean="0"/>
              <a:t>Demonstrate your interpersonal skills</a:t>
            </a:r>
          </a:p>
        </p:txBody>
      </p:sp>
      <p:sp>
        <p:nvSpPr>
          <p:cNvPr id="8195" name="Content Placeholder 2"/>
          <p:cNvSpPr>
            <a:spLocks noGrp="1"/>
          </p:cNvSpPr>
          <p:nvPr>
            <p:ph idx="1"/>
          </p:nvPr>
        </p:nvSpPr>
        <p:spPr/>
        <p:txBody>
          <a:bodyPr/>
          <a:lstStyle/>
          <a:p>
            <a:pPr>
              <a:defRPr/>
            </a:pPr>
            <a:r>
              <a:rPr lang="en-GB" dirty="0" smtClean="0"/>
              <a:t>Describe 3 contrasting situations where you used a variety of interpersonal skills.</a:t>
            </a:r>
          </a:p>
          <a:p>
            <a:pPr lvl="1">
              <a:defRPr/>
            </a:pPr>
            <a:r>
              <a:rPr lang="en-GB" dirty="0" err="1" smtClean="0"/>
              <a:t>E.g</a:t>
            </a:r>
            <a:r>
              <a:rPr lang="en-GB" dirty="0" smtClean="0"/>
              <a:t> A presentation, group task, interview</a:t>
            </a:r>
          </a:p>
          <a:p>
            <a:pPr lvl="2">
              <a:defRPr/>
            </a:pPr>
            <a:r>
              <a:rPr lang="en-GB" dirty="0" smtClean="0"/>
              <a:t>What was the situation?</a:t>
            </a:r>
          </a:p>
          <a:p>
            <a:pPr lvl="2">
              <a:defRPr/>
            </a:pPr>
            <a:r>
              <a:rPr lang="en-GB" dirty="0" smtClean="0"/>
              <a:t>Who was involved?</a:t>
            </a:r>
          </a:p>
          <a:p>
            <a:pPr lvl="2">
              <a:defRPr/>
            </a:pPr>
            <a:r>
              <a:rPr lang="en-GB" dirty="0" smtClean="0"/>
              <a:t>What was being discussed?</a:t>
            </a:r>
          </a:p>
          <a:p>
            <a:pPr lvl="2">
              <a:defRPr/>
            </a:pPr>
            <a:r>
              <a:rPr lang="en-GB" dirty="0" smtClean="0"/>
              <a:t>What skills did you use?</a:t>
            </a:r>
          </a:p>
          <a:p>
            <a:pPr lvl="2">
              <a:defRPr/>
            </a:pPr>
            <a:r>
              <a:rPr lang="en-GB" dirty="0" smtClean="0"/>
              <a:t>What worked well?</a:t>
            </a:r>
          </a:p>
          <a:p>
            <a:pPr lvl="2">
              <a:defRPr/>
            </a:pPr>
            <a:r>
              <a:rPr lang="en-GB" dirty="0" smtClean="0"/>
              <a:t>What would have been better?</a:t>
            </a:r>
          </a:p>
        </p:txBody>
      </p:sp>
    </p:spTree>
    <p:extLst>
      <p:ext uri="{BB962C8B-B14F-4D97-AF65-F5344CB8AC3E}">
        <p14:creationId xmlns:p14="http://schemas.microsoft.com/office/powerpoint/2010/main" val="721893209"/>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FARMERS COMMUNICATION </a:t>
            </a:r>
            <a:r>
              <a:rPr lang="en-GB" dirty="0" smtClean="0"/>
              <a:t>EXERCISE</a:t>
            </a:r>
            <a:endParaRPr lang="en-GB" dirty="0"/>
          </a:p>
        </p:txBody>
      </p:sp>
      <p:sp>
        <p:nvSpPr>
          <p:cNvPr id="3" name="Content Placeholder 2"/>
          <p:cNvSpPr>
            <a:spLocks noGrp="1"/>
          </p:cNvSpPr>
          <p:nvPr>
            <p:ph idx="1"/>
          </p:nvPr>
        </p:nvSpPr>
        <p:spPr/>
        <p:txBody>
          <a:bodyPr/>
          <a:lstStyle/>
          <a:p>
            <a:r>
              <a:rPr lang="en-GB" dirty="0"/>
              <a:t>This is an exercise in effective communication (particularly listening) and organisation skills. Participants are given partial information and must communicate with the group to find a solution to a problem. </a:t>
            </a:r>
          </a:p>
        </p:txBody>
      </p:sp>
    </p:spTree>
    <p:extLst>
      <p:ext uri="{BB962C8B-B14F-4D97-AF65-F5344CB8AC3E}">
        <p14:creationId xmlns:p14="http://schemas.microsoft.com/office/powerpoint/2010/main" val="330147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FARMERS COMMUNICATION </a:t>
            </a:r>
            <a:r>
              <a:rPr lang="en-GB" dirty="0" smtClean="0"/>
              <a:t>EXERCISE</a:t>
            </a:r>
            <a:endParaRPr lang="en-GB" dirty="0"/>
          </a:p>
        </p:txBody>
      </p:sp>
      <p:sp>
        <p:nvSpPr>
          <p:cNvPr id="3" name="Content Placeholder 2"/>
          <p:cNvSpPr>
            <a:spLocks noGrp="1"/>
          </p:cNvSpPr>
          <p:nvPr>
            <p:ph idx="1"/>
          </p:nvPr>
        </p:nvSpPr>
        <p:spPr/>
        <p:txBody>
          <a:bodyPr>
            <a:normAutofit/>
          </a:bodyPr>
          <a:lstStyle/>
          <a:p>
            <a:r>
              <a:rPr lang="en-GB" sz="2800" dirty="0" smtClean="0"/>
              <a:t>This </a:t>
            </a:r>
            <a:r>
              <a:rPr lang="en-GB" sz="2800" dirty="0"/>
              <a:t>is an exercise requiring effective communication. </a:t>
            </a:r>
            <a:endParaRPr lang="en-GB" sz="2800" dirty="0" smtClean="0"/>
          </a:p>
          <a:p>
            <a:r>
              <a:rPr lang="en-GB" sz="2800" dirty="0" smtClean="0"/>
              <a:t>All </a:t>
            </a:r>
            <a:r>
              <a:rPr lang="en-GB" sz="2800" dirty="0"/>
              <a:t>the information </a:t>
            </a:r>
            <a:r>
              <a:rPr lang="en-GB" sz="2800" dirty="0" smtClean="0"/>
              <a:t>you need</a:t>
            </a:r>
            <a:r>
              <a:rPr lang="en-GB" sz="2800" dirty="0"/>
              <a:t>, including the task is contained within the exercise. </a:t>
            </a:r>
            <a:endParaRPr lang="en-GB" sz="2800" dirty="0" smtClean="0"/>
          </a:p>
          <a:p>
            <a:r>
              <a:rPr lang="en-GB" sz="2800" dirty="0" smtClean="0"/>
              <a:t>You will </a:t>
            </a:r>
            <a:r>
              <a:rPr lang="en-GB" sz="2800" dirty="0"/>
              <a:t>not </a:t>
            </a:r>
            <a:r>
              <a:rPr lang="en-GB" sz="2800" dirty="0" smtClean="0"/>
              <a:t>be provided with  </a:t>
            </a:r>
            <a:r>
              <a:rPr lang="en-GB" sz="2800" dirty="0"/>
              <a:t>further information except to let the class know how much time </a:t>
            </a:r>
            <a:r>
              <a:rPr lang="en-GB" sz="2800" dirty="0" smtClean="0"/>
              <a:t>you have </a:t>
            </a:r>
            <a:r>
              <a:rPr lang="en-GB" sz="2800" dirty="0"/>
              <a:t>left. </a:t>
            </a:r>
            <a:endParaRPr lang="en-GB" sz="2800" dirty="0" smtClean="0"/>
          </a:p>
          <a:p>
            <a:r>
              <a:rPr lang="en-GB" sz="2800" dirty="0" smtClean="0"/>
              <a:t>I will </a:t>
            </a:r>
            <a:r>
              <a:rPr lang="en-GB" sz="2800" dirty="0"/>
              <a:t>be monitoring the groups to ensure that they comply with the constraints of the exercise</a:t>
            </a:r>
          </a:p>
        </p:txBody>
      </p:sp>
    </p:spTree>
    <p:extLst>
      <p:ext uri="{BB962C8B-B14F-4D97-AF65-F5344CB8AC3E}">
        <p14:creationId xmlns:p14="http://schemas.microsoft.com/office/powerpoint/2010/main" val="299517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FARMERS COMMUNICATION </a:t>
            </a:r>
            <a:r>
              <a:rPr lang="en-GB" dirty="0" smtClean="0"/>
              <a:t>EXERCISE</a:t>
            </a:r>
            <a:endParaRPr lang="en-GB" dirty="0"/>
          </a:p>
        </p:txBody>
      </p:sp>
      <p:sp>
        <p:nvSpPr>
          <p:cNvPr id="3" name="Content Placeholder 2"/>
          <p:cNvSpPr>
            <a:spLocks noGrp="1"/>
          </p:cNvSpPr>
          <p:nvPr>
            <p:ph idx="1"/>
          </p:nvPr>
        </p:nvSpPr>
        <p:spPr/>
        <p:txBody>
          <a:bodyPr>
            <a:normAutofit/>
          </a:bodyPr>
          <a:lstStyle/>
          <a:p>
            <a:r>
              <a:rPr lang="en-GB" sz="2800" dirty="0"/>
              <a:t>Each member of the group is given a card with some information on it. </a:t>
            </a:r>
            <a:endParaRPr lang="en-GB" sz="2800" dirty="0" smtClean="0"/>
          </a:p>
          <a:p>
            <a:r>
              <a:rPr lang="en-GB" sz="2800" dirty="0" smtClean="0"/>
              <a:t>Each </a:t>
            </a:r>
            <a:r>
              <a:rPr lang="en-GB" sz="2800" dirty="0"/>
              <a:t>card has different information, and the group member must not show anybody else their card. Without writing anything down, the group must work out what to do by collaborating as a whole</a:t>
            </a:r>
            <a:r>
              <a:rPr lang="en-GB" sz="2800" dirty="0" smtClean="0"/>
              <a:t>.</a:t>
            </a:r>
          </a:p>
          <a:p>
            <a:r>
              <a:rPr lang="en-GB" sz="2800" dirty="0"/>
              <a:t>If a group believes that they have got the answer, get someone to write this down and pass it to </a:t>
            </a:r>
            <a:r>
              <a:rPr lang="en-GB" sz="2800" dirty="0" smtClean="0"/>
              <a:t>me.</a:t>
            </a:r>
            <a:endParaRPr lang="en-GB" sz="2800" dirty="0"/>
          </a:p>
        </p:txBody>
      </p:sp>
    </p:spTree>
    <p:extLst>
      <p:ext uri="{BB962C8B-B14F-4D97-AF65-F5344CB8AC3E}">
        <p14:creationId xmlns:p14="http://schemas.microsoft.com/office/powerpoint/2010/main" val="378962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FARMERS COMMUNICATION </a:t>
            </a:r>
            <a:r>
              <a:rPr lang="en-GB" dirty="0" smtClean="0"/>
              <a:t>EXERCISE</a:t>
            </a:r>
            <a:endParaRPr lang="en-GB" dirty="0"/>
          </a:p>
        </p:txBody>
      </p:sp>
      <p:sp>
        <p:nvSpPr>
          <p:cNvPr id="3" name="Content Placeholder 2"/>
          <p:cNvSpPr>
            <a:spLocks noGrp="1"/>
          </p:cNvSpPr>
          <p:nvPr>
            <p:ph idx="1"/>
          </p:nvPr>
        </p:nvSpPr>
        <p:spPr/>
        <p:txBody>
          <a:bodyPr>
            <a:normAutofit/>
          </a:bodyPr>
          <a:lstStyle/>
          <a:p>
            <a:r>
              <a:rPr lang="en-GB" sz="2800" dirty="0"/>
              <a:t>Once the time is up, </a:t>
            </a:r>
            <a:r>
              <a:rPr lang="en-GB" sz="2800" dirty="0" smtClean="0"/>
              <a:t>the </a:t>
            </a:r>
            <a:r>
              <a:rPr lang="en-GB" sz="2800" dirty="0"/>
              <a:t>first successful team </a:t>
            </a:r>
            <a:r>
              <a:rPr lang="en-GB" sz="2800" dirty="0" smtClean="0"/>
              <a:t>will tell </a:t>
            </a:r>
            <a:r>
              <a:rPr lang="en-GB" sz="2800" dirty="0"/>
              <a:t>the rest of the class the correct answer. </a:t>
            </a:r>
            <a:endParaRPr lang="en-GB" sz="2800" dirty="0" smtClean="0"/>
          </a:p>
          <a:p>
            <a:pPr lvl="1"/>
            <a:r>
              <a:rPr lang="en-GB" sz="2400" dirty="0" smtClean="0"/>
              <a:t>How did you work </a:t>
            </a:r>
            <a:r>
              <a:rPr lang="en-GB" sz="2400" dirty="0"/>
              <a:t>it out and organised </a:t>
            </a:r>
            <a:r>
              <a:rPr lang="en-GB" sz="2400" dirty="0" smtClean="0"/>
              <a:t>yourselves?</a:t>
            </a:r>
          </a:p>
          <a:p>
            <a:pPr lvl="1"/>
            <a:r>
              <a:rPr lang="en-GB" sz="2400" dirty="0" smtClean="0"/>
              <a:t>How </a:t>
            </a:r>
            <a:r>
              <a:rPr lang="en-GB" sz="2400" dirty="0"/>
              <a:t>did </a:t>
            </a:r>
            <a:r>
              <a:rPr lang="en-GB" sz="2400" dirty="0" smtClean="0"/>
              <a:t>you share </a:t>
            </a:r>
            <a:r>
              <a:rPr lang="en-GB" sz="2400" dirty="0"/>
              <a:t>their information? </a:t>
            </a:r>
            <a:endParaRPr lang="en-GB" sz="2400" dirty="0" smtClean="0"/>
          </a:p>
          <a:p>
            <a:pPr lvl="1"/>
            <a:r>
              <a:rPr lang="en-GB" sz="2400" dirty="0" smtClean="0"/>
              <a:t>what did you think about </a:t>
            </a:r>
            <a:r>
              <a:rPr lang="en-GB" sz="2400" dirty="0"/>
              <a:t>how </a:t>
            </a:r>
            <a:r>
              <a:rPr lang="en-GB" sz="2400" dirty="0" smtClean="0"/>
              <a:t>you worked together?</a:t>
            </a:r>
          </a:p>
          <a:p>
            <a:pPr lvl="1"/>
            <a:r>
              <a:rPr lang="en-GB" sz="2400" dirty="0" smtClean="0"/>
              <a:t>Did you listen </a:t>
            </a:r>
            <a:r>
              <a:rPr lang="en-GB" sz="2400" dirty="0"/>
              <a:t>to each other? </a:t>
            </a:r>
            <a:endParaRPr lang="en-GB" sz="2400" dirty="0" smtClean="0"/>
          </a:p>
          <a:p>
            <a:pPr lvl="1"/>
            <a:r>
              <a:rPr lang="en-GB" sz="2400" dirty="0" smtClean="0"/>
              <a:t>What </a:t>
            </a:r>
            <a:r>
              <a:rPr lang="en-GB" sz="2400" dirty="0"/>
              <a:t>might </a:t>
            </a:r>
            <a:r>
              <a:rPr lang="en-GB" sz="2400" dirty="0" smtClean="0"/>
              <a:t>you do </a:t>
            </a:r>
            <a:r>
              <a:rPr lang="en-GB" sz="2400" dirty="0"/>
              <a:t>differently next time? </a:t>
            </a:r>
          </a:p>
        </p:txBody>
      </p:sp>
    </p:spTree>
    <p:extLst>
      <p:ext uri="{BB962C8B-B14F-4D97-AF65-F5344CB8AC3E}">
        <p14:creationId xmlns:p14="http://schemas.microsoft.com/office/powerpoint/2010/main" val="35450865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GB" smtClean="0"/>
              <a:t>Improve and develop your interpersonal skills including:</a:t>
            </a:r>
          </a:p>
        </p:txBody>
      </p:sp>
      <p:sp>
        <p:nvSpPr>
          <p:cNvPr id="11267" name="Content Placeholder 2"/>
          <p:cNvSpPr>
            <a:spLocks noGrp="1"/>
          </p:cNvSpPr>
          <p:nvPr>
            <p:ph idx="1"/>
          </p:nvPr>
        </p:nvSpPr>
        <p:spPr/>
        <p:txBody>
          <a:bodyPr/>
          <a:lstStyle/>
          <a:p>
            <a:r>
              <a:rPr lang="en-GB" sz="2000" smtClean="0"/>
              <a:t>Learn to Listen</a:t>
            </a:r>
          </a:p>
          <a:p>
            <a:r>
              <a:rPr lang="en-GB" sz="2000" smtClean="0"/>
              <a:t>Choose Your Words</a:t>
            </a:r>
          </a:p>
          <a:p>
            <a:r>
              <a:rPr lang="en-GB" sz="2000" smtClean="0"/>
              <a:t>Understand Why Communication Fails  </a:t>
            </a:r>
          </a:p>
          <a:p>
            <a:r>
              <a:rPr lang="en-GB" sz="2000" smtClean="0"/>
              <a:t>Relax</a:t>
            </a:r>
          </a:p>
          <a:p>
            <a:r>
              <a:rPr lang="en-GB" sz="2000" smtClean="0"/>
              <a:t>Clarify</a:t>
            </a:r>
          </a:p>
          <a:p>
            <a:r>
              <a:rPr lang="en-GB" sz="2000" smtClean="0"/>
              <a:t>Be Positive</a:t>
            </a:r>
          </a:p>
          <a:p>
            <a:r>
              <a:rPr lang="en-GB" sz="2000" smtClean="0"/>
              <a:t>Empathise</a:t>
            </a:r>
          </a:p>
          <a:p>
            <a:r>
              <a:rPr lang="en-GB" sz="2000" smtClean="0"/>
              <a:t>Understand Stress</a:t>
            </a:r>
          </a:p>
          <a:p>
            <a:r>
              <a:rPr lang="en-GB" sz="2000" smtClean="0"/>
              <a:t>Learn to be Assertive</a:t>
            </a:r>
          </a:p>
          <a:p>
            <a:r>
              <a:rPr lang="en-GB" sz="2000" smtClean="0"/>
              <a:t>Reflect and Improve </a:t>
            </a:r>
          </a:p>
          <a:p>
            <a:r>
              <a:rPr lang="en-GB" sz="2000" smtClean="0"/>
              <a:t>Negotiate</a:t>
            </a:r>
          </a:p>
          <a:p>
            <a:r>
              <a:rPr lang="en-GB" sz="2000" smtClean="0"/>
              <a:t>Working in Groups</a:t>
            </a:r>
          </a:p>
        </p:txBody>
      </p:sp>
    </p:spTree>
    <p:extLst>
      <p:ext uri="{BB962C8B-B14F-4D97-AF65-F5344CB8AC3E}">
        <p14:creationId xmlns:p14="http://schemas.microsoft.com/office/powerpoint/2010/main" val="1679711487"/>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Useful Links</a:t>
            </a:r>
          </a:p>
        </p:txBody>
      </p:sp>
      <p:sp>
        <p:nvSpPr>
          <p:cNvPr id="12291" name="Content Placeholder 2"/>
          <p:cNvSpPr>
            <a:spLocks noGrp="1"/>
          </p:cNvSpPr>
          <p:nvPr>
            <p:ph idx="1"/>
          </p:nvPr>
        </p:nvSpPr>
        <p:spPr/>
        <p:txBody>
          <a:bodyPr/>
          <a:lstStyle/>
          <a:p>
            <a:r>
              <a:rPr lang="en-GB" sz="2400" dirty="0" smtClean="0">
                <a:hlinkClick r:id="rId2"/>
              </a:rPr>
              <a:t>http://www.skillsyouneed.co.uk/interpersonal_skills.html</a:t>
            </a:r>
            <a:r>
              <a:rPr lang="en-GB" sz="2400" dirty="0" smtClean="0"/>
              <a:t> </a:t>
            </a:r>
          </a:p>
          <a:p>
            <a:r>
              <a:rPr lang="en-GB" sz="2400" dirty="0" smtClean="0">
                <a:hlinkClick r:id="rId3"/>
              </a:rPr>
              <a:t>http://openlearn.open.ac.uk/course/view.php?id=1672</a:t>
            </a:r>
            <a:r>
              <a:rPr lang="en-GB" sz="2400" dirty="0" smtClean="0"/>
              <a:t> </a:t>
            </a:r>
          </a:p>
          <a:p>
            <a:r>
              <a:rPr lang="en-GB" sz="2400" dirty="0" smtClean="0">
                <a:hlinkClick r:id="rId4"/>
              </a:rPr>
              <a:t>http://learnhigher.ac.uk/Students/Listening-and-interpersonal-skills.html</a:t>
            </a:r>
            <a:endParaRPr lang="en-GB" sz="2400" dirty="0" smtClean="0"/>
          </a:p>
          <a:p>
            <a:r>
              <a:rPr lang="en-GB" sz="2400" dirty="0" smtClean="0">
                <a:hlinkClick r:id="rId5"/>
              </a:rPr>
              <a:t>http://www.skillsyouneed.co.uk/IPS/Interpersonal_Communication.html</a:t>
            </a:r>
            <a:r>
              <a:rPr lang="en-GB" sz="2400" dirty="0" smtClean="0"/>
              <a:t> </a:t>
            </a:r>
          </a:p>
          <a:p>
            <a:r>
              <a:rPr lang="en-GB" sz="2400" dirty="0">
                <a:hlinkClick r:id="rId6"/>
              </a:rPr>
              <a:t>https://</a:t>
            </a:r>
            <a:r>
              <a:rPr lang="en-GB" sz="2400" dirty="0" smtClean="0">
                <a:hlinkClick r:id="rId6"/>
              </a:rPr>
              <a:t>www.mindtools.com/pages/article/newCDV_34.htm</a:t>
            </a:r>
            <a:endParaRPr lang="en-GB" sz="2400" dirty="0" smtClean="0"/>
          </a:p>
          <a:p>
            <a:r>
              <a:rPr lang="en-GB" sz="2400" dirty="0">
                <a:hlinkClick r:id="rId7"/>
              </a:rPr>
              <a:t>https://</a:t>
            </a:r>
            <a:r>
              <a:rPr lang="en-GB" sz="2400" dirty="0" smtClean="0">
                <a:hlinkClick r:id="rId7"/>
              </a:rPr>
              <a:t>www.mindtools.com/pages/article/four-dimensions.htm</a:t>
            </a:r>
            <a:r>
              <a:rPr lang="en-GB" sz="2400" dirty="0" smtClean="0"/>
              <a:t>  </a:t>
            </a:r>
          </a:p>
        </p:txBody>
      </p:sp>
    </p:spTree>
    <p:extLst>
      <p:ext uri="{BB962C8B-B14F-4D97-AF65-F5344CB8AC3E}">
        <p14:creationId xmlns:p14="http://schemas.microsoft.com/office/powerpoint/2010/main" val="2107060594"/>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11500" b="1" dirty="0" smtClean="0">
                <a:solidFill>
                  <a:srgbClr val="7030A0"/>
                </a:solidFill>
              </a:rPr>
              <a:t>BARRIERS</a:t>
            </a:r>
            <a:endParaRPr lang="en-GB" sz="1150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18356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r>
              <a:rPr lang="en-GB" b="1" dirty="0" smtClean="0">
                <a:solidFill>
                  <a:srgbClr val="7030A0"/>
                </a:solidFill>
              </a:rPr>
              <a:t>Barriers</a:t>
            </a:r>
            <a:endParaRPr lang="en-GB" dirty="0" smtClean="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3042541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Personal Attributes</a:t>
            </a:r>
            <a:endParaRPr lang="en-GB" dirty="0"/>
          </a:p>
        </p:txBody>
      </p:sp>
      <p:sp>
        <p:nvSpPr>
          <p:cNvPr id="3" name="Content Placeholder 2"/>
          <p:cNvSpPr>
            <a:spLocks noGrp="1"/>
          </p:cNvSpPr>
          <p:nvPr>
            <p:ph idx="1"/>
          </p:nvPr>
        </p:nvSpPr>
        <p:spPr/>
        <p:txBody>
          <a:bodyPr/>
          <a:lstStyle/>
          <a:p>
            <a:r>
              <a:rPr lang="en-GB" dirty="0"/>
              <a:t>e.g. self-motivation, leadership, respect, dependability, punctuality, problem solving, determination, independence, time management, team working, written numerical and verbal skills, planning and organisation </a:t>
            </a:r>
            <a:r>
              <a:rPr lang="en-GB" dirty="0" smtClean="0"/>
              <a:t>skills.</a:t>
            </a:r>
            <a:endParaRPr lang="en-GB" dirty="0"/>
          </a:p>
        </p:txBody>
      </p:sp>
    </p:spTree>
    <p:extLst>
      <p:ext uri="{BB962C8B-B14F-4D97-AF65-F5344CB8AC3E}">
        <p14:creationId xmlns:p14="http://schemas.microsoft.com/office/powerpoint/2010/main" val="290329282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43213" y="4652963"/>
            <a:ext cx="4171950" cy="971550"/>
            <a:chOff x="2843213" y="4652963"/>
            <a:chExt cx="4171950" cy="97155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652963"/>
              <a:ext cx="4171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11960" y="5234716"/>
              <a:ext cx="1296144" cy="276999"/>
            </a:xfrm>
            <a:prstGeom prst="rect">
              <a:avLst/>
            </a:prstGeom>
            <a:noFill/>
          </p:spPr>
          <p:txBody>
            <a:bodyPr wrap="square" rtlCol="0">
              <a:spAutoFit/>
            </a:bodyPr>
            <a:lstStyle/>
            <a:p>
              <a:pPr algn="ctr"/>
              <a:r>
                <a:rPr lang="en-GB" sz="1200" dirty="0" smtClean="0">
                  <a:latin typeface="Times New Roman" pitchFamily="18" charset="0"/>
                  <a:cs typeface="Times New Roman" pitchFamily="18" charset="0"/>
                </a:rPr>
                <a:t>Message</a:t>
              </a:r>
              <a:endParaRPr lang="en-GB" sz="1200" dirty="0">
                <a:latin typeface="Times New Roman" pitchFamily="18" charset="0"/>
                <a:cs typeface="Times New Roman" pitchFamily="18" charset="0"/>
              </a:endParaRPr>
            </a:p>
          </p:txBody>
        </p:sp>
      </p:grpSp>
      <p:sp>
        <p:nvSpPr>
          <p:cNvPr id="49154" name="Title 1"/>
          <p:cNvSpPr>
            <a:spLocks noGrp="1"/>
          </p:cNvSpPr>
          <p:nvPr>
            <p:ph type="title"/>
          </p:nvPr>
        </p:nvSpPr>
        <p:spPr/>
        <p:txBody>
          <a:bodyPr/>
          <a:lstStyle/>
          <a:p>
            <a:r>
              <a:rPr lang="en-GB" sz="4000" dirty="0" smtClean="0"/>
              <a:t>Barriers</a:t>
            </a:r>
          </a:p>
        </p:txBody>
      </p:sp>
      <p:sp>
        <p:nvSpPr>
          <p:cNvPr id="49155" name="Content Placeholder 2"/>
          <p:cNvSpPr>
            <a:spLocks noGrp="1"/>
          </p:cNvSpPr>
          <p:nvPr>
            <p:ph idx="1"/>
          </p:nvPr>
        </p:nvSpPr>
        <p:spPr/>
        <p:txBody>
          <a:bodyPr/>
          <a:lstStyle/>
          <a:p>
            <a:r>
              <a:rPr lang="en-GB" sz="2800" smtClean="0"/>
              <a:t>Communication is a way of expressing or exchanging ideas and thoughts between one person or a group and another. </a:t>
            </a:r>
          </a:p>
          <a:p>
            <a:r>
              <a:rPr lang="en-GB" sz="2800" smtClean="0"/>
              <a:t>To have effective communication there need to be three main elements: a source, a communication tool and a recipient, as shown below.</a:t>
            </a:r>
          </a:p>
          <a:p>
            <a:endParaRPr lang="en-GB" smtClean="0"/>
          </a:p>
        </p:txBody>
      </p:sp>
      <p:cxnSp>
        <p:nvCxnSpPr>
          <p:cNvPr id="3" name="Straight Connector 2"/>
          <p:cNvCxnSpPr/>
          <p:nvPr/>
        </p:nvCxnSpPr>
        <p:spPr>
          <a:xfrm>
            <a:off x="5292080" y="4437112"/>
            <a:ext cx="0" cy="1440160"/>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16016" y="6021288"/>
            <a:ext cx="1296144" cy="369332"/>
          </a:xfrm>
          <a:prstGeom prst="rect">
            <a:avLst/>
          </a:prstGeom>
          <a:noFill/>
        </p:spPr>
        <p:txBody>
          <a:bodyPr wrap="square" rtlCol="0">
            <a:spAutoFit/>
          </a:bodyPr>
          <a:lstStyle/>
          <a:p>
            <a:r>
              <a:rPr lang="en-GB" dirty="0" smtClean="0"/>
              <a:t>BARRIER</a:t>
            </a:r>
            <a:endParaRPr lang="en-GB" dirty="0"/>
          </a:p>
        </p:txBody>
      </p:sp>
    </p:spTree>
    <p:extLst>
      <p:ext uri="{BB962C8B-B14F-4D97-AF65-F5344CB8AC3E}">
        <p14:creationId xmlns:p14="http://schemas.microsoft.com/office/powerpoint/2010/main" val="3152225454"/>
      </p:ext>
    </p:extLst>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dirty="0" smtClean="0"/>
              <a:t>Overcoming Hindrances</a:t>
            </a:r>
          </a:p>
        </p:txBody>
      </p:sp>
      <p:sp>
        <p:nvSpPr>
          <p:cNvPr id="50179" name="Content Placeholder 2"/>
          <p:cNvSpPr>
            <a:spLocks noGrp="1"/>
          </p:cNvSpPr>
          <p:nvPr>
            <p:ph idx="1"/>
          </p:nvPr>
        </p:nvSpPr>
        <p:spPr/>
        <p:txBody>
          <a:bodyPr>
            <a:normAutofit lnSpcReduction="10000"/>
          </a:bodyPr>
          <a:lstStyle/>
          <a:p>
            <a:r>
              <a:rPr lang="en-GB" sz="2400" dirty="0" smtClean="0"/>
              <a:t>What barriers could there be?</a:t>
            </a:r>
          </a:p>
          <a:p>
            <a:r>
              <a:rPr lang="en-GB" sz="2400" dirty="0">
                <a:hlinkClick r:id="rId2"/>
              </a:rPr>
              <a:t>http://</a:t>
            </a:r>
            <a:r>
              <a:rPr lang="en-GB" sz="2400" dirty="0" smtClean="0">
                <a:hlinkClick r:id="rId2"/>
              </a:rPr>
              <a:t>www.skillsyouneed.com/ips/barriers-communication.html</a:t>
            </a:r>
            <a:r>
              <a:rPr lang="en-GB" sz="2400" dirty="0" smtClean="0"/>
              <a:t> </a:t>
            </a:r>
          </a:p>
          <a:p>
            <a:r>
              <a:rPr lang="en-GB" sz="2400" dirty="0">
                <a:hlinkClick r:id="rId3"/>
              </a:rPr>
              <a:t>http://</a:t>
            </a:r>
            <a:r>
              <a:rPr lang="en-GB" sz="2400" dirty="0" smtClean="0">
                <a:hlinkClick r:id="rId3"/>
              </a:rPr>
              <a:t>www.mtdtraining.com/blog/7-ways-to-overcome-barriers-to-communication.htm</a:t>
            </a:r>
            <a:r>
              <a:rPr lang="en-GB" sz="2400" dirty="0" smtClean="0"/>
              <a:t> </a:t>
            </a:r>
          </a:p>
          <a:p>
            <a:r>
              <a:rPr lang="en-GB" sz="2400" dirty="0" smtClean="0"/>
              <a:t>Explain how the barrier can be reduced in different situations.</a:t>
            </a:r>
          </a:p>
          <a:p>
            <a:pPr lvl="1"/>
            <a:r>
              <a:rPr lang="en-GB" sz="2000" dirty="0" smtClean="0"/>
              <a:t>What could be done?</a:t>
            </a:r>
          </a:p>
          <a:p>
            <a:pPr lvl="1"/>
            <a:r>
              <a:rPr lang="en-GB" sz="2000" dirty="0" smtClean="0"/>
              <a:t>Why?</a:t>
            </a:r>
          </a:p>
          <a:p>
            <a:pPr lvl="1"/>
            <a:r>
              <a:rPr lang="en-GB" sz="2000" dirty="0" smtClean="0"/>
              <a:t>How will it help?</a:t>
            </a:r>
          </a:p>
          <a:p>
            <a:pPr lvl="1"/>
            <a:r>
              <a:rPr lang="en-GB" sz="2000" dirty="0" smtClean="0"/>
              <a:t>Use your examples!</a:t>
            </a:r>
          </a:p>
          <a:p>
            <a:r>
              <a:rPr lang="en-GB" sz="2400" dirty="0" smtClean="0"/>
              <a:t>Language</a:t>
            </a:r>
            <a:r>
              <a:rPr lang="en-GB" sz="2400" dirty="0"/>
              <a:t>, distraction, noise, lack of concentration</a:t>
            </a:r>
            <a:endParaRPr lang="en-GB" sz="2400" dirty="0" smtClean="0"/>
          </a:p>
        </p:txBody>
      </p:sp>
    </p:spTree>
    <p:extLst>
      <p:ext uri="{BB962C8B-B14F-4D97-AF65-F5344CB8AC3E}">
        <p14:creationId xmlns:p14="http://schemas.microsoft.com/office/powerpoint/2010/main" val="20246789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smtClean="0"/>
              <a:t>Task</a:t>
            </a:r>
          </a:p>
        </p:txBody>
      </p:sp>
      <p:sp>
        <p:nvSpPr>
          <p:cNvPr id="52227" name="Content Placeholder 2"/>
          <p:cNvSpPr>
            <a:spLocks noGrp="1"/>
          </p:cNvSpPr>
          <p:nvPr>
            <p:ph idx="1"/>
          </p:nvPr>
        </p:nvSpPr>
        <p:spPr/>
        <p:txBody>
          <a:bodyPr/>
          <a:lstStyle/>
          <a:p>
            <a:pPr eaLnBrk="1" hangingPunct="1">
              <a:buFont typeface="Arial" charset="0"/>
              <a:buNone/>
            </a:pPr>
            <a:endParaRPr lang="en-GB" smtClean="0"/>
          </a:p>
          <a:p>
            <a:pPr eaLnBrk="1" hangingPunct="1"/>
            <a:endParaRPr lang="en-GB" smtClean="0"/>
          </a:p>
        </p:txBody>
      </p:sp>
      <p:sp>
        <p:nvSpPr>
          <p:cNvPr id="4101" name="Text Box 2"/>
          <p:cNvSpPr txBox="1">
            <a:spLocks noChangeArrowheads="1"/>
          </p:cNvSpPr>
          <p:nvPr/>
        </p:nvSpPr>
        <p:spPr bwMode="auto">
          <a:xfrm>
            <a:off x="971600" y="1557338"/>
            <a:ext cx="6624736"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itchFamily="34" charset="0"/>
              <a:buChar char="•"/>
              <a:defRPr/>
            </a:pPr>
            <a:r>
              <a:rPr lang="en-GB" dirty="0" smtClean="0">
                <a:latin typeface="+mj-lt"/>
              </a:rPr>
              <a:t>Create </a:t>
            </a:r>
            <a:r>
              <a:rPr lang="en-GB" dirty="0">
                <a:latin typeface="+mj-lt"/>
              </a:rPr>
              <a:t>a </a:t>
            </a:r>
            <a:r>
              <a:rPr lang="en-GB" b="1" i="1" dirty="0" smtClean="0">
                <a:latin typeface="+mj-lt"/>
              </a:rPr>
              <a:t>booklet </a:t>
            </a:r>
            <a:r>
              <a:rPr lang="en-GB" dirty="0" smtClean="0">
                <a:latin typeface="+mj-lt"/>
              </a:rPr>
              <a:t>on the </a:t>
            </a:r>
            <a:r>
              <a:rPr lang="en-GB" dirty="0">
                <a:latin typeface="+mj-lt"/>
              </a:rPr>
              <a:t>principles of effective </a:t>
            </a:r>
            <a:r>
              <a:rPr lang="en-GB" dirty="0" smtClean="0">
                <a:latin typeface="+mj-lt"/>
              </a:rPr>
              <a:t>communication</a:t>
            </a:r>
          </a:p>
          <a:p>
            <a:pPr marL="1085850" lvl="1" indent="-342900" eaLnBrk="1" hangingPunct="1">
              <a:buFont typeface="Arial" pitchFamily="34" charset="0"/>
              <a:buChar char="•"/>
              <a:defRPr/>
            </a:pPr>
            <a:r>
              <a:rPr lang="en-GB" sz="1600" dirty="0" smtClean="0">
                <a:latin typeface="+mj-lt"/>
              </a:rPr>
              <a:t>What communication types are there?</a:t>
            </a:r>
            <a:r>
              <a:rPr lang="en-GB" sz="1600" dirty="0">
                <a:latin typeface="+mj-lt"/>
              </a:rPr>
              <a:t> (verbal, non-verbal, written, </a:t>
            </a:r>
            <a:r>
              <a:rPr lang="en-GB" sz="1600" dirty="0" smtClean="0">
                <a:latin typeface="+mj-lt"/>
              </a:rPr>
              <a:t>multimedia)</a:t>
            </a:r>
            <a:endParaRPr lang="en-GB" sz="1600" dirty="0">
              <a:latin typeface="+mj-lt"/>
            </a:endParaRPr>
          </a:p>
          <a:p>
            <a:pPr marL="1085850" lvl="1" indent="-342900" eaLnBrk="1" hangingPunct="1">
              <a:buFont typeface="Arial" pitchFamily="34" charset="0"/>
              <a:buChar char="•"/>
              <a:defRPr/>
            </a:pPr>
            <a:r>
              <a:rPr lang="en-GB" sz="1600" dirty="0" smtClean="0">
                <a:latin typeface="+mj-lt"/>
              </a:rPr>
              <a:t>What methods fall into each type.</a:t>
            </a:r>
            <a:r>
              <a:rPr lang="en-GB" sz="1600" dirty="0">
                <a:latin typeface="+mj-lt"/>
              </a:rPr>
              <a:t> </a:t>
            </a:r>
            <a:r>
              <a:rPr lang="en-GB" sz="1600" dirty="0" smtClean="0">
                <a:latin typeface="+mj-lt"/>
              </a:rPr>
              <a:t>(List at least 4 </a:t>
            </a:r>
            <a:r>
              <a:rPr lang="en-GB" sz="1600" dirty="0">
                <a:latin typeface="+mj-lt"/>
              </a:rPr>
              <a:t>methods for each communication </a:t>
            </a:r>
            <a:r>
              <a:rPr lang="en-GB" sz="1600" dirty="0" smtClean="0">
                <a:latin typeface="+mj-lt"/>
              </a:rPr>
              <a:t>type)</a:t>
            </a:r>
            <a:endParaRPr lang="en-GB" sz="1600" dirty="0">
              <a:latin typeface="+mj-lt"/>
            </a:endParaRPr>
          </a:p>
          <a:p>
            <a:pPr marL="1085850" lvl="1" indent="-342900" eaLnBrk="1" hangingPunct="1">
              <a:buFont typeface="Arial" pitchFamily="34" charset="0"/>
              <a:buChar char="•"/>
              <a:defRPr/>
            </a:pPr>
            <a:r>
              <a:rPr lang="en-GB" sz="1600" dirty="0">
                <a:latin typeface="+mj-lt"/>
              </a:rPr>
              <a:t>Introduce effective communication – diagram.</a:t>
            </a:r>
          </a:p>
          <a:p>
            <a:pPr marL="1085850" lvl="1" indent="-342900" eaLnBrk="1" hangingPunct="1">
              <a:buFont typeface="Arial" pitchFamily="34" charset="0"/>
              <a:buChar char="•"/>
              <a:defRPr/>
            </a:pPr>
            <a:r>
              <a:rPr lang="en-GB" sz="1600" dirty="0">
                <a:latin typeface="+mj-lt"/>
              </a:rPr>
              <a:t>Define formality etc.</a:t>
            </a:r>
          </a:p>
          <a:p>
            <a:pPr marL="1085850" lvl="1" indent="-342900" eaLnBrk="1" hangingPunct="1">
              <a:buFont typeface="Arial" pitchFamily="34" charset="0"/>
              <a:buChar char="•"/>
              <a:defRPr/>
            </a:pPr>
            <a:r>
              <a:rPr lang="en-GB" sz="1600" dirty="0" smtClean="0">
                <a:latin typeface="+mj-lt"/>
              </a:rPr>
              <a:t>What are the principles of effective communication?</a:t>
            </a:r>
          </a:p>
          <a:p>
            <a:pPr marL="1485900" lvl="2" indent="-342900" eaLnBrk="1" hangingPunct="1">
              <a:buFont typeface="Arial" pitchFamily="34" charset="0"/>
              <a:buChar char="•"/>
              <a:defRPr/>
            </a:pPr>
            <a:r>
              <a:rPr lang="en-GB" sz="1600" dirty="0">
                <a:latin typeface="+mj-lt"/>
              </a:rPr>
              <a:t>Cues in verbal exchanges </a:t>
            </a:r>
          </a:p>
          <a:p>
            <a:pPr marL="1485900" lvl="2" indent="-342900" eaLnBrk="1" hangingPunct="1">
              <a:buFont typeface="Arial" pitchFamily="34" charset="0"/>
              <a:buChar char="•"/>
              <a:defRPr/>
            </a:pPr>
            <a:r>
              <a:rPr lang="en-GB" sz="1600" dirty="0">
                <a:latin typeface="+mj-lt"/>
              </a:rPr>
              <a:t>Questioning techniques </a:t>
            </a:r>
          </a:p>
          <a:p>
            <a:pPr marL="1485900" lvl="2" indent="-342900" eaLnBrk="1" hangingPunct="1">
              <a:buFont typeface="Arial" pitchFamily="34" charset="0"/>
              <a:buChar char="•"/>
              <a:defRPr/>
            </a:pPr>
            <a:r>
              <a:rPr lang="en-GB" sz="1600" dirty="0" smtClean="0">
                <a:latin typeface="+mj-lt"/>
              </a:rPr>
              <a:t>Proofing </a:t>
            </a:r>
            <a:r>
              <a:rPr lang="en-GB" sz="1600" dirty="0">
                <a:latin typeface="+mj-lt"/>
              </a:rPr>
              <a:t>documents </a:t>
            </a:r>
            <a:endParaRPr lang="en-GB" sz="1600" dirty="0" smtClean="0">
              <a:latin typeface="+mj-lt"/>
            </a:endParaRPr>
          </a:p>
          <a:p>
            <a:pPr marL="1485900" lvl="2" indent="-342900" eaLnBrk="1" hangingPunct="1">
              <a:buFont typeface="Arial" pitchFamily="34" charset="0"/>
              <a:buChar char="•"/>
              <a:defRPr/>
            </a:pPr>
            <a:r>
              <a:rPr lang="en-GB" sz="1600" dirty="0" smtClean="0">
                <a:latin typeface="+mj-lt"/>
              </a:rPr>
              <a:t>Interpersonal Skills</a:t>
            </a:r>
            <a:endParaRPr lang="en-GB" sz="1600" dirty="0">
              <a:latin typeface="+mj-lt"/>
            </a:endParaRPr>
          </a:p>
          <a:p>
            <a:pPr marL="1085850" lvl="1" indent="-342900" eaLnBrk="1" hangingPunct="1">
              <a:buFont typeface="Arial" pitchFamily="34" charset="0"/>
              <a:buChar char="•"/>
              <a:defRPr/>
            </a:pPr>
            <a:r>
              <a:rPr lang="en-GB" sz="1600" dirty="0" smtClean="0">
                <a:latin typeface="+mj-lt"/>
              </a:rPr>
              <a:t>What barriers are there? List them. What situations? What are they a barrier? How do they stop communication?</a:t>
            </a:r>
          </a:p>
          <a:p>
            <a:pPr marL="1085850" lvl="1" indent="-342900" eaLnBrk="1" hangingPunct="1">
              <a:buFont typeface="Arial" pitchFamily="34" charset="0"/>
              <a:buChar char="•"/>
              <a:defRPr/>
            </a:pPr>
            <a:r>
              <a:rPr lang="en-GB" sz="1600" dirty="0" smtClean="0">
                <a:latin typeface="+mj-lt"/>
              </a:rPr>
              <a:t>Explain how can these barriers be reduced? (aids to communication)</a:t>
            </a:r>
            <a:endParaRPr lang="en-GB" sz="1600" dirty="0">
              <a:latin typeface="+mj-lt"/>
            </a:endParaRPr>
          </a:p>
          <a:p>
            <a:pPr eaLnBrk="1" hangingPunct="1">
              <a:defRPr/>
            </a:pPr>
            <a:endParaRPr lang="en-GB" sz="2400" dirty="0">
              <a:latin typeface="Berlin Sans FB" pitchFamily="34" charset="0"/>
            </a:endParaRPr>
          </a:p>
        </p:txBody>
      </p:sp>
      <p:sp>
        <p:nvSpPr>
          <p:cNvPr id="2" name="TextBox 1"/>
          <p:cNvSpPr txBox="1"/>
          <p:nvPr/>
        </p:nvSpPr>
        <p:spPr>
          <a:xfrm>
            <a:off x="5076056" y="3573016"/>
            <a:ext cx="2159000" cy="739775"/>
          </a:xfrm>
          <a:prstGeom prst="rect">
            <a:avLst/>
          </a:prstGeom>
          <a:solidFill>
            <a:schemeClr val="accent4">
              <a:lumMod val="60000"/>
              <a:lumOff val="40000"/>
            </a:schemeClr>
          </a:solidFill>
        </p:spPr>
        <p:txBody>
          <a:bodyPr>
            <a:spAutoFit/>
          </a:bodyPr>
          <a:lstStyle/>
          <a:p>
            <a:pPr>
              <a:defRPr/>
            </a:pPr>
            <a:r>
              <a:rPr lang="en-GB" sz="1400" dirty="0"/>
              <a:t>What are they?</a:t>
            </a:r>
          </a:p>
          <a:p>
            <a:pPr>
              <a:defRPr/>
            </a:pPr>
            <a:r>
              <a:rPr lang="en-GB" sz="1400" dirty="0"/>
              <a:t>Why are they important?</a:t>
            </a:r>
          </a:p>
          <a:p>
            <a:pPr>
              <a:defRPr/>
            </a:pPr>
            <a:r>
              <a:rPr lang="en-GB" sz="1400" dirty="0"/>
              <a:t>Example </a:t>
            </a:r>
          </a:p>
        </p:txBody>
      </p:sp>
      <p:sp>
        <p:nvSpPr>
          <p:cNvPr id="6" name="TextBox 5"/>
          <p:cNvSpPr txBox="1"/>
          <p:nvPr/>
        </p:nvSpPr>
        <p:spPr>
          <a:xfrm>
            <a:off x="7307313" y="764704"/>
            <a:ext cx="1081087" cy="1384300"/>
          </a:xfrm>
          <a:prstGeom prst="rect">
            <a:avLst/>
          </a:prstGeom>
          <a:solidFill>
            <a:schemeClr val="accent4">
              <a:lumMod val="60000"/>
              <a:lumOff val="40000"/>
            </a:schemeClr>
          </a:solidFill>
        </p:spPr>
        <p:txBody>
          <a:bodyPr>
            <a:spAutoFit/>
          </a:bodyPr>
          <a:lstStyle/>
          <a:p>
            <a:pPr>
              <a:defRPr/>
            </a:pPr>
            <a:r>
              <a:rPr lang="en-GB" sz="1400" dirty="0"/>
              <a:t>EXPLAIN:</a:t>
            </a:r>
          </a:p>
          <a:p>
            <a:pPr>
              <a:defRPr/>
            </a:pPr>
            <a:r>
              <a:rPr lang="en-GB" sz="1400" dirty="0"/>
              <a:t>Who</a:t>
            </a:r>
          </a:p>
          <a:p>
            <a:pPr>
              <a:defRPr/>
            </a:pPr>
            <a:r>
              <a:rPr lang="en-GB" sz="1400" dirty="0"/>
              <a:t>What</a:t>
            </a:r>
          </a:p>
          <a:p>
            <a:pPr>
              <a:defRPr/>
            </a:pPr>
            <a:r>
              <a:rPr lang="en-GB" sz="1400" dirty="0"/>
              <a:t>Why</a:t>
            </a:r>
          </a:p>
          <a:p>
            <a:pPr>
              <a:defRPr/>
            </a:pPr>
            <a:r>
              <a:rPr lang="en-GB" sz="1400" dirty="0"/>
              <a:t>Where</a:t>
            </a:r>
          </a:p>
          <a:p>
            <a:pPr>
              <a:defRPr/>
            </a:pPr>
            <a:r>
              <a:rPr lang="en-GB" sz="1400" dirty="0"/>
              <a:t>When</a:t>
            </a:r>
          </a:p>
        </p:txBody>
      </p:sp>
    </p:spTree>
    <p:extLst>
      <p:ext uri="{BB962C8B-B14F-4D97-AF65-F5344CB8AC3E}">
        <p14:creationId xmlns:p14="http://schemas.microsoft.com/office/powerpoint/2010/main" val="577901744"/>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GB" b="1" i="1" dirty="0" smtClean="0"/>
              <a:t>Booklet</a:t>
            </a:r>
            <a:endParaRPr lang="en-GB" dirty="0" smtClean="0"/>
          </a:p>
        </p:txBody>
      </p:sp>
      <p:sp>
        <p:nvSpPr>
          <p:cNvPr id="58371" name="Content Placeholder 2"/>
          <p:cNvSpPr>
            <a:spLocks noGrp="1"/>
          </p:cNvSpPr>
          <p:nvPr>
            <p:ph idx="1"/>
          </p:nvPr>
        </p:nvSpPr>
        <p:spPr/>
        <p:txBody>
          <a:bodyPr>
            <a:normAutofit lnSpcReduction="10000"/>
          </a:bodyPr>
          <a:lstStyle/>
          <a:p>
            <a:r>
              <a:rPr lang="en-GB" sz="2400" dirty="0" smtClean="0"/>
              <a:t>Front Cover – title, your name, date</a:t>
            </a:r>
          </a:p>
          <a:p>
            <a:r>
              <a:rPr lang="en-GB" sz="2400" dirty="0" smtClean="0"/>
              <a:t>Contents</a:t>
            </a:r>
          </a:p>
          <a:p>
            <a:r>
              <a:rPr lang="en-GB" sz="2400" dirty="0" smtClean="0"/>
              <a:t>Titles</a:t>
            </a:r>
          </a:p>
          <a:p>
            <a:r>
              <a:rPr lang="en-GB" sz="2400" dirty="0" smtClean="0"/>
              <a:t>Subtitles</a:t>
            </a:r>
          </a:p>
          <a:p>
            <a:r>
              <a:rPr lang="en-GB" sz="2400" dirty="0" smtClean="0"/>
              <a:t>Margins</a:t>
            </a:r>
          </a:p>
          <a:p>
            <a:r>
              <a:rPr lang="en-GB" sz="2400" dirty="0" smtClean="0"/>
              <a:t>Correct spelling</a:t>
            </a:r>
          </a:p>
          <a:p>
            <a:r>
              <a:rPr lang="en-GB" sz="2400" dirty="0" smtClean="0"/>
              <a:t>Correct grammar</a:t>
            </a:r>
          </a:p>
          <a:p>
            <a:r>
              <a:rPr lang="en-GB" sz="2400" dirty="0" smtClean="0"/>
              <a:t>Correct use of capital letters</a:t>
            </a:r>
          </a:p>
          <a:p>
            <a:r>
              <a:rPr lang="en-GB" sz="2400" dirty="0" smtClean="0"/>
              <a:t>Layout</a:t>
            </a:r>
          </a:p>
          <a:p>
            <a:r>
              <a:rPr lang="en-GB" sz="2400" dirty="0" smtClean="0"/>
              <a:t>Use of images</a:t>
            </a:r>
          </a:p>
          <a:p>
            <a:r>
              <a:rPr lang="en-GB" sz="2400" dirty="0" smtClean="0"/>
              <a:t>Page numbers</a:t>
            </a:r>
          </a:p>
          <a:p>
            <a:endParaRPr lang="en-GB" sz="2400" dirty="0" smtClean="0"/>
          </a:p>
        </p:txBody>
      </p:sp>
    </p:spTree>
    <p:extLst>
      <p:ext uri="{BB962C8B-B14F-4D97-AF65-F5344CB8AC3E}">
        <p14:creationId xmlns:p14="http://schemas.microsoft.com/office/powerpoint/2010/main" val="1814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b="1" dirty="0">
                <a:solidFill>
                  <a:schemeClr val="accent5">
                    <a:lumMod val="50000"/>
                  </a:schemeClr>
                </a:solidFill>
                <a:effectLst>
                  <a:outerShdw blurRad="38100" dist="38100" dir="2700000" algn="tl">
                    <a:srgbClr val="000000">
                      <a:alpha val="43137"/>
                    </a:srgbClr>
                  </a:outerShdw>
                </a:effectLst>
              </a:rPr>
              <a:t>Understand employability and communication skills used in an IT environment</a:t>
            </a:r>
            <a:endParaRPr lang="en-GB" dirty="0"/>
          </a:p>
        </p:txBody>
      </p:sp>
      <p:sp>
        <p:nvSpPr>
          <p:cNvPr id="5" name="Subtitle 4"/>
          <p:cNvSpPr>
            <a:spLocks noGrp="1"/>
          </p:cNvSpPr>
          <p:nvPr>
            <p:ph type="subTitle" idx="1"/>
          </p:nvPr>
        </p:nvSpPr>
        <p:spPr>
          <a:xfrm>
            <a:off x="1371600" y="4437112"/>
            <a:ext cx="6400800" cy="1201688"/>
          </a:xfrm>
        </p:spPr>
        <p:txBody>
          <a:bodyPr/>
          <a:lstStyle/>
          <a:p>
            <a:r>
              <a:rPr lang="en-GB" dirty="0"/>
              <a:t>LO4 Review</a:t>
            </a:r>
          </a:p>
          <a:p>
            <a:endParaRPr lang="en-GB" dirty="0"/>
          </a:p>
        </p:txBody>
      </p:sp>
    </p:spTree>
    <p:extLst>
      <p:ext uri="{BB962C8B-B14F-4D97-AF65-F5344CB8AC3E}">
        <p14:creationId xmlns:p14="http://schemas.microsoft.com/office/powerpoint/2010/main" val="354417591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Understand employability and communication skills used in an IT environment</a:t>
            </a:r>
          </a:p>
        </p:txBody>
      </p:sp>
      <p:sp>
        <p:nvSpPr>
          <p:cNvPr id="3" name="Content Placeholder 2"/>
          <p:cNvSpPr>
            <a:spLocks noGrp="1"/>
          </p:cNvSpPr>
          <p:nvPr>
            <p:ph idx="1"/>
          </p:nvPr>
        </p:nvSpPr>
        <p:spPr/>
        <p:txBody>
          <a:bodyPr/>
          <a:lstStyle/>
          <a:p>
            <a:pPr marL="514350" indent="-514350">
              <a:buFont typeface="+mj-lt"/>
              <a:buAutoNum type="arabicPeriod"/>
            </a:pPr>
            <a:r>
              <a:rPr lang="en-GB" dirty="0"/>
              <a:t>Communication </a:t>
            </a:r>
            <a:r>
              <a:rPr lang="en-GB" dirty="0" smtClean="0"/>
              <a:t>skills</a:t>
            </a:r>
          </a:p>
          <a:p>
            <a:pPr marL="514350" indent="-514350">
              <a:buFont typeface="+mj-lt"/>
              <a:buAutoNum type="arabicPeriod"/>
            </a:pPr>
            <a:r>
              <a:rPr lang="en-GB" dirty="0" smtClean="0"/>
              <a:t>Communication technology</a:t>
            </a:r>
          </a:p>
          <a:p>
            <a:pPr marL="514350" indent="-514350">
              <a:buFont typeface="+mj-lt"/>
              <a:buAutoNum type="arabicPeriod"/>
            </a:pPr>
            <a:r>
              <a:rPr lang="en-GB" dirty="0"/>
              <a:t>Personal </a:t>
            </a:r>
            <a:r>
              <a:rPr lang="en-GB" dirty="0" smtClean="0"/>
              <a:t>attributes</a:t>
            </a:r>
          </a:p>
          <a:p>
            <a:pPr marL="514350" indent="-514350">
              <a:buFont typeface="+mj-lt"/>
              <a:buAutoNum type="arabicPeriod"/>
            </a:pPr>
            <a:r>
              <a:rPr lang="en-GB" dirty="0"/>
              <a:t>Ready for </a:t>
            </a:r>
            <a:r>
              <a:rPr lang="en-GB" dirty="0" smtClean="0"/>
              <a:t>work</a:t>
            </a:r>
          </a:p>
          <a:p>
            <a:pPr marL="514350" indent="-514350">
              <a:buFont typeface="+mj-lt"/>
              <a:buAutoNum type="arabicPeriod"/>
            </a:pPr>
            <a:r>
              <a:rPr lang="en-GB" dirty="0" smtClean="0"/>
              <a:t>Job Roles</a:t>
            </a:r>
          </a:p>
          <a:p>
            <a:pPr marL="514350" indent="-514350">
              <a:buFont typeface="+mj-lt"/>
              <a:buAutoNum type="arabicPeriod"/>
            </a:pPr>
            <a:r>
              <a:rPr lang="en-GB" dirty="0"/>
              <a:t>Professional </a:t>
            </a:r>
            <a:r>
              <a:rPr lang="en-GB" dirty="0" smtClean="0"/>
              <a:t>bodies</a:t>
            </a:r>
          </a:p>
          <a:p>
            <a:pPr marL="514350" indent="-514350">
              <a:buFont typeface="+mj-lt"/>
              <a:buAutoNum type="arabicPeriod"/>
            </a:pPr>
            <a:r>
              <a:rPr lang="en-GB" dirty="0"/>
              <a:t>Industry certification </a:t>
            </a:r>
          </a:p>
        </p:txBody>
      </p:sp>
    </p:spTree>
    <p:extLst>
      <p:ext uri="{BB962C8B-B14F-4D97-AF65-F5344CB8AC3E}">
        <p14:creationId xmlns:p14="http://schemas.microsoft.com/office/powerpoint/2010/main" val="30957688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Questions/Tasks</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3000" dirty="0"/>
              <a:t>Imagine you work as a </a:t>
            </a:r>
            <a:r>
              <a:rPr lang="en-GB" sz="3000" dirty="0" smtClean="0"/>
              <a:t>software developer. Identify what communication </a:t>
            </a:r>
            <a:r>
              <a:rPr lang="en-GB" sz="3000" dirty="0"/>
              <a:t>skills you </a:t>
            </a:r>
            <a:r>
              <a:rPr lang="en-GB" sz="3000" dirty="0" smtClean="0"/>
              <a:t>think you </a:t>
            </a:r>
            <a:r>
              <a:rPr lang="en-GB" sz="3000" dirty="0"/>
              <a:t>need and explain why they </a:t>
            </a:r>
            <a:r>
              <a:rPr lang="en-GB" sz="3000" dirty="0" smtClean="0"/>
              <a:t>are important.</a:t>
            </a:r>
          </a:p>
          <a:p>
            <a:pPr marL="514350" indent="-514350">
              <a:buFont typeface="+mj-lt"/>
              <a:buAutoNum type="arabicPeriod"/>
            </a:pPr>
            <a:r>
              <a:rPr lang="en-GB" sz="3000" dirty="0"/>
              <a:t>What communication technology would you use if you worked as </a:t>
            </a:r>
            <a:r>
              <a:rPr lang="en-GB" sz="3000" dirty="0" smtClean="0"/>
              <a:t>a computer </a:t>
            </a:r>
            <a:r>
              <a:rPr lang="en-GB" sz="3000" dirty="0"/>
              <a:t>support technician for a small PC repair company? </a:t>
            </a:r>
            <a:r>
              <a:rPr lang="en-GB" sz="3000" dirty="0" smtClean="0"/>
              <a:t>Justify your </a:t>
            </a:r>
            <a:r>
              <a:rPr lang="en-GB" sz="3000" dirty="0"/>
              <a:t>answers.</a:t>
            </a:r>
          </a:p>
        </p:txBody>
      </p:sp>
    </p:spTree>
    <p:extLst>
      <p:ext uri="{BB962C8B-B14F-4D97-AF65-F5344CB8AC3E}">
        <p14:creationId xmlns:p14="http://schemas.microsoft.com/office/powerpoint/2010/main" val="23058320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Questions/Tasks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3"/>
            </a:pPr>
            <a:r>
              <a:rPr lang="en-GB" dirty="0" smtClean="0"/>
              <a:t>What qualities should </a:t>
            </a:r>
            <a:r>
              <a:rPr lang="en-GB" dirty="0"/>
              <a:t>individuals have which enhance their technical </a:t>
            </a:r>
            <a:r>
              <a:rPr lang="en-GB" dirty="0" smtClean="0"/>
              <a:t>skills and </a:t>
            </a:r>
            <a:r>
              <a:rPr lang="en-GB" dirty="0"/>
              <a:t>make them useful </a:t>
            </a:r>
            <a:r>
              <a:rPr lang="en-GB" dirty="0" smtClean="0"/>
              <a:t>employees? Explain why </a:t>
            </a:r>
            <a:r>
              <a:rPr lang="en-GB" dirty="0"/>
              <a:t>each attribute is useful and </a:t>
            </a:r>
            <a:r>
              <a:rPr lang="en-GB" dirty="0" smtClean="0"/>
              <a:t>any particular </a:t>
            </a:r>
            <a:r>
              <a:rPr lang="en-GB" dirty="0"/>
              <a:t>roles to which the </a:t>
            </a:r>
            <a:r>
              <a:rPr lang="en-GB" dirty="0" smtClean="0"/>
              <a:t>attribute would </a:t>
            </a:r>
            <a:r>
              <a:rPr lang="en-GB" dirty="0"/>
              <a:t>apply</a:t>
            </a:r>
            <a:r>
              <a:rPr lang="en-GB" dirty="0" smtClean="0"/>
              <a:t>.</a:t>
            </a:r>
          </a:p>
          <a:p>
            <a:pPr marL="514350" indent="-514350">
              <a:buFont typeface="+mj-lt"/>
              <a:buAutoNum type="arabicPeriod" startAt="3"/>
            </a:pPr>
            <a:r>
              <a:rPr lang="en-GB" dirty="0" smtClean="0"/>
              <a:t>Using job </a:t>
            </a:r>
            <a:r>
              <a:rPr lang="en-GB" dirty="0"/>
              <a:t>descriptions, attributes and skills for the </a:t>
            </a:r>
            <a:r>
              <a:rPr lang="en-GB" dirty="0" smtClean="0"/>
              <a:t>following IT </a:t>
            </a:r>
            <a:r>
              <a:rPr lang="en-GB" dirty="0"/>
              <a:t>job roles:</a:t>
            </a:r>
          </a:p>
          <a:p>
            <a:pPr marL="914400" lvl="1" indent="-514350"/>
            <a:r>
              <a:rPr lang="en-GB" dirty="0" smtClean="0"/>
              <a:t>IT </a:t>
            </a:r>
            <a:r>
              <a:rPr lang="en-GB" dirty="0"/>
              <a:t>technician</a:t>
            </a:r>
          </a:p>
          <a:p>
            <a:pPr marL="914400" lvl="1" indent="-514350"/>
            <a:r>
              <a:rPr lang="en-GB" dirty="0" smtClean="0"/>
              <a:t>Animator</a:t>
            </a:r>
          </a:p>
          <a:p>
            <a:pPr marL="536575" indent="0">
              <a:buNone/>
            </a:pPr>
            <a:r>
              <a:rPr lang="en-GB" dirty="0" smtClean="0"/>
              <a:t>Discuss </a:t>
            </a:r>
            <a:r>
              <a:rPr lang="en-GB" dirty="0"/>
              <a:t>why particular attributes and skills would be appropriate </a:t>
            </a:r>
            <a:r>
              <a:rPr lang="en-GB" dirty="0" smtClean="0"/>
              <a:t>for each </a:t>
            </a:r>
            <a:r>
              <a:rPr lang="en-GB" dirty="0"/>
              <a:t>role.</a:t>
            </a:r>
          </a:p>
        </p:txBody>
      </p:sp>
    </p:spTree>
    <p:extLst>
      <p:ext uri="{BB962C8B-B14F-4D97-AF65-F5344CB8AC3E}">
        <p14:creationId xmlns:p14="http://schemas.microsoft.com/office/powerpoint/2010/main" val="16560589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Questions/Tasks</a:t>
            </a:r>
          </a:p>
        </p:txBody>
      </p:sp>
      <p:sp>
        <p:nvSpPr>
          <p:cNvPr id="3" name="Content Placeholder 2"/>
          <p:cNvSpPr>
            <a:spLocks noGrp="1"/>
          </p:cNvSpPr>
          <p:nvPr>
            <p:ph idx="1"/>
          </p:nvPr>
        </p:nvSpPr>
        <p:spPr/>
        <p:txBody>
          <a:bodyPr>
            <a:noAutofit/>
          </a:bodyPr>
          <a:lstStyle/>
          <a:p>
            <a:pPr marL="514350" indent="-514350">
              <a:spcBef>
                <a:spcPts val="0"/>
              </a:spcBef>
              <a:buFont typeface="+mj-lt"/>
              <a:buAutoNum type="arabicPeriod" startAt="5"/>
            </a:pPr>
            <a:r>
              <a:rPr lang="en-GB" sz="3000" dirty="0"/>
              <a:t>What interpersonal skills would you use when communicating with </a:t>
            </a:r>
            <a:r>
              <a:rPr lang="en-GB" sz="3000" dirty="0" smtClean="0"/>
              <a:t>a client </a:t>
            </a:r>
            <a:r>
              <a:rPr lang="en-GB" sz="3000" dirty="0"/>
              <a:t>on how to set up their email account</a:t>
            </a:r>
            <a:r>
              <a:rPr lang="en-GB" sz="3000" dirty="0" smtClean="0"/>
              <a:t>? Why?</a:t>
            </a:r>
            <a:endParaRPr lang="en-GB" sz="3000" dirty="0"/>
          </a:p>
          <a:p>
            <a:pPr marL="514350" indent="-514350">
              <a:spcBef>
                <a:spcPts val="0"/>
              </a:spcBef>
              <a:buFont typeface="+mj-lt"/>
              <a:buAutoNum type="arabicPeriod" startAt="5"/>
            </a:pPr>
            <a:r>
              <a:rPr lang="en-GB" sz="3000" dirty="0" smtClean="0"/>
              <a:t>Suggest </a:t>
            </a:r>
            <a:r>
              <a:rPr lang="en-GB" sz="3000" dirty="0"/>
              <a:t>two methods of communication technology that could be </a:t>
            </a:r>
            <a:r>
              <a:rPr lang="en-GB" sz="3000" dirty="0" smtClean="0"/>
              <a:t>used to </a:t>
            </a:r>
            <a:r>
              <a:rPr lang="en-GB" sz="3000" dirty="0"/>
              <a:t>create a user guide on how to install a wireless printer</a:t>
            </a:r>
            <a:r>
              <a:rPr lang="en-GB" sz="3000" dirty="0" smtClean="0"/>
              <a:t>. Why would these methods be useful? Which other methods could you use and why might you dismiss them?</a:t>
            </a:r>
            <a:endParaRPr lang="en-GB" sz="3000" dirty="0"/>
          </a:p>
        </p:txBody>
      </p:sp>
    </p:spTree>
    <p:extLst>
      <p:ext uri="{BB962C8B-B14F-4D97-AF65-F5344CB8AC3E}">
        <p14:creationId xmlns:p14="http://schemas.microsoft.com/office/powerpoint/2010/main" val="40415241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Questions/Tasks</a:t>
            </a:r>
          </a:p>
        </p:txBody>
      </p:sp>
      <p:sp>
        <p:nvSpPr>
          <p:cNvPr id="3" name="Content Placeholder 2"/>
          <p:cNvSpPr>
            <a:spLocks noGrp="1"/>
          </p:cNvSpPr>
          <p:nvPr>
            <p:ph idx="1"/>
          </p:nvPr>
        </p:nvSpPr>
        <p:spPr/>
        <p:txBody>
          <a:bodyPr>
            <a:noAutofit/>
          </a:bodyPr>
          <a:lstStyle/>
          <a:p>
            <a:pPr marL="514350" indent="-514350">
              <a:spcBef>
                <a:spcPts val="0"/>
              </a:spcBef>
              <a:buFont typeface="+mj-lt"/>
              <a:buAutoNum type="arabicPeriod" startAt="7"/>
            </a:pPr>
            <a:r>
              <a:rPr lang="en-GB" sz="3000" dirty="0" smtClean="0"/>
              <a:t>Suggest 3 IT professional bodies and give </a:t>
            </a:r>
            <a:r>
              <a:rPr lang="en-GB" sz="3000" dirty="0"/>
              <a:t>two advantages and two disadvantages of </a:t>
            </a:r>
            <a:r>
              <a:rPr lang="en-GB" sz="3000" dirty="0" smtClean="0"/>
              <a:t>being </a:t>
            </a:r>
            <a:r>
              <a:rPr lang="en-GB" sz="3000" dirty="0"/>
              <a:t>a </a:t>
            </a:r>
            <a:r>
              <a:rPr lang="en-GB" sz="3000" dirty="0" smtClean="0"/>
              <a:t>member.</a:t>
            </a:r>
          </a:p>
          <a:p>
            <a:pPr marL="514350" indent="-514350">
              <a:spcBef>
                <a:spcPts val="0"/>
              </a:spcBef>
              <a:buFont typeface="+mj-lt"/>
              <a:buAutoNum type="arabicPeriod" startAt="7"/>
            </a:pPr>
            <a:r>
              <a:rPr lang="en-GB" sz="3000" dirty="0" smtClean="0"/>
              <a:t>Suggest 3 types </a:t>
            </a:r>
            <a:r>
              <a:rPr lang="en-GB" sz="3000" dirty="0"/>
              <a:t>IT Industry </a:t>
            </a:r>
            <a:r>
              <a:rPr lang="en-GB" sz="3000" dirty="0" smtClean="0"/>
              <a:t>certification and give </a:t>
            </a:r>
            <a:r>
              <a:rPr lang="en-GB" sz="3000" dirty="0"/>
              <a:t>two advantages and two disadvantages of </a:t>
            </a:r>
            <a:r>
              <a:rPr lang="en-GB" sz="3000" dirty="0" smtClean="0"/>
              <a:t>achieving this.</a:t>
            </a:r>
            <a:endParaRPr lang="en-GB" sz="3000" dirty="0"/>
          </a:p>
          <a:p>
            <a:pPr marL="514350" indent="-514350">
              <a:spcBef>
                <a:spcPts val="0"/>
              </a:spcBef>
              <a:buFont typeface="+mj-lt"/>
              <a:buAutoNum type="arabicPeriod" startAt="7"/>
            </a:pPr>
            <a:endParaRPr lang="en-GB" sz="3000" dirty="0"/>
          </a:p>
        </p:txBody>
      </p:sp>
    </p:spTree>
    <p:extLst>
      <p:ext uri="{BB962C8B-B14F-4D97-AF65-F5344CB8AC3E}">
        <p14:creationId xmlns:p14="http://schemas.microsoft.com/office/powerpoint/2010/main" val="352052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Ready for Work</a:t>
            </a:r>
            <a:endParaRPr lang="en-GB" dirty="0"/>
          </a:p>
        </p:txBody>
      </p:sp>
      <p:sp>
        <p:nvSpPr>
          <p:cNvPr id="3" name="Content Placeholder 2"/>
          <p:cNvSpPr>
            <a:spLocks noGrp="1"/>
          </p:cNvSpPr>
          <p:nvPr>
            <p:ph idx="1"/>
          </p:nvPr>
        </p:nvSpPr>
        <p:spPr/>
        <p:txBody>
          <a:bodyPr/>
          <a:lstStyle/>
          <a:p>
            <a:r>
              <a:rPr lang="en-GB" dirty="0"/>
              <a:t>dress (e.g. appropriate clothing depending on situation)</a:t>
            </a:r>
          </a:p>
          <a:p>
            <a:r>
              <a:rPr lang="en-GB" dirty="0" smtClean="0"/>
              <a:t>presentation </a:t>
            </a:r>
            <a:r>
              <a:rPr lang="en-GB" dirty="0"/>
              <a:t>(e.g. personal grooming, appearance etc.)</a:t>
            </a:r>
          </a:p>
          <a:p>
            <a:r>
              <a:rPr lang="en-GB" dirty="0" smtClean="0"/>
              <a:t>attitude </a:t>
            </a:r>
            <a:r>
              <a:rPr lang="en-GB" dirty="0"/>
              <a:t>(e.g. can do attitude, responsive)</a:t>
            </a:r>
          </a:p>
        </p:txBody>
      </p:sp>
    </p:spTree>
    <p:extLst>
      <p:ext uri="{BB962C8B-B14F-4D97-AF65-F5344CB8AC3E}">
        <p14:creationId xmlns:p14="http://schemas.microsoft.com/office/powerpoint/2010/main" val="447921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Job Roles</a:t>
            </a:r>
            <a:endParaRPr lang="en-GB" dirty="0"/>
          </a:p>
        </p:txBody>
      </p:sp>
      <p:sp>
        <p:nvSpPr>
          <p:cNvPr id="3" name="Content Placeholder 2"/>
          <p:cNvSpPr>
            <a:spLocks noGrp="1"/>
          </p:cNvSpPr>
          <p:nvPr>
            <p:ph idx="1"/>
          </p:nvPr>
        </p:nvSpPr>
        <p:spPr/>
        <p:txBody>
          <a:bodyPr/>
          <a:lstStyle/>
          <a:p>
            <a:r>
              <a:rPr lang="en-GB" dirty="0"/>
              <a:t>Network manager</a:t>
            </a:r>
          </a:p>
          <a:p>
            <a:r>
              <a:rPr lang="en-GB" dirty="0" smtClean="0"/>
              <a:t>IT </a:t>
            </a:r>
            <a:r>
              <a:rPr lang="en-GB" dirty="0"/>
              <a:t>technician</a:t>
            </a:r>
          </a:p>
          <a:p>
            <a:r>
              <a:rPr lang="en-GB" dirty="0" smtClean="0"/>
              <a:t>Programmer</a:t>
            </a:r>
            <a:endParaRPr lang="en-GB" dirty="0"/>
          </a:p>
          <a:p>
            <a:r>
              <a:rPr lang="en-GB" dirty="0" smtClean="0"/>
              <a:t>W</a:t>
            </a:r>
            <a:r>
              <a:rPr lang="en-GB" dirty="0"/>
              <a:t>eb designer</a:t>
            </a:r>
            <a:endParaRPr lang="en-GB" dirty="0" smtClean="0"/>
          </a:p>
          <a:p>
            <a:r>
              <a:rPr lang="en-GB" dirty="0"/>
              <a:t>Animator</a:t>
            </a:r>
          </a:p>
          <a:p>
            <a:r>
              <a:rPr lang="en-GB" dirty="0" smtClean="0"/>
              <a:t>Key </a:t>
            </a:r>
            <a:r>
              <a:rPr lang="en-GB" dirty="0"/>
              <a:t>skills required for each (e.g. technical and non-technical</a:t>
            </a:r>
            <a:r>
              <a:rPr lang="en-GB" dirty="0" smtClean="0"/>
              <a:t>)</a:t>
            </a:r>
            <a:endParaRPr lang="en-GB" dirty="0"/>
          </a:p>
        </p:txBody>
      </p:sp>
    </p:spTree>
    <p:extLst>
      <p:ext uri="{BB962C8B-B14F-4D97-AF65-F5344CB8AC3E}">
        <p14:creationId xmlns:p14="http://schemas.microsoft.com/office/powerpoint/2010/main" val="1836961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 Details</a:t>
            </a:r>
            <a:endParaRPr lang="en-GB" dirty="0"/>
          </a:p>
        </p:txBody>
      </p:sp>
      <p:sp>
        <p:nvSpPr>
          <p:cNvPr id="3" name="Content Placeholder 2"/>
          <p:cNvSpPr>
            <a:spLocks noGrp="1"/>
          </p:cNvSpPr>
          <p:nvPr>
            <p:ph idx="1"/>
          </p:nvPr>
        </p:nvSpPr>
        <p:spPr/>
        <p:txBody>
          <a:bodyPr>
            <a:normAutofit fontScale="85000" lnSpcReduction="20000"/>
          </a:bodyPr>
          <a:lstStyle/>
          <a:p>
            <a:r>
              <a:rPr lang="en-GB" dirty="0"/>
              <a:t>Learners should know about different personal attributes. </a:t>
            </a:r>
          </a:p>
          <a:p>
            <a:r>
              <a:rPr lang="en-GB" dirty="0"/>
              <a:t>This should lead to an understanding of why these attributes are important for certain job roles and valued by an employer. </a:t>
            </a:r>
          </a:p>
          <a:p>
            <a:r>
              <a:rPr lang="en-GB" dirty="0"/>
              <a:t>Learners should know about being ready for work. </a:t>
            </a:r>
          </a:p>
          <a:p>
            <a:r>
              <a:rPr lang="en-GB" dirty="0"/>
              <a:t>This should lead to an understanding of why this is important for themselves as well as the organisation. </a:t>
            </a:r>
          </a:p>
          <a:p>
            <a:r>
              <a:rPr lang="en-GB" dirty="0"/>
              <a:t>Learners should know about different job roles in the IT industry. </a:t>
            </a:r>
          </a:p>
          <a:p>
            <a:r>
              <a:rPr lang="en-GB" dirty="0"/>
              <a:t>This should lead to an understanding of the skills required. 	</a:t>
            </a:r>
          </a:p>
          <a:p>
            <a:pPr marL="0" indent="0">
              <a:buNone/>
            </a:pPr>
            <a:endParaRPr lang="en-GB" dirty="0"/>
          </a:p>
        </p:txBody>
      </p:sp>
    </p:spTree>
    <p:extLst>
      <p:ext uri="{BB962C8B-B14F-4D97-AF65-F5344CB8AC3E}">
        <p14:creationId xmlns:p14="http://schemas.microsoft.com/office/powerpoint/2010/main" val="388499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Lesson Objectives</a:t>
            </a:r>
          </a:p>
        </p:txBody>
      </p:sp>
      <p:sp>
        <p:nvSpPr>
          <p:cNvPr id="9219" name="Content Placeholder 2"/>
          <p:cNvSpPr>
            <a:spLocks noGrp="1"/>
          </p:cNvSpPr>
          <p:nvPr>
            <p:ph idx="1"/>
          </p:nvPr>
        </p:nvSpPr>
        <p:spPr/>
        <p:txBody>
          <a:bodyPr>
            <a:normAutofit/>
          </a:bodyPr>
          <a:lstStyle/>
          <a:p>
            <a:pPr marL="514350" indent="-514350">
              <a:buFont typeface="Calibri" pitchFamily="34" charset="0"/>
              <a:buAutoNum type="arabicPeriod"/>
            </a:pPr>
            <a:r>
              <a:rPr lang="en-GB" dirty="0" smtClean="0"/>
              <a:t>Identify a variety of jobs within the IT sector.</a:t>
            </a:r>
          </a:p>
          <a:p>
            <a:pPr marL="514350" indent="-514350">
              <a:buFont typeface="Calibri" pitchFamily="34" charset="0"/>
              <a:buAutoNum type="arabicPeriod"/>
            </a:pPr>
            <a:r>
              <a:rPr lang="en-GB" dirty="0" smtClean="0"/>
              <a:t>Describe a selection of jobs including day to day activities.</a:t>
            </a:r>
          </a:p>
          <a:p>
            <a:pPr marL="514350" indent="-514350">
              <a:buFont typeface="Calibri" pitchFamily="34" charset="0"/>
              <a:buAutoNum type="arabicPeriod"/>
            </a:pPr>
            <a:r>
              <a:rPr lang="en-GB" dirty="0" smtClean="0"/>
              <a:t>Explain skills/attributes </a:t>
            </a:r>
            <a:r>
              <a:rPr lang="en-GB" dirty="0"/>
              <a:t>for a variety of jobs within the IT sector</a:t>
            </a:r>
            <a:r>
              <a:rPr lang="en-GB" dirty="0" smtClean="0"/>
              <a:t>.</a:t>
            </a:r>
            <a:endParaRPr lang="en-GB" dirty="0"/>
          </a:p>
        </p:txBody>
      </p:sp>
    </p:spTree>
    <p:extLst>
      <p:ext uri="{BB962C8B-B14F-4D97-AF65-F5344CB8AC3E}">
        <p14:creationId xmlns:p14="http://schemas.microsoft.com/office/powerpoint/2010/main" val="1463312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700808"/>
            <a:ext cx="7502337" cy="2123658"/>
          </a:xfrm>
          <a:prstGeom prst="rect">
            <a:avLst/>
          </a:prstGeom>
        </p:spPr>
        <p:txBody>
          <a:bodyPr wrap="square">
            <a:spAutoFit/>
          </a:bodyPr>
          <a:lstStyle/>
          <a:p>
            <a:pPr algn="ctr"/>
            <a:r>
              <a:rPr lang="en-GB" sz="6600" b="1" dirty="0">
                <a:solidFill>
                  <a:schemeClr val="tx2"/>
                </a:solidFill>
                <a:latin typeface="Calibri" pitchFamily="34" charset="0"/>
              </a:rPr>
              <a:t>What IT jobs have </a:t>
            </a:r>
            <a:endParaRPr lang="en-GB" sz="6600" b="1" dirty="0" smtClean="0">
              <a:solidFill>
                <a:schemeClr val="tx2"/>
              </a:solidFill>
              <a:latin typeface="Calibri" pitchFamily="34" charset="0"/>
            </a:endParaRPr>
          </a:p>
          <a:p>
            <a:pPr algn="ctr"/>
            <a:r>
              <a:rPr lang="en-GB" sz="6600" b="1" dirty="0" smtClean="0">
                <a:solidFill>
                  <a:schemeClr val="tx2"/>
                </a:solidFill>
                <a:latin typeface="Calibri" pitchFamily="34" charset="0"/>
              </a:rPr>
              <a:t>you </a:t>
            </a:r>
            <a:r>
              <a:rPr lang="en-GB" sz="6600" b="1" dirty="0">
                <a:solidFill>
                  <a:schemeClr val="tx2"/>
                </a:solidFill>
                <a:latin typeface="Calibri" pitchFamily="34" charset="0"/>
              </a:rPr>
              <a:t>heard of?</a:t>
            </a:r>
            <a:endParaRPr lang="en-GB" sz="6600" dirty="0"/>
          </a:p>
        </p:txBody>
      </p:sp>
      <p:sp>
        <p:nvSpPr>
          <p:cNvPr id="4" name="Subtitle 3"/>
          <p:cNvSpPr>
            <a:spLocks noGrp="1"/>
          </p:cNvSpPr>
          <p:nvPr>
            <p:ph type="subTitle" idx="1"/>
          </p:nvPr>
        </p:nvSpPr>
        <p:spPr/>
        <p:txBody>
          <a:bodyPr/>
          <a:lstStyle/>
          <a:p>
            <a:r>
              <a:rPr lang="en-GB" dirty="0" smtClean="0"/>
              <a:t>List as many as you can </a:t>
            </a:r>
            <a:r>
              <a:rPr lang="en-GB" smtClean="0"/>
              <a:t>in 1 </a:t>
            </a:r>
            <a:r>
              <a:rPr lang="en-GB" dirty="0" smtClean="0"/>
              <a:t>min.</a:t>
            </a:r>
            <a:endParaRPr lang="en-GB" dirty="0"/>
          </a:p>
        </p:txBody>
      </p:sp>
    </p:spTree>
    <p:extLst>
      <p:ext uri="{BB962C8B-B14F-4D97-AF65-F5344CB8AC3E}">
        <p14:creationId xmlns:p14="http://schemas.microsoft.com/office/powerpoint/2010/main" val="353749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331640" y="2708275"/>
            <a:ext cx="6767512" cy="3416300"/>
          </a:xfrm>
          <a:prstGeom prst="rect">
            <a:avLst/>
          </a:prstGeom>
          <a:noFill/>
          <a:ln w="762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GB" sz="2400">
                <a:cs typeface="Arial" charset="0"/>
              </a:rPr>
              <a:t>All stand with your own list.</a:t>
            </a:r>
          </a:p>
          <a:p>
            <a:pPr eaLnBrk="1" hangingPunct="1">
              <a:spcBef>
                <a:spcPct val="50000"/>
              </a:spcBef>
              <a:buFontTx/>
              <a:buAutoNum type="arabicPeriod"/>
            </a:pPr>
            <a:r>
              <a:rPr lang="en-GB" sz="2400">
                <a:cs typeface="Arial" charset="0"/>
              </a:rPr>
              <a:t>One student shares.</a:t>
            </a:r>
          </a:p>
          <a:p>
            <a:pPr eaLnBrk="1" hangingPunct="1">
              <a:spcBef>
                <a:spcPct val="50000"/>
              </a:spcBef>
            </a:pPr>
            <a:r>
              <a:rPr lang="en-GB" sz="2400">
                <a:cs typeface="Arial" charset="0"/>
              </a:rPr>
              <a:t>3. Others tick off each shared item or add to own list.</a:t>
            </a:r>
          </a:p>
          <a:p>
            <a:pPr eaLnBrk="1" hangingPunct="1">
              <a:spcBef>
                <a:spcPct val="50000"/>
              </a:spcBef>
            </a:pPr>
            <a:r>
              <a:rPr lang="en-GB" sz="2400">
                <a:cs typeface="Arial" charset="0"/>
              </a:rPr>
              <a:t>4. Student sits once all their answers are shared.</a:t>
            </a:r>
          </a:p>
          <a:p>
            <a:pPr eaLnBrk="1" hangingPunct="1">
              <a:spcBef>
                <a:spcPct val="50000"/>
              </a:spcBef>
            </a:pPr>
            <a:r>
              <a:rPr lang="en-GB" sz="2400">
                <a:cs typeface="Arial" charset="0"/>
              </a:rPr>
              <a:t>5. Continue until all answers have been shared.</a:t>
            </a:r>
          </a:p>
        </p:txBody>
      </p:sp>
      <p:sp>
        <p:nvSpPr>
          <p:cNvPr id="13315" name="Rectangle 9"/>
          <p:cNvSpPr>
            <a:spLocks noChangeArrowheads="1"/>
          </p:cNvSpPr>
          <p:nvPr/>
        </p:nvSpPr>
        <p:spPr bwMode="auto">
          <a:xfrm>
            <a:off x="1358627" y="1412875"/>
            <a:ext cx="5300663" cy="10033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sz="2000">
                <a:solidFill>
                  <a:schemeClr val="tx2"/>
                </a:solidFill>
              </a:rPr>
              <a:t>Stand to share your answer and sit when all your answers are shared</a:t>
            </a:r>
          </a:p>
        </p:txBody>
      </p:sp>
      <p:sp>
        <p:nvSpPr>
          <p:cNvPr id="13316" name="Text Box 4"/>
          <p:cNvSpPr txBox="1">
            <a:spLocks noChangeArrowheads="1"/>
          </p:cNvSpPr>
          <p:nvPr/>
        </p:nvSpPr>
        <p:spPr bwMode="auto">
          <a:xfrm>
            <a:off x="2844800" y="476250"/>
            <a:ext cx="3960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800">
                <a:latin typeface="Arial Black" pitchFamily="34" charset="0"/>
              </a:rPr>
              <a:t>Stand And Share</a:t>
            </a:r>
          </a:p>
        </p:txBody>
      </p:sp>
      <p:pic>
        <p:nvPicPr>
          <p:cNvPr id="133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1" y="620688"/>
            <a:ext cx="1080632" cy="197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921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What is a job in the IT sector?</a:t>
            </a:r>
          </a:p>
        </p:txBody>
      </p:sp>
      <p:sp>
        <p:nvSpPr>
          <p:cNvPr id="17411" name="Content Placeholder 2"/>
          <p:cNvSpPr>
            <a:spLocks noGrp="1"/>
          </p:cNvSpPr>
          <p:nvPr>
            <p:ph idx="1"/>
          </p:nvPr>
        </p:nvSpPr>
        <p:spPr/>
        <p:txBody>
          <a:bodyPr/>
          <a:lstStyle/>
          <a:p>
            <a:r>
              <a:rPr lang="en-GB" dirty="0" smtClean="0"/>
              <a:t>IT positions include:</a:t>
            </a:r>
          </a:p>
          <a:p>
            <a:pPr lvl="1"/>
            <a:r>
              <a:rPr lang="en-GB" dirty="0" smtClean="0"/>
              <a:t>highly technical roles, including programming and systems analysis;</a:t>
            </a:r>
          </a:p>
          <a:p>
            <a:pPr lvl="1"/>
            <a:r>
              <a:rPr lang="en-GB" dirty="0" smtClean="0"/>
              <a:t>business-related roles, including project and relationship management;</a:t>
            </a:r>
          </a:p>
          <a:p>
            <a:pPr lvl="1"/>
            <a:r>
              <a:rPr lang="en-GB" dirty="0" smtClean="0"/>
              <a:t>creative roles, involving digital technologies used in web design and development.</a:t>
            </a:r>
          </a:p>
          <a:p>
            <a:endParaRPr lang="en-GB" dirty="0" smtClean="0"/>
          </a:p>
        </p:txBody>
      </p:sp>
    </p:spTree>
    <p:extLst>
      <p:ext uri="{BB962C8B-B14F-4D97-AF65-F5344CB8AC3E}">
        <p14:creationId xmlns:p14="http://schemas.microsoft.com/office/powerpoint/2010/main" val="251690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b="1" smtClean="0"/>
              <a:t>What kind of work can I do?</a:t>
            </a:r>
            <a:endParaRPr lang="en-GB" smtClean="0"/>
          </a:p>
        </p:txBody>
      </p:sp>
      <p:sp>
        <p:nvSpPr>
          <p:cNvPr id="18435" name="Content Placeholder 2"/>
          <p:cNvSpPr>
            <a:spLocks noGrp="1"/>
          </p:cNvSpPr>
          <p:nvPr>
            <p:ph idx="1"/>
          </p:nvPr>
        </p:nvSpPr>
        <p:spPr/>
        <p:txBody>
          <a:bodyPr>
            <a:normAutofit fontScale="92500" lnSpcReduction="20000"/>
          </a:bodyPr>
          <a:lstStyle/>
          <a:p>
            <a:r>
              <a:rPr lang="en-GB" sz="2400" dirty="0" smtClean="0"/>
              <a:t>The most common roles for new graduates include:</a:t>
            </a:r>
          </a:p>
          <a:p>
            <a:pPr lvl="1"/>
            <a:r>
              <a:rPr lang="en-GB" sz="2000" dirty="0" smtClean="0"/>
              <a:t>IT/telecoms management </a:t>
            </a:r>
          </a:p>
          <a:p>
            <a:pPr lvl="1"/>
            <a:r>
              <a:rPr lang="en-GB" sz="2000" dirty="0" smtClean="0"/>
              <a:t>IT consultants and planners</a:t>
            </a:r>
          </a:p>
          <a:p>
            <a:pPr lvl="1"/>
            <a:r>
              <a:rPr lang="en-GB" sz="2000" dirty="0" smtClean="0"/>
              <a:t>IT operations technicians (network support)</a:t>
            </a:r>
          </a:p>
          <a:p>
            <a:pPr lvl="1"/>
            <a:r>
              <a:rPr lang="en-GB" sz="2000" dirty="0" smtClean="0"/>
              <a:t>IT user support technicians (help desk support) </a:t>
            </a:r>
          </a:p>
          <a:p>
            <a:pPr lvl="1"/>
            <a:r>
              <a:rPr lang="en-GB" sz="2000" dirty="0" smtClean="0"/>
              <a:t>Programmers </a:t>
            </a:r>
          </a:p>
          <a:p>
            <a:pPr lvl="1"/>
            <a:r>
              <a:rPr lang="en-GB" sz="2000" dirty="0" smtClean="0"/>
              <a:t>Software designers and engineers </a:t>
            </a:r>
          </a:p>
          <a:p>
            <a:pPr lvl="1"/>
            <a:r>
              <a:rPr lang="en-GB" sz="2000" dirty="0" smtClean="0"/>
              <a:t>Web developers and producers </a:t>
            </a:r>
          </a:p>
          <a:p>
            <a:pPr lvl="1"/>
            <a:r>
              <a:rPr lang="en-GB" sz="2000" dirty="0" smtClean="0"/>
              <a:t>Network/systems designers and engineers </a:t>
            </a:r>
          </a:p>
          <a:p>
            <a:pPr lvl="1"/>
            <a:r>
              <a:rPr lang="en-GB" sz="2000" dirty="0" smtClean="0"/>
              <a:t>Database administrator </a:t>
            </a:r>
          </a:p>
          <a:p>
            <a:r>
              <a:rPr lang="en-GB" sz="2400" dirty="0" smtClean="0"/>
              <a:t>The UK economy will require an average of 110,500 new IT professionals every year for the next four years (Technology Counts UK, 2010).</a:t>
            </a:r>
          </a:p>
          <a:p>
            <a:r>
              <a:rPr lang="en-GB" sz="2400" dirty="0" smtClean="0"/>
              <a:t>Look online to find a range of jobs.</a:t>
            </a:r>
          </a:p>
          <a:p>
            <a:endParaRPr lang="en-GB" sz="1200" dirty="0" smtClean="0"/>
          </a:p>
        </p:txBody>
      </p:sp>
    </p:spTree>
    <p:extLst>
      <p:ext uri="{BB962C8B-B14F-4D97-AF65-F5344CB8AC3E}">
        <p14:creationId xmlns:p14="http://schemas.microsoft.com/office/powerpoint/2010/main" val="2551325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LEARNING OUTCOME (LO) WEIGHTINGS</a:t>
            </a:r>
          </a:p>
        </p:txBody>
      </p:sp>
      <p:sp>
        <p:nvSpPr>
          <p:cNvPr id="3" name="Content Placeholder 2"/>
          <p:cNvSpPr>
            <a:spLocks noGrp="1"/>
          </p:cNvSpPr>
          <p:nvPr>
            <p:ph idx="1"/>
          </p:nvPr>
        </p:nvSpPr>
        <p:spPr/>
        <p:txBody>
          <a:bodyPr/>
          <a:lstStyle/>
          <a:p>
            <a:r>
              <a:rPr lang="en-GB" dirty="0"/>
              <a:t>Each learning outcome in this unit has been given a percentage weighting. </a:t>
            </a:r>
            <a:endParaRPr lang="en-GB" dirty="0" smtClean="0"/>
          </a:p>
          <a:p>
            <a:r>
              <a:rPr lang="en-GB" dirty="0" smtClean="0"/>
              <a:t>This </a:t>
            </a:r>
            <a:r>
              <a:rPr lang="en-GB" dirty="0"/>
              <a:t>reflects the size and demand of the content you need to cover and its contribution to the overall understanding of this unit. </a:t>
            </a:r>
            <a:endParaRPr lang="en-GB" dirty="0" smtClean="0"/>
          </a:p>
          <a:p>
            <a:r>
              <a:rPr lang="en-GB" dirty="0" smtClean="0"/>
              <a:t>LO4 = 5-15%</a:t>
            </a:r>
            <a:endParaRPr lang="en-GB" dirty="0"/>
          </a:p>
        </p:txBody>
      </p:sp>
    </p:spTree>
    <p:extLst>
      <p:ext uri="{BB962C8B-B14F-4D97-AF65-F5344CB8AC3E}">
        <p14:creationId xmlns:p14="http://schemas.microsoft.com/office/powerpoint/2010/main" val="1679733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cs typeface="Arial" charset="0"/>
              </a:rPr>
              <a:t>What is a skill? </a:t>
            </a:r>
            <a:r>
              <a:rPr lang="en-GB" dirty="0" smtClean="0">
                <a:cs typeface="Arial" charset="0"/>
              </a:rPr>
              <a:t/>
            </a:r>
            <a:br>
              <a:rPr lang="en-GB" dirty="0" smtClean="0">
                <a:cs typeface="Arial" charset="0"/>
              </a:rPr>
            </a:br>
            <a:r>
              <a:rPr lang="en-GB" dirty="0" smtClean="0">
                <a:cs typeface="Arial" charset="0"/>
              </a:rPr>
              <a:t>What </a:t>
            </a:r>
            <a:r>
              <a:rPr lang="en-GB" dirty="0">
                <a:cs typeface="Arial" charset="0"/>
              </a:rPr>
              <a:t>is an attribute? </a:t>
            </a:r>
            <a:endParaRPr lang="en-GB" dirty="0"/>
          </a:p>
        </p:txBody>
      </p:sp>
      <p:sp>
        <p:nvSpPr>
          <p:cNvPr id="5" name="Subtitle 4"/>
          <p:cNvSpPr>
            <a:spLocks noGrp="1"/>
          </p:cNvSpPr>
          <p:nvPr>
            <p:ph type="subTitle" idx="1"/>
          </p:nvPr>
        </p:nvSpPr>
        <p:spPr/>
        <p:txBody>
          <a:bodyPr/>
          <a:lstStyle/>
          <a:p>
            <a:r>
              <a:rPr lang="en-GB" dirty="0">
                <a:cs typeface="Arial" charset="0"/>
              </a:rPr>
              <a:t>What is the difference between them?</a:t>
            </a:r>
            <a:endParaRPr lang="en-GB" dirty="0"/>
          </a:p>
        </p:txBody>
      </p:sp>
    </p:spTree>
    <p:extLst>
      <p:ext uri="{BB962C8B-B14F-4D97-AF65-F5344CB8AC3E}">
        <p14:creationId xmlns:p14="http://schemas.microsoft.com/office/powerpoint/2010/main" val="905784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Answer</a:t>
            </a:r>
          </a:p>
        </p:txBody>
      </p:sp>
      <p:sp>
        <p:nvSpPr>
          <p:cNvPr id="25603" name="Content Placeholder 2"/>
          <p:cNvSpPr>
            <a:spLocks noGrp="1"/>
          </p:cNvSpPr>
          <p:nvPr>
            <p:ph idx="1"/>
          </p:nvPr>
        </p:nvSpPr>
        <p:spPr/>
        <p:txBody>
          <a:bodyPr/>
          <a:lstStyle/>
          <a:p>
            <a:r>
              <a:rPr lang="en-GB" smtClean="0"/>
              <a:t>Skill is something you attain through training and repetition, while attribute is a character trait.</a:t>
            </a:r>
          </a:p>
        </p:txBody>
      </p:sp>
    </p:spTree>
    <p:extLst>
      <p:ext uri="{BB962C8B-B14F-4D97-AF65-F5344CB8AC3E}">
        <p14:creationId xmlns:p14="http://schemas.microsoft.com/office/powerpoint/2010/main" val="1560579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z="3600" smtClean="0"/>
              <a:t>Group questions</a:t>
            </a:r>
          </a:p>
        </p:txBody>
      </p:sp>
      <p:sp>
        <p:nvSpPr>
          <p:cNvPr id="12" name="Content Placeholder 11"/>
          <p:cNvSpPr>
            <a:spLocks noGrp="1"/>
          </p:cNvSpPr>
          <p:nvPr>
            <p:ph idx="1"/>
          </p:nvPr>
        </p:nvSpPr>
        <p:spPr/>
        <p:txBody>
          <a:bodyPr>
            <a:normAutofit/>
          </a:bodyPr>
          <a:lstStyle/>
          <a:p>
            <a:pPr eaLnBrk="1" hangingPunct="1">
              <a:defRPr/>
            </a:pPr>
            <a:r>
              <a:rPr lang="en-GB" sz="2200" dirty="0" smtClean="0"/>
              <a:t>Question 1</a:t>
            </a:r>
            <a:r>
              <a:rPr lang="en-GB" sz="2200" dirty="0"/>
              <a:t>: Give details of your main extracurricular activities and interests to date. What have you contributed and what have you got out of them?</a:t>
            </a:r>
            <a:endParaRPr lang="en-GB" sz="2200" dirty="0" smtClean="0"/>
          </a:p>
          <a:p>
            <a:pPr eaLnBrk="1" hangingPunct="1">
              <a:defRPr/>
            </a:pPr>
            <a:r>
              <a:rPr lang="en-GB" sz="2200" dirty="0"/>
              <a:t>Question 2: What is your greatest achievement to date? How did you achieve this success?</a:t>
            </a:r>
          </a:p>
          <a:p>
            <a:pPr eaLnBrk="1" hangingPunct="1">
              <a:defRPr/>
            </a:pPr>
            <a:r>
              <a:rPr lang="en-GB" sz="2200" dirty="0"/>
              <a:t>Question 3: Describe a time when you were working under pressure with competing deadlines and it was impossible to meet them all. What was the situation and what did you do?</a:t>
            </a:r>
            <a:endParaRPr lang="en-GB" sz="2200" dirty="0" smtClean="0"/>
          </a:p>
          <a:p>
            <a:pPr eaLnBrk="1" hangingPunct="1">
              <a:defRPr/>
            </a:pPr>
            <a:r>
              <a:rPr lang="en-GB" sz="2200" dirty="0"/>
              <a:t>Question 4: Describe a difficult team project you have worked on, the result that was achieved and how you achieved it.</a:t>
            </a:r>
            <a:endParaRPr lang="en-GB" sz="2200" dirty="0" smtClean="0"/>
          </a:p>
          <a:p>
            <a:pPr marL="0" indent="0" eaLnBrk="1" hangingPunct="1">
              <a:buFont typeface="Arial" charset="0"/>
              <a:buNone/>
              <a:defRPr/>
            </a:pPr>
            <a:endParaRPr lang="en-GB" dirty="0" smtClean="0"/>
          </a:p>
        </p:txBody>
      </p:sp>
    </p:spTree>
    <p:extLst>
      <p:ext uri="{BB962C8B-B14F-4D97-AF65-F5344CB8AC3E}">
        <p14:creationId xmlns:p14="http://schemas.microsoft.com/office/powerpoint/2010/main" val="40897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z="3600" smtClean="0"/>
              <a:t>Review</a:t>
            </a:r>
          </a:p>
        </p:txBody>
      </p:sp>
      <p:sp>
        <p:nvSpPr>
          <p:cNvPr id="3" name="Content Placeholder 2"/>
          <p:cNvSpPr>
            <a:spLocks noGrp="1"/>
          </p:cNvSpPr>
          <p:nvPr>
            <p:ph idx="1"/>
          </p:nvPr>
        </p:nvSpPr>
        <p:spPr/>
        <p:txBody>
          <a:bodyPr>
            <a:normAutofit/>
          </a:bodyPr>
          <a:lstStyle/>
          <a:p>
            <a:pPr eaLnBrk="1" hangingPunct="1"/>
            <a:r>
              <a:rPr lang="en-GB" smtClean="0"/>
              <a:t>What have the questions got in common?</a:t>
            </a:r>
          </a:p>
          <a:p>
            <a:pPr eaLnBrk="1" hangingPunct="1"/>
            <a:endParaRPr lang="en-GB" smtClean="0"/>
          </a:p>
          <a:p>
            <a:pPr eaLnBrk="1" hangingPunct="1"/>
            <a:endParaRPr lang="en-GB" smtClean="0"/>
          </a:p>
          <a:p>
            <a:pPr eaLnBrk="1" hangingPunct="1"/>
            <a:r>
              <a:rPr lang="en-GB" smtClean="0"/>
              <a:t>Why might these questions be asked?</a:t>
            </a:r>
          </a:p>
          <a:p>
            <a:pPr eaLnBrk="1" hangingPunct="1"/>
            <a:endParaRPr lang="en-GB" smtClean="0"/>
          </a:p>
        </p:txBody>
      </p:sp>
    </p:spTree>
    <p:extLst>
      <p:ext uri="{BB962C8B-B14F-4D97-AF65-F5344CB8AC3E}">
        <p14:creationId xmlns:p14="http://schemas.microsoft.com/office/powerpoint/2010/main" val="109252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sz="3600" dirty="0" smtClean="0"/>
              <a:t>What do employers value?</a:t>
            </a:r>
          </a:p>
        </p:txBody>
      </p:sp>
      <p:grpSp>
        <p:nvGrpSpPr>
          <p:cNvPr id="3" name="Group 2"/>
          <p:cNvGrpSpPr/>
          <p:nvPr/>
        </p:nvGrpSpPr>
        <p:grpSpPr>
          <a:xfrm>
            <a:off x="2051720" y="2024310"/>
            <a:ext cx="5184576" cy="4212432"/>
            <a:chOff x="1475656" y="1556792"/>
            <a:chExt cx="6142038" cy="4679950"/>
          </a:xfrm>
        </p:grpSpPr>
        <p:pic>
          <p:nvPicPr>
            <p:cNvPr id="30724" name="Picture 2" descr="Picture of employe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044" y="2952204"/>
              <a:ext cx="2058987" cy="1700213"/>
            </a:xfrm>
            <a:prstGeom prst="rect">
              <a:avLst/>
            </a:prstGeom>
            <a:solidFill>
              <a:schemeClr val="accent5">
                <a:lumMod val="60000"/>
                <a:lumOff val="40000"/>
              </a:schemeClr>
            </a:solidFill>
            <a:ln>
              <a:noFill/>
            </a:ln>
            <a:extLst/>
          </p:spPr>
        </p:pic>
        <p:sp>
          <p:nvSpPr>
            <p:cNvPr id="7" name="Cloud Callout 6"/>
            <p:cNvSpPr/>
            <p:nvPr/>
          </p:nvSpPr>
          <p:spPr>
            <a:xfrm>
              <a:off x="5746031" y="1556792"/>
              <a:ext cx="1471613" cy="1079500"/>
            </a:xfrm>
            <a:prstGeom prst="cloudCallout">
              <a:avLst>
                <a:gd name="adj1" fmla="val -48547"/>
                <a:gd name="adj2" fmla="val 9781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Cloud Callout 7"/>
            <p:cNvSpPr/>
            <p:nvPr/>
          </p:nvSpPr>
          <p:spPr>
            <a:xfrm>
              <a:off x="6312769" y="3114129"/>
              <a:ext cx="1304925" cy="1030288"/>
            </a:xfrm>
            <a:prstGeom prst="cloudCallout">
              <a:avLst>
                <a:gd name="adj1" fmla="val -94841"/>
                <a:gd name="adj2" fmla="val 157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Cloud Callout 8"/>
            <p:cNvSpPr/>
            <p:nvPr/>
          </p:nvSpPr>
          <p:spPr>
            <a:xfrm>
              <a:off x="1535981" y="4580979"/>
              <a:ext cx="1296988" cy="1106488"/>
            </a:xfrm>
            <a:prstGeom prst="cloudCallout">
              <a:avLst>
                <a:gd name="adj1" fmla="val 86387"/>
                <a:gd name="adj2" fmla="val -7150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Cloud Callout 9"/>
            <p:cNvSpPr/>
            <p:nvPr/>
          </p:nvSpPr>
          <p:spPr>
            <a:xfrm>
              <a:off x="6193706" y="4725442"/>
              <a:ext cx="1303338" cy="1049337"/>
            </a:xfrm>
            <a:prstGeom prst="cloudCallout">
              <a:avLst>
                <a:gd name="adj1" fmla="val -78078"/>
                <a:gd name="adj2" fmla="val -7565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Cloud Callout 10"/>
            <p:cNvSpPr/>
            <p:nvPr/>
          </p:nvSpPr>
          <p:spPr>
            <a:xfrm>
              <a:off x="1475656" y="3114129"/>
              <a:ext cx="1677988" cy="1030288"/>
            </a:xfrm>
            <a:prstGeom prst="cloudCallout">
              <a:avLst>
                <a:gd name="adj1" fmla="val 71849"/>
                <a:gd name="adj2" fmla="val 2975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Cloud Callout 11"/>
            <p:cNvSpPr/>
            <p:nvPr/>
          </p:nvSpPr>
          <p:spPr>
            <a:xfrm>
              <a:off x="2128119" y="1556792"/>
              <a:ext cx="1716087" cy="935037"/>
            </a:xfrm>
            <a:prstGeom prst="cloudCallout">
              <a:avLst>
                <a:gd name="adj1" fmla="val 63671"/>
                <a:gd name="adj2" fmla="val 9366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Cloud Callout 12"/>
            <p:cNvSpPr/>
            <p:nvPr/>
          </p:nvSpPr>
          <p:spPr>
            <a:xfrm>
              <a:off x="3844206" y="5389017"/>
              <a:ext cx="1389063" cy="847725"/>
            </a:xfrm>
            <a:prstGeom prst="cloudCallout">
              <a:avLst>
                <a:gd name="adj1" fmla="val -1297"/>
                <a:gd name="adj2" fmla="val -8478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Rectangle 1"/>
          <p:cNvSpPr/>
          <p:nvPr/>
        </p:nvSpPr>
        <p:spPr>
          <a:xfrm>
            <a:off x="851849" y="1372126"/>
            <a:ext cx="7536575" cy="369332"/>
          </a:xfrm>
          <a:prstGeom prst="rect">
            <a:avLst/>
          </a:prstGeom>
          <a:solidFill>
            <a:schemeClr val="accent5">
              <a:lumMod val="60000"/>
              <a:lumOff val="40000"/>
            </a:schemeClr>
          </a:solidFill>
        </p:spPr>
        <p:txBody>
          <a:bodyPr wrap="square">
            <a:spAutoFit/>
          </a:bodyPr>
          <a:lstStyle/>
          <a:p>
            <a:pPr algn="ctr"/>
            <a:r>
              <a:rPr lang="en-GB" b="1" i="1" dirty="0"/>
              <a:t>Write down as many as you can think of.</a:t>
            </a:r>
          </a:p>
        </p:txBody>
      </p:sp>
    </p:spTree>
    <p:extLst>
      <p:ext uri="{BB962C8B-B14F-4D97-AF65-F5344CB8AC3E}">
        <p14:creationId xmlns:p14="http://schemas.microsoft.com/office/powerpoint/2010/main" val="793897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Skills </a:t>
            </a:r>
            <a:r>
              <a:rPr lang="en-GB" dirty="0" smtClean="0"/>
              <a:t>and </a:t>
            </a:r>
            <a:r>
              <a:rPr lang="en-GB" dirty="0"/>
              <a:t>Attributes</a:t>
            </a:r>
          </a:p>
        </p:txBody>
      </p:sp>
      <p:sp>
        <p:nvSpPr>
          <p:cNvPr id="3" name="Content Placeholder 2"/>
          <p:cNvSpPr>
            <a:spLocks noGrp="1"/>
          </p:cNvSpPr>
          <p:nvPr>
            <p:ph idx="1"/>
          </p:nvPr>
        </p:nvSpPr>
        <p:spPr>
          <a:xfrm>
            <a:off x="5724128" y="1514873"/>
            <a:ext cx="2520280" cy="4525963"/>
          </a:xfrm>
        </p:spPr>
        <p:txBody>
          <a:bodyPr>
            <a:normAutofit fontScale="62500" lnSpcReduction="20000"/>
          </a:bodyPr>
          <a:lstStyle/>
          <a:p>
            <a:r>
              <a:rPr lang="en-GB" dirty="0"/>
              <a:t>These are the qualities individuals have which enhance their technical </a:t>
            </a:r>
            <a:r>
              <a:rPr lang="en-GB" dirty="0" smtClean="0"/>
              <a:t>skills and </a:t>
            </a:r>
            <a:r>
              <a:rPr lang="en-GB" dirty="0"/>
              <a:t>make them useful employees</a:t>
            </a:r>
            <a:r>
              <a:rPr lang="en-GB" dirty="0" smtClean="0"/>
              <a:t>.</a:t>
            </a:r>
          </a:p>
          <a:p>
            <a:r>
              <a:rPr lang="en-GB" dirty="0"/>
              <a:t>Complete the table, briefly </a:t>
            </a:r>
            <a:r>
              <a:rPr lang="en-GB" dirty="0" smtClean="0"/>
              <a:t>explaining why </a:t>
            </a:r>
            <a:r>
              <a:rPr lang="en-GB" dirty="0"/>
              <a:t>each attribute is useful and </a:t>
            </a:r>
            <a:r>
              <a:rPr lang="en-GB" dirty="0" smtClean="0"/>
              <a:t>any particular </a:t>
            </a:r>
            <a:r>
              <a:rPr lang="en-GB" dirty="0"/>
              <a:t>roles to which the </a:t>
            </a:r>
            <a:r>
              <a:rPr lang="en-GB" dirty="0" smtClean="0"/>
              <a:t>attribute would </a:t>
            </a:r>
            <a:r>
              <a:rPr lang="en-GB" dirty="0"/>
              <a:t>apply.</a:t>
            </a:r>
          </a:p>
        </p:txBody>
      </p:sp>
      <p:pic>
        <p:nvPicPr>
          <p:cNvPr id="1026" name="Picture 2"/>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7396" t="25391" r="8698" b="16908"/>
          <a:stretch/>
        </p:blipFill>
        <p:spPr bwMode="auto">
          <a:xfrm>
            <a:off x="899592" y="1514873"/>
            <a:ext cx="4701641"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434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smtClean="0"/>
              <a:t>Ben Gouldstone</a:t>
            </a:r>
          </a:p>
        </p:txBody>
      </p:sp>
      <p:sp>
        <p:nvSpPr>
          <p:cNvPr id="55299" name="Content Placeholder 2"/>
          <p:cNvSpPr>
            <a:spLocks noGrp="1"/>
          </p:cNvSpPr>
          <p:nvPr>
            <p:ph idx="1"/>
          </p:nvPr>
        </p:nvSpPr>
        <p:spPr/>
        <p:txBody>
          <a:bodyPr>
            <a:normAutofit/>
          </a:bodyPr>
          <a:lstStyle/>
          <a:p>
            <a:r>
              <a:rPr lang="en-GB" smtClean="0"/>
              <a:t>Here is my friend Ben Gouldstone who works for Evolution Studios talking about the game he has been working on for PS4.</a:t>
            </a:r>
          </a:p>
          <a:p>
            <a:r>
              <a:rPr lang="en-GB" smtClean="0"/>
              <a:t>He is the Senior Designer.</a:t>
            </a:r>
          </a:p>
          <a:p>
            <a:r>
              <a:rPr lang="en-GB" u="sng" smtClean="0">
                <a:hlinkClick r:id="rId3"/>
              </a:rPr>
              <a:t>http://www.youtube.com/watch?v=M1k0rQtLUQA</a:t>
            </a:r>
            <a:endParaRPr lang="en-GB" smtClean="0"/>
          </a:p>
          <a:p>
            <a:r>
              <a:rPr lang="en-GB" u="sng" smtClean="0">
                <a:hlinkClick r:id="rId4"/>
              </a:rPr>
              <a:t>http://www.youtube.com/watch?v=zh4lXE9IqJU</a:t>
            </a:r>
            <a:endParaRPr lang="en-GB" smtClean="0"/>
          </a:p>
        </p:txBody>
      </p:sp>
    </p:spTree>
    <p:extLst>
      <p:ext uri="{BB962C8B-B14F-4D97-AF65-F5344CB8AC3E}">
        <p14:creationId xmlns:p14="http://schemas.microsoft.com/office/powerpoint/2010/main" val="1105752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b="1" dirty="0">
                <a:solidFill>
                  <a:schemeClr val="tx2"/>
                </a:solidFill>
                <a:latin typeface="Calibri" pitchFamily="34" charset="0"/>
              </a:rPr>
              <a:t>What skills/personal attributes would you need if you did Ben’s Job</a:t>
            </a:r>
            <a:r>
              <a:rPr lang="en-GB" b="1" dirty="0" smtClean="0">
                <a:solidFill>
                  <a:schemeClr val="tx2"/>
                </a:solidFill>
                <a:latin typeface="Calibri" pitchFamily="34" charset="0"/>
              </a:rPr>
              <a:t>?</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57056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GB" dirty="0" smtClean="0"/>
              <a:t>Job Specifications</a:t>
            </a:r>
          </a:p>
        </p:txBody>
      </p:sp>
      <p:sp>
        <p:nvSpPr>
          <p:cNvPr id="2" name="Content Placeholder 1"/>
          <p:cNvSpPr>
            <a:spLocks noGrp="1"/>
          </p:cNvSpPr>
          <p:nvPr>
            <p:ph idx="1"/>
          </p:nvPr>
        </p:nvSpPr>
        <p:spPr/>
        <p:txBody>
          <a:bodyPr>
            <a:normAutofit/>
          </a:bodyPr>
          <a:lstStyle/>
          <a:p>
            <a:pPr marL="285750" indent="-285750">
              <a:buFont typeface="Arial" pitchFamily="34" charset="0"/>
              <a:buChar char="•"/>
            </a:pPr>
            <a:r>
              <a:rPr lang="en-GB" sz="2800" dirty="0" smtClean="0"/>
              <a:t>Look at the Job Specifications, </a:t>
            </a:r>
            <a:r>
              <a:rPr lang="en-GB" sz="2800" dirty="0"/>
              <a:t>highlight all the skills and attributes required for that job</a:t>
            </a:r>
            <a:r>
              <a:rPr lang="en-GB" sz="2800" dirty="0" smtClean="0"/>
              <a:t>.</a:t>
            </a:r>
            <a:endParaRPr lang="en-GB" sz="2800" dirty="0"/>
          </a:p>
          <a:p>
            <a:pPr marL="285750" indent="-285750">
              <a:buFont typeface="Arial" pitchFamily="34" charset="0"/>
              <a:buChar char="•"/>
            </a:pPr>
            <a:r>
              <a:rPr lang="en-GB" sz="2800" dirty="0" smtClean="0"/>
              <a:t>How do they compare between job roles?</a:t>
            </a:r>
          </a:p>
          <a:p>
            <a:r>
              <a:rPr lang="en-GB" sz="2800" dirty="0"/>
              <a:t>Assistant ICT Technician</a:t>
            </a:r>
          </a:p>
          <a:p>
            <a:r>
              <a:rPr lang="en-GB" sz="2800" dirty="0"/>
              <a:t>Web Developer</a:t>
            </a:r>
          </a:p>
          <a:p>
            <a:r>
              <a:rPr lang="en-GB" sz="2800" dirty="0"/>
              <a:t>Technical Support Manager</a:t>
            </a:r>
          </a:p>
          <a:p>
            <a:r>
              <a:rPr lang="en-GB" sz="2800" dirty="0"/>
              <a:t>Data Systems </a:t>
            </a:r>
            <a:r>
              <a:rPr lang="en-GB" sz="2800" dirty="0" smtClean="0"/>
              <a:t>Manager</a:t>
            </a:r>
            <a:endParaRPr lang="en-GB" sz="2800" dirty="0"/>
          </a:p>
        </p:txBody>
      </p:sp>
      <p:pic>
        <p:nvPicPr>
          <p:cNvPr id="4" name="Picture 2" descr="http://www.strakerinteractive.co.uk/wp-content/uploads/2012/06/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924944"/>
            <a:ext cx="1878782" cy="187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t3.gstatic.com/images?q=tbn:ANd9GcSntezzJ5gsvoeQCFhoOoZjh8SkmPbnSvfY4Fups-V5zO1k0_mckI_DAkInyQ:business.bt.com/assets/img/content/primary_tabbed_BC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186716"/>
            <a:ext cx="2160240" cy="1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blog.3wdesign.uk.com/wp-content/uploads/2011/03/web_design-300x2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6632" y="5063001"/>
            <a:ext cx="1728192" cy="127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58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69084" y="476672"/>
            <a:ext cx="5847132" cy="940966"/>
          </a:xfrm>
        </p:spPr>
        <p:txBody>
          <a:bodyPr/>
          <a:lstStyle/>
          <a:p>
            <a:r>
              <a:rPr lang="en-GB" dirty="0"/>
              <a:t>IT Job </a:t>
            </a:r>
            <a:r>
              <a:rPr lang="en-GB" dirty="0" smtClean="0"/>
              <a:t>Roles - Spotlight</a:t>
            </a:r>
          </a:p>
        </p:txBody>
      </p:sp>
      <p:sp>
        <p:nvSpPr>
          <p:cNvPr id="20483" name="Content Placeholder 2"/>
          <p:cNvSpPr>
            <a:spLocks noGrp="1"/>
          </p:cNvSpPr>
          <p:nvPr>
            <p:ph idx="1"/>
          </p:nvPr>
        </p:nvSpPr>
        <p:spPr>
          <a:xfrm>
            <a:off x="611560" y="1600200"/>
            <a:ext cx="7128792" cy="4525963"/>
          </a:xfrm>
        </p:spPr>
        <p:txBody>
          <a:bodyPr>
            <a:normAutofit/>
          </a:bodyPr>
          <a:lstStyle/>
          <a:p>
            <a:pPr>
              <a:defRPr/>
            </a:pPr>
            <a:r>
              <a:rPr lang="en-GB" sz="2800" dirty="0" smtClean="0"/>
              <a:t>Create a profile on each job:</a:t>
            </a:r>
          </a:p>
          <a:p>
            <a:pPr lvl="1">
              <a:defRPr/>
            </a:pPr>
            <a:r>
              <a:rPr lang="en-GB" sz="2400" dirty="0" smtClean="0"/>
              <a:t>Skills needed</a:t>
            </a:r>
          </a:p>
          <a:p>
            <a:pPr lvl="1">
              <a:defRPr/>
            </a:pPr>
            <a:r>
              <a:rPr lang="en-GB" sz="2400" dirty="0" smtClean="0"/>
              <a:t>What it involves</a:t>
            </a:r>
          </a:p>
          <a:p>
            <a:pPr lvl="1">
              <a:defRPr/>
            </a:pPr>
            <a:r>
              <a:rPr lang="en-GB" sz="2400" dirty="0" smtClean="0"/>
              <a:t>Locations</a:t>
            </a:r>
          </a:p>
          <a:p>
            <a:pPr lvl="1">
              <a:defRPr/>
            </a:pPr>
            <a:r>
              <a:rPr lang="en-GB" sz="2400" dirty="0" smtClean="0"/>
              <a:t>Tools</a:t>
            </a:r>
          </a:p>
          <a:p>
            <a:pPr lvl="1">
              <a:defRPr/>
            </a:pPr>
            <a:r>
              <a:rPr lang="en-GB" sz="2400" dirty="0" smtClean="0"/>
              <a:t>Wages</a:t>
            </a:r>
          </a:p>
          <a:p>
            <a:pPr lvl="1">
              <a:defRPr/>
            </a:pPr>
            <a:r>
              <a:rPr lang="en-GB" sz="2400" dirty="0" smtClean="0"/>
              <a:t>Day to Day tasks</a:t>
            </a:r>
          </a:p>
          <a:p>
            <a:pPr lvl="1">
              <a:defRPr/>
            </a:pPr>
            <a:r>
              <a:rPr lang="en-GB" sz="2400" dirty="0" smtClean="0"/>
              <a:t>Responsibilities</a:t>
            </a:r>
          </a:p>
          <a:p>
            <a:pPr lvl="1">
              <a:defRPr/>
            </a:pPr>
            <a:r>
              <a:rPr lang="en-GB" sz="2400" dirty="0"/>
              <a:t>Discuss </a:t>
            </a:r>
            <a:r>
              <a:rPr lang="en-GB" sz="2400" dirty="0" smtClean="0"/>
              <a:t>which particular </a:t>
            </a:r>
            <a:r>
              <a:rPr lang="en-GB" sz="2400" dirty="0"/>
              <a:t>attributes and skills would be appropriate for each </a:t>
            </a:r>
            <a:r>
              <a:rPr lang="en-GB" sz="2400" dirty="0" smtClean="0"/>
              <a:t>role and why.</a:t>
            </a:r>
            <a:endParaRPr lang="en-GB" sz="2400" dirty="0"/>
          </a:p>
          <a:p>
            <a:pPr marL="457200" lvl="1" indent="0">
              <a:buFont typeface="Arial" charset="0"/>
              <a:buNone/>
              <a:defRPr/>
            </a:pPr>
            <a:endParaRPr lang="en-GB" sz="2400" dirty="0" smtClean="0"/>
          </a:p>
          <a:p>
            <a:pPr lvl="1">
              <a:defRPr/>
            </a:pPr>
            <a:endParaRPr lang="en-GB" sz="2400" dirty="0" smtClean="0"/>
          </a:p>
        </p:txBody>
      </p:sp>
      <p:pic>
        <p:nvPicPr>
          <p:cNvPr id="19460" name="Picture 2" descr="http://t0.gstatic.com/images?q=tbn:ANd9GcTy5W8KIyxoDdeWwFNTBRee5nNaN3lUklUY7Gx_REwcIBbukmSDoU0-WxFt:legal-aware.org/wp-content/uploads/2012/02/gdl-spotligh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5" y="548680"/>
            <a:ext cx="1378773" cy="103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80112" y="2132856"/>
            <a:ext cx="2646040" cy="2308324"/>
          </a:xfrm>
          <a:prstGeom prst="rect">
            <a:avLst/>
          </a:prstGeom>
          <a:solidFill>
            <a:schemeClr val="accent5">
              <a:lumMod val="50000"/>
            </a:schemeClr>
          </a:solidFill>
        </p:spPr>
        <p:txBody>
          <a:bodyPr wrap="square">
            <a:spAutoFit/>
          </a:bodyPr>
          <a:lstStyle/>
          <a:p>
            <a:pPr marL="0" lvl="1" algn="ctr"/>
            <a:r>
              <a:rPr lang="en-GB" sz="2400" dirty="0" err="1" smtClean="0">
                <a:solidFill>
                  <a:schemeClr val="bg1"/>
                </a:solidFill>
              </a:rPr>
              <a:t>e.g</a:t>
            </a:r>
            <a:r>
              <a:rPr lang="en-GB" sz="2400" dirty="0" smtClean="0">
                <a:solidFill>
                  <a:schemeClr val="bg1"/>
                </a:solidFill>
              </a:rPr>
              <a:t>:</a:t>
            </a:r>
          </a:p>
          <a:p>
            <a:pPr marL="0" lvl="1" algn="ctr"/>
            <a:r>
              <a:rPr lang="en-GB" sz="2400" dirty="0" smtClean="0">
                <a:solidFill>
                  <a:schemeClr val="bg1"/>
                </a:solidFill>
              </a:rPr>
              <a:t>Network Manager</a:t>
            </a:r>
          </a:p>
          <a:p>
            <a:pPr marL="0" lvl="1" algn="ctr"/>
            <a:r>
              <a:rPr lang="en-GB" sz="2400" dirty="0" smtClean="0">
                <a:solidFill>
                  <a:schemeClr val="bg1"/>
                </a:solidFill>
              </a:rPr>
              <a:t> IT Technician</a:t>
            </a:r>
          </a:p>
          <a:p>
            <a:pPr marL="0" lvl="1" algn="ctr"/>
            <a:r>
              <a:rPr lang="en-GB" sz="2400" dirty="0" smtClean="0">
                <a:solidFill>
                  <a:schemeClr val="bg1"/>
                </a:solidFill>
              </a:rPr>
              <a:t> Programmer</a:t>
            </a:r>
          </a:p>
          <a:p>
            <a:pPr marL="0" lvl="1" algn="ctr"/>
            <a:r>
              <a:rPr lang="en-GB" sz="2400" dirty="0" smtClean="0">
                <a:solidFill>
                  <a:schemeClr val="bg1"/>
                </a:solidFill>
              </a:rPr>
              <a:t> Web Designer</a:t>
            </a:r>
          </a:p>
          <a:p>
            <a:pPr marL="0" lvl="1" algn="ctr"/>
            <a:r>
              <a:rPr lang="en-GB" sz="2400" dirty="0" smtClean="0">
                <a:solidFill>
                  <a:schemeClr val="bg1"/>
                </a:solidFill>
              </a:rPr>
              <a:t> Animator</a:t>
            </a:r>
            <a:endParaRPr lang="en-GB" sz="2400" dirty="0">
              <a:solidFill>
                <a:schemeClr val="bg1"/>
              </a:solidFill>
            </a:endParaRPr>
          </a:p>
        </p:txBody>
      </p:sp>
    </p:spTree>
    <p:extLst>
      <p:ext uri="{BB962C8B-B14F-4D97-AF65-F5344CB8AC3E}">
        <p14:creationId xmlns:p14="http://schemas.microsoft.com/office/powerpoint/2010/main" val="3640812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Understand employability and communication skills used in an IT environment</a:t>
            </a:r>
          </a:p>
        </p:txBody>
      </p:sp>
      <p:sp>
        <p:nvSpPr>
          <p:cNvPr id="3" name="Content Placeholder 2"/>
          <p:cNvSpPr>
            <a:spLocks noGrp="1"/>
          </p:cNvSpPr>
          <p:nvPr>
            <p:ph idx="1"/>
          </p:nvPr>
        </p:nvSpPr>
        <p:spPr/>
        <p:txBody>
          <a:bodyPr/>
          <a:lstStyle/>
          <a:p>
            <a:pPr marL="514350" indent="-514350">
              <a:buFont typeface="+mj-lt"/>
              <a:buAutoNum type="arabicPeriod"/>
            </a:pPr>
            <a:r>
              <a:rPr lang="en-GB" dirty="0"/>
              <a:t>Communication </a:t>
            </a:r>
            <a:r>
              <a:rPr lang="en-GB" dirty="0" smtClean="0"/>
              <a:t>skills</a:t>
            </a:r>
          </a:p>
          <a:p>
            <a:pPr marL="514350" indent="-514350">
              <a:buFont typeface="+mj-lt"/>
              <a:buAutoNum type="arabicPeriod"/>
            </a:pPr>
            <a:r>
              <a:rPr lang="en-GB" dirty="0" smtClean="0"/>
              <a:t>Communication technology</a:t>
            </a:r>
          </a:p>
          <a:p>
            <a:pPr marL="514350" indent="-514350">
              <a:buFont typeface="+mj-lt"/>
              <a:buAutoNum type="arabicPeriod"/>
            </a:pPr>
            <a:r>
              <a:rPr lang="en-GB" dirty="0"/>
              <a:t>Personal </a:t>
            </a:r>
            <a:r>
              <a:rPr lang="en-GB" dirty="0" smtClean="0"/>
              <a:t>attributes</a:t>
            </a:r>
          </a:p>
          <a:p>
            <a:pPr marL="514350" indent="-514350">
              <a:buFont typeface="+mj-lt"/>
              <a:buAutoNum type="arabicPeriod"/>
            </a:pPr>
            <a:r>
              <a:rPr lang="en-GB" dirty="0"/>
              <a:t>Ready for </a:t>
            </a:r>
            <a:r>
              <a:rPr lang="en-GB" dirty="0" smtClean="0"/>
              <a:t>work</a:t>
            </a:r>
          </a:p>
          <a:p>
            <a:pPr marL="514350" indent="-514350">
              <a:buFont typeface="+mj-lt"/>
              <a:buAutoNum type="arabicPeriod"/>
            </a:pPr>
            <a:r>
              <a:rPr lang="en-GB" dirty="0" smtClean="0"/>
              <a:t>Job Roles</a:t>
            </a:r>
          </a:p>
          <a:p>
            <a:pPr marL="514350" indent="-514350">
              <a:buFont typeface="+mj-lt"/>
              <a:buAutoNum type="arabicPeriod"/>
            </a:pPr>
            <a:r>
              <a:rPr lang="en-GB" dirty="0"/>
              <a:t>Professional </a:t>
            </a:r>
            <a:r>
              <a:rPr lang="en-GB" dirty="0" smtClean="0"/>
              <a:t>bodies</a:t>
            </a:r>
          </a:p>
          <a:p>
            <a:pPr marL="514350" indent="-514350">
              <a:buFont typeface="+mj-lt"/>
              <a:buAutoNum type="arabicPeriod"/>
            </a:pPr>
            <a:r>
              <a:rPr lang="en-GB" dirty="0"/>
              <a:t>Industry certification </a:t>
            </a:r>
          </a:p>
        </p:txBody>
      </p:sp>
    </p:spTree>
    <p:extLst>
      <p:ext uri="{BB962C8B-B14F-4D97-AF65-F5344CB8AC3E}">
        <p14:creationId xmlns:p14="http://schemas.microsoft.com/office/powerpoint/2010/main" val="1802983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dirty="0" smtClean="0"/>
              <a:t>Resources</a:t>
            </a:r>
          </a:p>
        </p:txBody>
      </p:sp>
      <p:sp>
        <p:nvSpPr>
          <p:cNvPr id="65539" name="Content Placeholder 2"/>
          <p:cNvSpPr>
            <a:spLocks noGrp="1"/>
          </p:cNvSpPr>
          <p:nvPr>
            <p:ph idx="1"/>
          </p:nvPr>
        </p:nvSpPr>
        <p:spPr/>
        <p:txBody>
          <a:bodyPr>
            <a:normAutofit/>
          </a:bodyPr>
          <a:lstStyle/>
          <a:p>
            <a:r>
              <a:rPr lang="en-GB" dirty="0" smtClean="0">
                <a:hlinkClick r:id="rId3"/>
              </a:rPr>
              <a:t>http://www.prospects.ac.uk/types_of_jobs_information_technology.htm</a:t>
            </a:r>
            <a:endParaRPr lang="en-GB" dirty="0" smtClean="0"/>
          </a:p>
          <a:p>
            <a:r>
              <a:rPr lang="en-GB" dirty="0">
                <a:hlinkClick r:id="rId4"/>
              </a:rPr>
              <a:t>https://</a:t>
            </a:r>
            <a:r>
              <a:rPr lang="en-GB" dirty="0" smtClean="0">
                <a:hlinkClick r:id="rId4"/>
              </a:rPr>
              <a:t>nationalcareersservice.direct.gov.uk/advice/planning/jobfamily/Pages/infotechandinfomanagement.aspx</a:t>
            </a:r>
            <a:r>
              <a:rPr lang="en-GB" dirty="0" smtClean="0"/>
              <a:t> </a:t>
            </a:r>
          </a:p>
          <a:p>
            <a:endParaRPr lang="en-GB" dirty="0" smtClean="0"/>
          </a:p>
        </p:txBody>
      </p:sp>
    </p:spTree>
    <p:extLst>
      <p:ext uri="{BB962C8B-B14F-4D97-AF65-F5344CB8AC3E}">
        <p14:creationId xmlns:p14="http://schemas.microsoft.com/office/powerpoint/2010/main" val="2905006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next Bill Gates?</a:t>
            </a:r>
            <a:endParaRPr lang="en-GB" dirty="0"/>
          </a:p>
        </p:txBody>
      </p:sp>
      <p:sp>
        <p:nvSpPr>
          <p:cNvPr id="3" name="Content Placeholder 2"/>
          <p:cNvSpPr>
            <a:spLocks noGrp="1"/>
          </p:cNvSpPr>
          <p:nvPr>
            <p:ph idx="1"/>
          </p:nvPr>
        </p:nvSpPr>
        <p:spPr>
          <a:xfrm>
            <a:off x="611560" y="1600200"/>
            <a:ext cx="7272808" cy="4525963"/>
          </a:xfrm>
        </p:spPr>
        <p:txBody>
          <a:bodyPr>
            <a:normAutofit fontScale="92500" lnSpcReduction="20000"/>
          </a:bodyPr>
          <a:lstStyle/>
          <a:p>
            <a:r>
              <a:rPr lang="en-GB" dirty="0" smtClean="0"/>
              <a:t>Which job appeals to you? Why?</a:t>
            </a:r>
          </a:p>
          <a:p>
            <a:r>
              <a:rPr lang="en-GB" dirty="0" smtClean="0"/>
              <a:t>Prepare a short presentation that outlines the job you like.</a:t>
            </a:r>
          </a:p>
          <a:p>
            <a:pPr lvl="1"/>
            <a:r>
              <a:rPr lang="en-GB" dirty="0" smtClean="0"/>
              <a:t>Include info from your Job Spotlight profiles, what appeals to you and what attributes you have that would make you good at this job.</a:t>
            </a:r>
          </a:p>
          <a:p>
            <a:r>
              <a:rPr lang="en-GB" dirty="0" smtClean="0"/>
              <a:t>Be ready to present next lesson – 5mins each.</a:t>
            </a:r>
          </a:p>
          <a:p>
            <a:r>
              <a:rPr lang="en-GB" dirty="0" smtClean="0"/>
              <a:t>Consider the attributes/skills you need/have to make you successful in that role.</a:t>
            </a:r>
          </a:p>
          <a:p>
            <a:endParaRPr lang="en-GB" dirty="0" smtClean="0"/>
          </a:p>
        </p:txBody>
      </p:sp>
    </p:spTree>
    <p:extLst>
      <p:ext uri="{BB962C8B-B14F-4D97-AF65-F5344CB8AC3E}">
        <p14:creationId xmlns:p14="http://schemas.microsoft.com/office/powerpoint/2010/main" val="3785932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Exam Question</a:t>
            </a:r>
            <a:endParaRPr lang="en-GB" dirty="0"/>
          </a:p>
        </p:txBody>
      </p:sp>
      <p:sp>
        <p:nvSpPr>
          <p:cNvPr id="3" name="Content Placeholder 2"/>
          <p:cNvSpPr>
            <a:spLocks noGrp="1"/>
          </p:cNvSpPr>
          <p:nvPr>
            <p:ph idx="1"/>
          </p:nvPr>
        </p:nvSpPr>
        <p:spPr/>
        <p:txBody>
          <a:bodyPr>
            <a:normAutofit/>
          </a:bodyPr>
          <a:lstStyle/>
          <a:p>
            <a:r>
              <a:rPr lang="en-GB" sz="2400" dirty="0"/>
              <a:t>Grab and Go is a fast food outlet with six </a:t>
            </a:r>
            <a:r>
              <a:rPr lang="en-GB" sz="2400" dirty="0" smtClean="0"/>
              <a:t>branches across </a:t>
            </a:r>
            <a:r>
              <a:rPr lang="en-GB" sz="2400" dirty="0"/>
              <a:t>the Northwest of England. This growth </a:t>
            </a:r>
            <a:r>
              <a:rPr lang="en-GB" sz="2400" dirty="0" smtClean="0"/>
              <a:t>has taken </a:t>
            </a:r>
            <a:r>
              <a:rPr lang="en-GB" sz="2400" dirty="0"/>
              <a:t>place over the past three years and each </a:t>
            </a:r>
            <a:r>
              <a:rPr lang="en-GB" sz="2400" dirty="0" smtClean="0"/>
              <a:t>branch has </a:t>
            </a:r>
            <a:r>
              <a:rPr lang="en-GB" sz="2400" dirty="0"/>
              <a:t>its own computer network which links via </a:t>
            </a:r>
            <a:r>
              <a:rPr lang="en-GB" sz="2400" dirty="0" smtClean="0"/>
              <a:t>email to </a:t>
            </a:r>
            <a:r>
              <a:rPr lang="en-GB" sz="2400" dirty="0"/>
              <a:t>the others. All sales and financial records are </a:t>
            </a:r>
            <a:r>
              <a:rPr lang="en-GB" sz="2400" dirty="0" smtClean="0"/>
              <a:t>sent weekly </a:t>
            </a:r>
            <a:r>
              <a:rPr lang="en-GB" sz="2400" dirty="0"/>
              <a:t>via email to the head office, which is the </a:t>
            </a:r>
            <a:r>
              <a:rPr lang="en-GB" sz="2400" dirty="0" smtClean="0"/>
              <a:t>site of </a:t>
            </a:r>
            <a:r>
              <a:rPr lang="en-GB" sz="2400" dirty="0"/>
              <a:t>the original outlet.</a:t>
            </a:r>
          </a:p>
          <a:p>
            <a:r>
              <a:rPr lang="en-GB" sz="2400" dirty="0"/>
              <a:t>The owner has decided that the organisation needs </a:t>
            </a:r>
            <a:r>
              <a:rPr lang="en-GB" sz="2400" dirty="0" smtClean="0"/>
              <a:t>a network </a:t>
            </a:r>
            <a:r>
              <a:rPr lang="en-GB" sz="2400" dirty="0"/>
              <a:t>that will link the shops electronically and </a:t>
            </a:r>
            <a:r>
              <a:rPr lang="en-GB" sz="2400" dirty="0" smtClean="0"/>
              <a:t>enable all </a:t>
            </a:r>
            <a:r>
              <a:rPr lang="en-GB" sz="2400" dirty="0"/>
              <a:t>data relating to the business to be stored centrally on </a:t>
            </a:r>
            <a:r>
              <a:rPr lang="en-GB" sz="2400" dirty="0" smtClean="0"/>
              <a:t>a server </a:t>
            </a:r>
            <a:r>
              <a:rPr lang="en-GB" sz="2400" dirty="0"/>
              <a:t>at head office. You have been asked to work with </a:t>
            </a:r>
            <a:r>
              <a:rPr lang="en-GB" sz="2400" dirty="0" smtClean="0"/>
              <a:t>a local </a:t>
            </a:r>
            <a:r>
              <a:rPr lang="en-GB" sz="2400" dirty="0"/>
              <a:t>IT consultant to design the new system.</a:t>
            </a:r>
          </a:p>
          <a:p>
            <a:endParaRPr lang="en-GB" sz="2400" dirty="0"/>
          </a:p>
          <a:p>
            <a:endParaRPr lang="en-GB" sz="2400" dirty="0"/>
          </a:p>
        </p:txBody>
      </p:sp>
    </p:spTree>
    <p:extLst>
      <p:ext uri="{BB962C8B-B14F-4D97-AF65-F5344CB8AC3E}">
        <p14:creationId xmlns:p14="http://schemas.microsoft.com/office/powerpoint/2010/main" val="4072614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7992888" cy="5505475"/>
          </a:xfrm>
        </p:spPr>
        <p:txBody>
          <a:bodyPr>
            <a:normAutofit/>
          </a:bodyPr>
          <a:lstStyle/>
          <a:p>
            <a:r>
              <a:rPr lang="en-GB" sz="2800" dirty="0"/>
              <a:t>With the introduction of a new </a:t>
            </a:r>
            <a:r>
              <a:rPr lang="en-GB" sz="2800" dirty="0" smtClean="0"/>
              <a:t>computer network</a:t>
            </a:r>
            <a:r>
              <a:rPr lang="en-GB" sz="2800" dirty="0"/>
              <a:t>, the IT consultant has suggested that </a:t>
            </a:r>
            <a:r>
              <a:rPr lang="en-GB" sz="2800" dirty="0" smtClean="0"/>
              <a:t>a network </a:t>
            </a:r>
            <a:r>
              <a:rPr lang="en-GB" sz="2800" dirty="0"/>
              <a:t>manager should be appointed. As an </a:t>
            </a:r>
            <a:r>
              <a:rPr lang="en-GB" sz="2800" dirty="0" smtClean="0"/>
              <a:t>IT technician</a:t>
            </a:r>
            <a:r>
              <a:rPr lang="en-GB" sz="2800" dirty="0"/>
              <a:t>, you feel that this is an opportunity </a:t>
            </a:r>
            <a:r>
              <a:rPr lang="en-GB" sz="2800" dirty="0" smtClean="0"/>
              <a:t>for you </a:t>
            </a:r>
            <a:r>
              <a:rPr lang="en-GB" sz="2800" dirty="0"/>
              <a:t>to obtain a promotion.</a:t>
            </a:r>
          </a:p>
          <a:p>
            <a:pPr marL="971550" lvl="1" indent="-514350">
              <a:buFont typeface="+mj-lt"/>
              <a:buAutoNum type="alphaLcParenR"/>
            </a:pPr>
            <a:r>
              <a:rPr lang="en-GB" sz="2400" dirty="0" smtClean="0"/>
              <a:t>Explain </a:t>
            </a:r>
            <a:r>
              <a:rPr lang="en-GB" sz="2400" dirty="0"/>
              <a:t>the personal attributes that are </a:t>
            </a:r>
            <a:r>
              <a:rPr lang="en-GB" sz="2400" dirty="0" smtClean="0"/>
              <a:t>required for </a:t>
            </a:r>
            <a:r>
              <a:rPr lang="en-GB" sz="2400" dirty="0"/>
              <a:t>both roles and what evidence you </a:t>
            </a:r>
            <a:r>
              <a:rPr lang="en-GB" sz="2400" dirty="0" smtClean="0"/>
              <a:t>could provide </a:t>
            </a:r>
            <a:r>
              <a:rPr lang="en-GB" sz="2400" dirty="0"/>
              <a:t>of current attributes. (</a:t>
            </a:r>
            <a:r>
              <a:rPr lang="en-GB" sz="2400" dirty="0" smtClean="0"/>
              <a:t>3)</a:t>
            </a:r>
          </a:p>
          <a:p>
            <a:pPr marL="971550" lvl="1" indent="-514350">
              <a:buFont typeface="+mj-lt"/>
              <a:buAutoNum type="alphaLcParenR"/>
            </a:pPr>
            <a:r>
              <a:rPr lang="en-GB" sz="2400" dirty="0" smtClean="0"/>
              <a:t>Outline </a:t>
            </a:r>
            <a:r>
              <a:rPr lang="en-GB" sz="2400" dirty="0"/>
              <a:t>the additional personal </a:t>
            </a:r>
            <a:r>
              <a:rPr lang="en-GB" sz="2400" dirty="0" smtClean="0"/>
              <a:t>attributes required </a:t>
            </a:r>
            <a:r>
              <a:rPr lang="en-GB" sz="2400" dirty="0"/>
              <a:t>by the new network manager. (3)</a:t>
            </a:r>
          </a:p>
        </p:txBody>
      </p:sp>
    </p:spTree>
    <p:extLst>
      <p:ext uri="{BB962C8B-B14F-4D97-AF65-F5344CB8AC3E}">
        <p14:creationId xmlns:p14="http://schemas.microsoft.com/office/powerpoint/2010/main" val="1360526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Ready for Work</a:t>
            </a:r>
            <a:endParaRPr lang="en-GB" dirty="0"/>
          </a:p>
        </p:txBody>
      </p:sp>
      <p:sp>
        <p:nvSpPr>
          <p:cNvPr id="3" name="Content Placeholder 2"/>
          <p:cNvSpPr>
            <a:spLocks noGrp="1"/>
          </p:cNvSpPr>
          <p:nvPr>
            <p:ph idx="1"/>
          </p:nvPr>
        </p:nvSpPr>
        <p:spPr/>
        <p:txBody>
          <a:bodyPr>
            <a:noAutofit/>
          </a:bodyPr>
          <a:lstStyle/>
          <a:p>
            <a:r>
              <a:rPr lang="en-GB" sz="2000" dirty="0"/>
              <a:t>Present an image that says that you are prepared for work, which </a:t>
            </a:r>
            <a:r>
              <a:rPr lang="en-GB" sz="2000" dirty="0" smtClean="0"/>
              <a:t>includes being </a:t>
            </a:r>
            <a:r>
              <a:rPr lang="en-GB" sz="2000" dirty="0"/>
              <a:t>ready to represent the organisation to any visitors and to show </a:t>
            </a:r>
            <a:r>
              <a:rPr lang="en-GB" sz="2000" dirty="0" smtClean="0"/>
              <a:t>the importance </a:t>
            </a:r>
            <a:r>
              <a:rPr lang="en-GB" sz="2000" dirty="0"/>
              <a:t>of personal presentation. </a:t>
            </a:r>
            <a:endParaRPr lang="en-GB" sz="2000" dirty="0" smtClean="0"/>
          </a:p>
          <a:p>
            <a:r>
              <a:rPr lang="en-GB" sz="2000" dirty="0" smtClean="0"/>
              <a:t>Examples </a:t>
            </a:r>
            <a:r>
              <a:rPr lang="en-GB" sz="2000" dirty="0"/>
              <a:t>include the following.</a:t>
            </a:r>
          </a:p>
          <a:p>
            <a:pPr lvl="1"/>
            <a:r>
              <a:rPr lang="en-GB" sz="1600" dirty="0" smtClean="0"/>
              <a:t>Dress </a:t>
            </a:r>
            <a:r>
              <a:rPr lang="en-GB" sz="1600" dirty="0"/>
              <a:t>code – some organisations have dress codes that require a </a:t>
            </a:r>
            <a:r>
              <a:rPr lang="en-GB" sz="1600" dirty="0" smtClean="0"/>
              <a:t>uniform or </a:t>
            </a:r>
            <a:r>
              <a:rPr lang="en-GB" sz="1600" dirty="0"/>
              <a:t>a dark suit, while others may be happy if everyone arrives in </a:t>
            </a:r>
            <a:r>
              <a:rPr lang="en-GB" sz="1600" dirty="0" smtClean="0"/>
              <a:t>t-shirts and jeans.</a:t>
            </a:r>
          </a:p>
          <a:p>
            <a:pPr lvl="1"/>
            <a:r>
              <a:rPr lang="en-GB" sz="1600" dirty="0" smtClean="0"/>
              <a:t>Whatever </a:t>
            </a:r>
            <a:r>
              <a:rPr lang="en-GB" sz="1600" dirty="0"/>
              <a:t>the code, employees must dress appropriately for </a:t>
            </a:r>
            <a:r>
              <a:rPr lang="en-GB" sz="1600" dirty="0" smtClean="0"/>
              <a:t>the situation</a:t>
            </a:r>
            <a:r>
              <a:rPr lang="en-GB" sz="1600" dirty="0"/>
              <a:t>.</a:t>
            </a:r>
          </a:p>
          <a:p>
            <a:pPr lvl="1"/>
            <a:r>
              <a:rPr lang="en-GB" sz="1600" dirty="0" smtClean="0"/>
              <a:t>Presentation </a:t>
            </a:r>
            <a:r>
              <a:rPr lang="en-GB" sz="1600" dirty="0"/>
              <a:t>– clean clothes and good personal hygiene help to give </a:t>
            </a:r>
            <a:r>
              <a:rPr lang="en-GB" sz="1600" dirty="0" smtClean="0"/>
              <a:t>a professional </a:t>
            </a:r>
            <a:r>
              <a:rPr lang="en-GB" sz="1600" dirty="0"/>
              <a:t>impression, as others need to feel comfortable when </a:t>
            </a:r>
            <a:r>
              <a:rPr lang="en-GB" sz="1600" dirty="0" smtClean="0"/>
              <a:t>working closely </a:t>
            </a:r>
            <a:r>
              <a:rPr lang="en-GB" sz="1600" dirty="0"/>
              <a:t>with you. Good grooming shows respect for the organisation </a:t>
            </a:r>
            <a:r>
              <a:rPr lang="en-GB" sz="1600" dirty="0" smtClean="0"/>
              <a:t>and colleagues</a:t>
            </a:r>
            <a:r>
              <a:rPr lang="en-GB" sz="1600" dirty="0"/>
              <a:t>.</a:t>
            </a:r>
          </a:p>
          <a:p>
            <a:pPr lvl="1"/>
            <a:r>
              <a:rPr lang="en-GB" sz="1600" dirty="0" smtClean="0"/>
              <a:t>Attitude </a:t>
            </a:r>
            <a:r>
              <a:rPr lang="en-GB" sz="1600" dirty="0"/>
              <a:t>– someone with a ‘can do attitude’ is positive about their </a:t>
            </a:r>
            <a:r>
              <a:rPr lang="en-GB" sz="1600" dirty="0" smtClean="0"/>
              <a:t>ability to </a:t>
            </a:r>
            <a:r>
              <a:rPr lang="en-GB" sz="1600" dirty="0"/>
              <a:t>achieve success, even if things are not going well. Someone who </a:t>
            </a:r>
            <a:r>
              <a:rPr lang="en-GB" sz="1600" dirty="0" smtClean="0"/>
              <a:t>has a </a:t>
            </a:r>
            <a:r>
              <a:rPr lang="en-GB" sz="1600" dirty="0"/>
              <a:t>responsive attitude readily accepts change and is open to </a:t>
            </a:r>
            <a:r>
              <a:rPr lang="en-GB" sz="1600" dirty="0" smtClean="0"/>
              <a:t>suggestions made </a:t>
            </a:r>
            <a:r>
              <a:rPr lang="en-GB" sz="1600" dirty="0"/>
              <a:t>by others</a:t>
            </a:r>
            <a:r>
              <a:rPr lang="en-GB" sz="1600" dirty="0" smtClean="0"/>
              <a:t>.</a:t>
            </a:r>
          </a:p>
          <a:p>
            <a:r>
              <a:rPr lang="en-GB" sz="2000" dirty="0" smtClean="0"/>
              <a:t>How does school and Sixth Form prepare you for this?</a:t>
            </a:r>
          </a:p>
          <a:p>
            <a:r>
              <a:rPr lang="en-GB" sz="2000" dirty="0" smtClean="0"/>
              <a:t>Create a poster promoting these values.</a:t>
            </a:r>
            <a:endParaRPr lang="en-GB" sz="2000" dirty="0"/>
          </a:p>
        </p:txBody>
      </p:sp>
    </p:spTree>
    <p:extLst>
      <p:ext uri="{BB962C8B-B14F-4D97-AF65-F5344CB8AC3E}">
        <p14:creationId xmlns:p14="http://schemas.microsoft.com/office/powerpoint/2010/main" val="4074571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Professional Bodies</a:t>
            </a:r>
            <a:endParaRPr lang="en-GB" dirty="0"/>
          </a:p>
        </p:txBody>
      </p:sp>
      <p:sp>
        <p:nvSpPr>
          <p:cNvPr id="3" name="Content Placeholder 2"/>
          <p:cNvSpPr>
            <a:spLocks noGrp="1"/>
          </p:cNvSpPr>
          <p:nvPr>
            <p:ph idx="1"/>
          </p:nvPr>
        </p:nvSpPr>
        <p:spPr/>
        <p:txBody>
          <a:bodyPr/>
          <a:lstStyle/>
          <a:p>
            <a:r>
              <a:rPr lang="en-GB" dirty="0" smtClean="0"/>
              <a:t>Examples</a:t>
            </a:r>
          </a:p>
          <a:p>
            <a:r>
              <a:rPr lang="en-GB" dirty="0" smtClean="0"/>
              <a:t>Purpose</a:t>
            </a:r>
          </a:p>
          <a:p>
            <a:r>
              <a:rPr lang="en-GB" dirty="0" smtClean="0"/>
              <a:t>Benefits </a:t>
            </a:r>
            <a:r>
              <a:rPr lang="en-GB" dirty="0"/>
              <a:t>and limitations</a:t>
            </a:r>
          </a:p>
        </p:txBody>
      </p:sp>
    </p:spTree>
    <p:extLst>
      <p:ext uri="{BB962C8B-B14F-4D97-AF65-F5344CB8AC3E}">
        <p14:creationId xmlns:p14="http://schemas.microsoft.com/office/powerpoint/2010/main" val="2433984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7. Industry Certification</a:t>
            </a:r>
            <a:endParaRPr lang="en-GB" dirty="0"/>
          </a:p>
        </p:txBody>
      </p:sp>
      <p:sp>
        <p:nvSpPr>
          <p:cNvPr id="3" name="Content Placeholder 2"/>
          <p:cNvSpPr>
            <a:spLocks noGrp="1"/>
          </p:cNvSpPr>
          <p:nvPr>
            <p:ph idx="1"/>
          </p:nvPr>
        </p:nvSpPr>
        <p:spPr/>
        <p:txBody>
          <a:bodyPr/>
          <a:lstStyle/>
          <a:p>
            <a:r>
              <a:rPr lang="en-GB" dirty="0" smtClean="0"/>
              <a:t>Benefits </a:t>
            </a:r>
            <a:r>
              <a:rPr lang="en-GB" dirty="0"/>
              <a:t>to individual and employer</a:t>
            </a:r>
          </a:p>
          <a:p>
            <a:r>
              <a:rPr lang="en-GB" dirty="0"/>
              <a:t>C</a:t>
            </a:r>
            <a:r>
              <a:rPr lang="en-GB" dirty="0" smtClean="0"/>
              <a:t>urrent </a:t>
            </a:r>
            <a:r>
              <a:rPr lang="en-GB" dirty="0"/>
              <a:t>vendors (e.g. </a:t>
            </a:r>
            <a:r>
              <a:rPr lang="en-GB" dirty="0" err="1"/>
              <a:t>CompTia</a:t>
            </a:r>
            <a:r>
              <a:rPr lang="en-GB" dirty="0"/>
              <a:t> ®, Cisco ®)</a:t>
            </a:r>
          </a:p>
        </p:txBody>
      </p:sp>
    </p:spTree>
    <p:extLst>
      <p:ext uri="{BB962C8B-B14F-4D97-AF65-F5344CB8AC3E}">
        <p14:creationId xmlns:p14="http://schemas.microsoft.com/office/powerpoint/2010/main" val="3643745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 Details</a:t>
            </a:r>
            <a:endParaRPr lang="en-GB" dirty="0"/>
          </a:p>
        </p:txBody>
      </p:sp>
      <p:sp>
        <p:nvSpPr>
          <p:cNvPr id="3" name="Content Placeholder 2"/>
          <p:cNvSpPr>
            <a:spLocks noGrp="1"/>
          </p:cNvSpPr>
          <p:nvPr>
            <p:ph idx="1"/>
          </p:nvPr>
        </p:nvSpPr>
        <p:spPr/>
        <p:txBody>
          <a:bodyPr>
            <a:normAutofit/>
          </a:bodyPr>
          <a:lstStyle/>
          <a:p>
            <a:r>
              <a:rPr lang="en-GB" sz="2800" dirty="0"/>
              <a:t>Learners should know about different professional bodies and industry certification. </a:t>
            </a:r>
          </a:p>
          <a:p>
            <a:r>
              <a:rPr lang="en-GB" sz="2800" dirty="0"/>
              <a:t>This should lead to an understanding of the purpose of professional bodies, and the benefits and limitations of membership to themselves and an employer. </a:t>
            </a:r>
          </a:p>
          <a:p>
            <a:r>
              <a:rPr lang="en-GB" sz="2800" dirty="0"/>
              <a:t>This should also lead to an understanding of why it is useful to gain industry certification and the benefits to themselves and an employer. 		</a:t>
            </a:r>
          </a:p>
          <a:p>
            <a:pPr marL="0" indent="0">
              <a:buNone/>
            </a:pPr>
            <a:endParaRPr lang="en-GB" sz="2800" dirty="0"/>
          </a:p>
        </p:txBody>
      </p:sp>
    </p:spTree>
    <p:extLst>
      <p:ext uri="{BB962C8B-B14F-4D97-AF65-F5344CB8AC3E}">
        <p14:creationId xmlns:p14="http://schemas.microsoft.com/office/powerpoint/2010/main" val="3013005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Lesson Objectives</a:t>
            </a:r>
          </a:p>
        </p:txBody>
      </p:sp>
      <p:sp>
        <p:nvSpPr>
          <p:cNvPr id="9219" name="Content Placeholder 2"/>
          <p:cNvSpPr>
            <a:spLocks noGrp="1"/>
          </p:cNvSpPr>
          <p:nvPr>
            <p:ph idx="1"/>
          </p:nvPr>
        </p:nvSpPr>
        <p:spPr/>
        <p:txBody>
          <a:bodyPr>
            <a:normAutofit/>
          </a:bodyPr>
          <a:lstStyle/>
          <a:p>
            <a:pPr marL="514350" indent="-514350">
              <a:buFont typeface="Calibri" pitchFamily="34" charset="0"/>
              <a:buAutoNum type="arabicPeriod"/>
            </a:pPr>
            <a:r>
              <a:rPr lang="en-GB" dirty="0" smtClean="0"/>
              <a:t>Identify professional bodies and types of industry certification.</a:t>
            </a:r>
          </a:p>
          <a:p>
            <a:pPr marL="514350" indent="-514350">
              <a:buFont typeface="Calibri" pitchFamily="34" charset="0"/>
              <a:buAutoNum type="arabicPeriod"/>
            </a:pPr>
            <a:r>
              <a:rPr lang="en-GB" dirty="0" smtClean="0"/>
              <a:t>Describe the use and </a:t>
            </a:r>
            <a:r>
              <a:rPr lang="en-GB" dirty="0"/>
              <a:t>purpose of professional </a:t>
            </a:r>
            <a:r>
              <a:rPr lang="en-GB" dirty="0" smtClean="0"/>
              <a:t>bodies and industry certification.</a:t>
            </a:r>
          </a:p>
          <a:p>
            <a:pPr marL="514350" indent="-514350">
              <a:buFont typeface="Calibri" pitchFamily="34" charset="0"/>
              <a:buAutoNum type="arabicPeriod"/>
            </a:pPr>
            <a:r>
              <a:rPr lang="en-GB" dirty="0" smtClean="0"/>
              <a:t>Explain the </a:t>
            </a:r>
            <a:r>
              <a:rPr lang="en-GB" dirty="0"/>
              <a:t>benefits and limitations of </a:t>
            </a:r>
            <a:r>
              <a:rPr lang="en-GB" dirty="0" smtClean="0"/>
              <a:t>membership/certification </a:t>
            </a:r>
            <a:r>
              <a:rPr lang="en-GB" dirty="0"/>
              <a:t>to </a:t>
            </a:r>
            <a:r>
              <a:rPr lang="en-GB" dirty="0" smtClean="0"/>
              <a:t>individuals and </a:t>
            </a:r>
            <a:r>
              <a:rPr lang="en-GB" dirty="0"/>
              <a:t>an employer. 	</a:t>
            </a:r>
            <a:endParaRPr lang="en-GB" dirty="0" smtClean="0"/>
          </a:p>
          <a:p>
            <a:pPr marL="514350" indent="-514350">
              <a:buFont typeface="Calibri" pitchFamily="34" charset="0"/>
              <a:buAutoNum type="arabicPeriod"/>
            </a:pPr>
            <a:endParaRPr lang="en-GB" dirty="0" smtClean="0"/>
          </a:p>
        </p:txBody>
      </p:sp>
    </p:spTree>
    <p:extLst>
      <p:ext uri="{BB962C8B-B14F-4D97-AF65-F5344CB8AC3E}">
        <p14:creationId xmlns:p14="http://schemas.microsoft.com/office/powerpoint/2010/main" val="303935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professional body?</a:t>
            </a:r>
            <a:endParaRPr lang="en-GB" dirty="0"/>
          </a:p>
        </p:txBody>
      </p:sp>
      <p:sp>
        <p:nvSpPr>
          <p:cNvPr id="3" name="Content Placeholder 2"/>
          <p:cNvSpPr>
            <a:spLocks noGrp="1"/>
          </p:cNvSpPr>
          <p:nvPr>
            <p:ph idx="1"/>
          </p:nvPr>
        </p:nvSpPr>
        <p:spPr/>
        <p:txBody>
          <a:bodyPr/>
          <a:lstStyle/>
          <a:p>
            <a:r>
              <a:rPr lang="en-GB" dirty="0"/>
              <a:t>A </a:t>
            </a:r>
            <a:r>
              <a:rPr lang="en-GB" b="1" dirty="0"/>
              <a:t>professional association</a:t>
            </a:r>
            <a:r>
              <a:rPr lang="en-GB" dirty="0"/>
              <a:t> (also called a </a:t>
            </a:r>
            <a:r>
              <a:rPr lang="en-GB" b="1" dirty="0"/>
              <a:t>professional body</a:t>
            </a:r>
            <a:r>
              <a:rPr lang="en-GB" dirty="0"/>
              <a:t>, </a:t>
            </a:r>
            <a:r>
              <a:rPr lang="en-GB" b="1" dirty="0"/>
              <a:t>professional</a:t>
            </a:r>
            <a:r>
              <a:rPr lang="en-GB" dirty="0"/>
              <a:t> organization, or </a:t>
            </a:r>
            <a:r>
              <a:rPr lang="en-GB" b="1" dirty="0"/>
              <a:t>professional</a:t>
            </a:r>
            <a:r>
              <a:rPr lang="en-GB" dirty="0"/>
              <a:t> society) is usually a </a:t>
            </a:r>
            <a:r>
              <a:rPr lang="en-GB" dirty="0" err="1"/>
              <a:t>nonprofit</a:t>
            </a:r>
            <a:r>
              <a:rPr lang="en-GB" dirty="0"/>
              <a:t> organization seeking to further a particular profession, the interests of individuals engaged in that profession and the public interest.</a:t>
            </a:r>
          </a:p>
        </p:txBody>
      </p:sp>
    </p:spTree>
    <p:extLst>
      <p:ext uri="{BB962C8B-B14F-4D97-AF65-F5344CB8AC3E}">
        <p14:creationId xmlns:p14="http://schemas.microsoft.com/office/powerpoint/2010/main" val="1811622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4.1 </a:t>
            </a:r>
            <a:r>
              <a:rPr lang="en-GB" dirty="0" smtClean="0"/>
              <a:t>Communication Skills</a:t>
            </a:r>
            <a:endParaRPr lang="en-GB" dirty="0"/>
          </a:p>
        </p:txBody>
      </p:sp>
      <p:sp>
        <p:nvSpPr>
          <p:cNvPr id="3" name="Content Placeholder 2"/>
          <p:cNvSpPr>
            <a:spLocks noGrp="1"/>
          </p:cNvSpPr>
          <p:nvPr>
            <p:ph idx="1"/>
          </p:nvPr>
        </p:nvSpPr>
        <p:spPr/>
        <p:txBody>
          <a:bodyPr>
            <a:normAutofit fontScale="85000" lnSpcReduction="10000"/>
          </a:bodyPr>
          <a:lstStyle/>
          <a:p>
            <a:r>
              <a:rPr lang="en-GB" dirty="0"/>
              <a:t>skills (e.g. eye contact, body language)</a:t>
            </a:r>
          </a:p>
          <a:p>
            <a:r>
              <a:rPr lang="en-GB" dirty="0" smtClean="0"/>
              <a:t>questioning techniques</a:t>
            </a:r>
          </a:p>
          <a:p>
            <a:r>
              <a:rPr lang="en-GB" dirty="0" smtClean="0"/>
              <a:t>verbal </a:t>
            </a:r>
            <a:r>
              <a:rPr lang="en-GB" dirty="0"/>
              <a:t>(e.g. meetings, telephone, group discussions)</a:t>
            </a:r>
          </a:p>
          <a:p>
            <a:r>
              <a:rPr lang="en-GB" dirty="0" smtClean="0"/>
              <a:t>written </a:t>
            </a:r>
            <a:r>
              <a:rPr lang="en-GB" dirty="0"/>
              <a:t>(e.g. reports, letters, emails, social networking)</a:t>
            </a:r>
          </a:p>
          <a:p>
            <a:r>
              <a:rPr lang="en-GB" dirty="0" smtClean="0"/>
              <a:t>non-verbal </a:t>
            </a:r>
            <a:r>
              <a:rPr lang="en-GB" dirty="0"/>
              <a:t>(e.g. body language)</a:t>
            </a:r>
          </a:p>
          <a:p>
            <a:r>
              <a:rPr lang="en-GB" dirty="0" smtClean="0"/>
              <a:t>barriers </a:t>
            </a:r>
            <a:r>
              <a:rPr lang="en-GB" dirty="0"/>
              <a:t>(e.g. language, distraction, noise, lack </a:t>
            </a:r>
            <a:r>
              <a:rPr lang="en-GB" dirty="0" smtClean="0"/>
              <a:t>of concentration)</a:t>
            </a:r>
          </a:p>
          <a:p>
            <a:r>
              <a:rPr lang="en-GB" dirty="0"/>
              <a:t>appropriate use of language (e.g. formal, informal, technical, non-technical)</a:t>
            </a:r>
          </a:p>
          <a:p>
            <a:endParaRPr lang="en-GB" dirty="0"/>
          </a:p>
        </p:txBody>
      </p:sp>
    </p:spTree>
    <p:extLst>
      <p:ext uri="{BB962C8B-B14F-4D97-AF65-F5344CB8AC3E}">
        <p14:creationId xmlns:p14="http://schemas.microsoft.com/office/powerpoint/2010/main" val="456522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Bodies</a:t>
            </a:r>
            <a:endParaRPr lang="en-GB" dirty="0"/>
          </a:p>
        </p:txBody>
      </p:sp>
      <p:sp>
        <p:nvSpPr>
          <p:cNvPr id="3" name="Content Placeholder 2"/>
          <p:cNvSpPr>
            <a:spLocks noGrp="1"/>
          </p:cNvSpPr>
          <p:nvPr>
            <p:ph idx="1"/>
          </p:nvPr>
        </p:nvSpPr>
        <p:spPr/>
        <p:txBody>
          <a:bodyPr/>
          <a:lstStyle/>
          <a:p>
            <a:r>
              <a:rPr lang="en-GB" dirty="0" smtClean="0"/>
              <a:t>What is a Professional Body?</a:t>
            </a:r>
          </a:p>
          <a:p>
            <a:r>
              <a:rPr lang="en-GB" dirty="0" smtClean="0"/>
              <a:t>Give some examples.</a:t>
            </a:r>
          </a:p>
          <a:p>
            <a:r>
              <a:rPr lang="en-GB" dirty="0" smtClean="0"/>
              <a:t>What is the purpose of a Professional Body?</a:t>
            </a:r>
          </a:p>
          <a:p>
            <a:r>
              <a:rPr lang="en-GB" dirty="0" smtClean="0"/>
              <a:t>What are the benefits </a:t>
            </a:r>
            <a:r>
              <a:rPr lang="en-GB" dirty="0"/>
              <a:t>and limitations of membership to </a:t>
            </a:r>
            <a:r>
              <a:rPr lang="en-GB" dirty="0" smtClean="0"/>
              <a:t>individuals </a:t>
            </a:r>
            <a:r>
              <a:rPr lang="en-GB" dirty="0"/>
              <a:t>and an </a:t>
            </a:r>
            <a:r>
              <a:rPr lang="en-GB" dirty="0" smtClean="0"/>
              <a:t>employer?</a:t>
            </a:r>
          </a:p>
          <a:p>
            <a:r>
              <a:rPr lang="en-GB" dirty="0">
                <a:hlinkClick r:id="rId3"/>
              </a:rPr>
              <a:t>http://</a:t>
            </a:r>
            <a:r>
              <a:rPr lang="en-GB" dirty="0" smtClean="0">
                <a:hlinkClick r:id="rId3"/>
              </a:rPr>
              <a:t>www.directoryoftheprofessions.co.uk/sites-professions-IT-comp.html</a:t>
            </a:r>
            <a:r>
              <a:rPr lang="en-GB" dirty="0" smtClean="0"/>
              <a:t> </a:t>
            </a:r>
          </a:p>
        </p:txBody>
      </p:sp>
    </p:spTree>
    <p:extLst>
      <p:ext uri="{BB962C8B-B14F-4D97-AF65-F5344CB8AC3E}">
        <p14:creationId xmlns:p14="http://schemas.microsoft.com/office/powerpoint/2010/main" val="224680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Professional Bodies</a:t>
            </a:r>
          </a:p>
        </p:txBody>
      </p:sp>
      <p:sp>
        <p:nvSpPr>
          <p:cNvPr id="3" name="Content Placeholder 2"/>
          <p:cNvSpPr>
            <a:spLocks noGrp="1"/>
          </p:cNvSpPr>
          <p:nvPr>
            <p:ph idx="1"/>
          </p:nvPr>
        </p:nvSpPr>
        <p:spPr/>
        <p:txBody>
          <a:bodyPr/>
          <a:lstStyle/>
          <a:p>
            <a:r>
              <a:rPr lang="en-GB" dirty="0"/>
              <a:t>Create a Top Trump style profile for 3</a:t>
            </a:r>
            <a:r>
              <a:rPr lang="en-GB" dirty="0" smtClean="0"/>
              <a:t>.</a:t>
            </a:r>
          </a:p>
          <a:p>
            <a:pPr lvl="1"/>
            <a:r>
              <a:rPr lang="en-GB" dirty="0" smtClean="0"/>
              <a:t>Name</a:t>
            </a:r>
          </a:p>
          <a:p>
            <a:pPr lvl="1"/>
            <a:r>
              <a:rPr lang="en-GB" dirty="0" smtClean="0"/>
              <a:t>Who are they/what do they do</a:t>
            </a:r>
          </a:p>
          <a:p>
            <a:pPr lvl="1"/>
            <a:r>
              <a:rPr lang="en-GB" dirty="0" smtClean="0"/>
              <a:t>Purpose</a:t>
            </a:r>
          </a:p>
          <a:p>
            <a:pPr lvl="1"/>
            <a:r>
              <a:rPr lang="en-GB" dirty="0" smtClean="0"/>
              <a:t>How gain membership</a:t>
            </a:r>
          </a:p>
          <a:p>
            <a:pPr lvl="1"/>
            <a:r>
              <a:rPr lang="en-GB" dirty="0" smtClean="0"/>
              <a:t>Benefits of membership</a:t>
            </a:r>
          </a:p>
          <a:p>
            <a:pPr lvl="1"/>
            <a:r>
              <a:rPr lang="en-GB" dirty="0" smtClean="0"/>
              <a:t>Limitations of </a:t>
            </a:r>
            <a:r>
              <a:rPr lang="en-GB" dirty="0"/>
              <a:t>membership</a:t>
            </a:r>
          </a:p>
          <a:p>
            <a:endParaRPr lang="en-GB" dirty="0"/>
          </a:p>
        </p:txBody>
      </p:sp>
    </p:spTree>
    <p:extLst>
      <p:ext uri="{BB962C8B-B14F-4D97-AF65-F5344CB8AC3E}">
        <p14:creationId xmlns:p14="http://schemas.microsoft.com/office/powerpoint/2010/main" val="1656098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80" t="16964" r="18739" b="11793"/>
          <a:stretch/>
        </p:blipFill>
        <p:spPr bwMode="auto">
          <a:xfrm>
            <a:off x="1957873" y="0"/>
            <a:ext cx="5350002" cy="694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960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Industry Certification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a:t>
            </a:r>
            <a:r>
              <a:rPr lang="en-GB" dirty="0"/>
              <a:t>is Industry </a:t>
            </a:r>
            <a:r>
              <a:rPr lang="en-GB" dirty="0" smtClean="0"/>
              <a:t>Certification?</a:t>
            </a:r>
          </a:p>
          <a:p>
            <a:r>
              <a:rPr lang="en-GB" dirty="0" smtClean="0"/>
              <a:t>What are the benefits </a:t>
            </a:r>
            <a:r>
              <a:rPr lang="en-GB" dirty="0"/>
              <a:t>to </a:t>
            </a:r>
            <a:r>
              <a:rPr lang="en-GB" dirty="0" smtClean="0"/>
              <a:t>the individual the and employer?</a:t>
            </a:r>
            <a:endParaRPr lang="en-GB" dirty="0"/>
          </a:p>
          <a:p>
            <a:r>
              <a:rPr lang="en-GB" dirty="0" smtClean="0"/>
              <a:t>What current </a:t>
            </a:r>
            <a:r>
              <a:rPr lang="en-GB" dirty="0"/>
              <a:t>vendors (e.g. </a:t>
            </a:r>
            <a:r>
              <a:rPr lang="en-GB" dirty="0" err="1"/>
              <a:t>CompTia</a:t>
            </a:r>
            <a:r>
              <a:rPr lang="en-GB" dirty="0"/>
              <a:t> ®, Cisco </a:t>
            </a:r>
            <a:r>
              <a:rPr lang="en-GB" dirty="0" smtClean="0"/>
              <a:t>®) </a:t>
            </a:r>
          </a:p>
          <a:p>
            <a:pPr lvl="1"/>
            <a:r>
              <a:rPr lang="en-GB" dirty="0" smtClean="0"/>
              <a:t>Who are they?</a:t>
            </a:r>
          </a:p>
          <a:p>
            <a:pPr lvl="1"/>
            <a:r>
              <a:rPr lang="en-GB" dirty="0" smtClean="0"/>
              <a:t>What do they offer?</a:t>
            </a:r>
          </a:p>
          <a:p>
            <a:r>
              <a:rPr lang="en-GB" dirty="0">
                <a:hlinkClick r:id="rId2"/>
              </a:rPr>
              <a:t>http://</a:t>
            </a:r>
            <a:r>
              <a:rPr lang="en-GB" dirty="0" smtClean="0">
                <a:hlinkClick r:id="rId2"/>
              </a:rPr>
              <a:t>www.contractoruk.com/training/top_it_contractor_certifications_2015-16.html</a:t>
            </a:r>
            <a:r>
              <a:rPr lang="en-GB" dirty="0" smtClean="0"/>
              <a:t> </a:t>
            </a:r>
          </a:p>
          <a:p>
            <a:r>
              <a:rPr lang="en-GB" dirty="0" smtClean="0"/>
              <a:t>List a selection of industry certifications and what they entail.</a:t>
            </a:r>
          </a:p>
        </p:txBody>
      </p:sp>
    </p:spTree>
    <p:extLst>
      <p:ext uri="{BB962C8B-B14F-4D97-AF65-F5344CB8AC3E}">
        <p14:creationId xmlns:p14="http://schemas.microsoft.com/office/powerpoint/2010/main" val="720238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Industry Certification</a:t>
            </a:r>
            <a:endParaRPr lang="en-GB" dirty="0"/>
          </a:p>
        </p:txBody>
      </p:sp>
      <p:sp>
        <p:nvSpPr>
          <p:cNvPr id="3" name="Content Placeholder 2"/>
          <p:cNvSpPr>
            <a:spLocks noGrp="1"/>
          </p:cNvSpPr>
          <p:nvPr>
            <p:ph idx="1"/>
          </p:nvPr>
        </p:nvSpPr>
        <p:spPr/>
        <p:txBody>
          <a:bodyPr>
            <a:normAutofit/>
          </a:bodyPr>
          <a:lstStyle/>
          <a:p>
            <a:r>
              <a:rPr lang="en-GB" dirty="0" smtClean="0"/>
              <a:t>Create </a:t>
            </a:r>
            <a:r>
              <a:rPr lang="en-GB" dirty="0"/>
              <a:t>a Top Trump style profile for 3</a:t>
            </a:r>
            <a:r>
              <a:rPr lang="en-GB" dirty="0" smtClean="0"/>
              <a:t>.</a:t>
            </a:r>
          </a:p>
          <a:p>
            <a:pPr lvl="1"/>
            <a:r>
              <a:rPr lang="en-GB" dirty="0" smtClean="0"/>
              <a:t>Title</a:t>
            </a:r>
            <a:endParaRPr lang="en-GB" dirty="0"/>
          </a:p>
          <a:p>
            <a:pPr lvl="1"/>
            <a:r>
              <a:rPr lang="en-GB" dirty="0" smtClean="0"/>
              <a:t>What does it involve?</a:t>
            </a:r>
            <a:endParaRPr lang="en-GB" dirty="0"/>
          </a:p>
          <a:p>
            <a:pPr lvl="1"/>
            <a:r>
              <a:rPr lang="en-GB" dirty="0" smtClean="0"/>
              <a:t>Purpose</a:t>
            </a:r>
          </a:p>
          <a:p>
            <a:pPr lvl="1"/>
            <a:r>
              <a:rPr lang="en-GB" dirty="0" smtClean="0"/>
              <a:t>How do you acquire certification?</a:t>
            </a:r>
            <a:endParaRPr lang="en-GB" dirty="0"/>
          </a:p>
          <a:p>
            <a:pPr lvl="1"/>
            <a:r>
              <a:rPr lang="en-GB" dirty="0"/>
              <a:t>Benefits of </a:t>
            </a:r>
            <a:r>
              <a:rPr lang="en-GB" dirty="0" smtClean="0"/>
              <a:t>certification</a:t>
            </a:r>
          </a:p>
          <a:p>
            <a:pPr lvl="1"/>
            <a:r>
              <a:rPr lang="en-GB" dirty="0" smtClean="0"/>
              <a:t>Limitations </a:t>
            </a:r>
            <a:r>
              <a:rPr lang="en-GB" dirty="0"/>
              <a:t>of </a:t>
            </a:r>
            <a:r>
              <a:rPr lang="en-GB" dirty="0" smtClean="0"/>
              <a:t>certification</a:t>
            </a:r>
            <a:r>
              <a:rPr lang="en-GB" dirty="0"/>
              <a:t>	</a:t>
            </a:r>
          </a:p>
        </p:txBody>
      </p:sp>
    </p:spTree>
    <p:extLst>
      <p:ext uri="{BB962C8B-B14F-4D97-AF65-F5344CB8AC3E}">
        <p14:creationId xmlns:p14="http://schemas.microsoft.com/office/powerpoint/2010/main" val="1673679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Communication Technology</a:t>
            </a:r>
            <a:endParaRPr lang="en-GB" dirty="0"/>
          </a:p>
        </p:txBody>
      </p:sp>
      <p:sp>
        <p:nvSpPr>
          <p:cNvPr id="3" name="Content Placeholder 2"/>
          <p:cNvSpPr>
            <a:spLocks noGrp="1"/>
          </p:cNvSpPr>
          <p:nvPr>
            <p:ph idx="1"/>
          </p:nvPr>
        </p:nvSpPr>
        <p:spPr/>
        <p:txBody>
          <a:bodyPr>
            <a:normAutofit/>
          </a:bodyPr>
          <a:lstStyle/>
          <a:p>
            <a:r>
              <a:rPr lang="en-GB" dirty="0" smtClean="0"/>
              <a:t>Types</a:t>
            </a:r>
          </a:p>
          <a:p>
            <a:pPr lvl="1"/>
            <a:r>
              <a:rPr lang="en-GB" dirty="0" smtClean="0"/>
              <a:t>presentation </a:t>
            </a:r>
            <a:r>
              <a:rPr lang="en-GB" dirty="0"/>
              <a:t>software</a:t>
            </a:r>
          </a:p>
          <a:p>
            <a:pPr lvl="1"/>
            <a:r>
              <a:rPr lang="en-GB" dirty="0" smtClean="0"/>
              <a:t>word </a:t>
            </a:r>
            <a:r>
              <a:rPr lang="en-GB" dirty="0"/>
              <a:t>processing</a:t>
            </a:r>
          </a:p>
          <a:p>
            <a:pPr lvl="1"/>
            <a:r>
              <a:rPr lang="en-GB" dirty="0" smtClean="0"/>
              <a:t>email</a:t>
            </a:r>
            <a:endParaRPr lang="en-GB" dirty="0"/>
          </a:p>
          <a:p>
            <a:pPr lvl="1"/>
            <a:r>
              <a:rPr lang="en-GB" dirty="0" smtClean="0"/>
              <a:t>web</a:t>
            </a:r>
            <a:endParaRPr lang="en-GB" dirty="0"/>
          </a:p>
          <a:p>
            <a:pPr lvl="1"/>
            <a:r>
              <a:rPr lang="en-GB" dirty="0" smtClean="0"/>
              <a:t>blogs/</a:t>
            </a:r>
            <a:r>
              <a:rPr lang="en-GB" dirty="0" err="1" smtClean="0"/>
              <a:t>vlogs</a:t>
            </a:r>
            <a:endParaRPr lang="en-GB" dirty="0"/>
          </a:p>
          <a:p>
            <a:pPr lvl="1"/>
            <a:r>
              <a:rPr lang="en-GB" dirty="0" smtClean="0"/>
              <a:t>instant </a:t>
            </a:r>
            <a:r>
              <a:rPr lang="en-GB" dirty="0"/>
              <a:t>messaging</a:t>
            </a:r>
          </a:p>
          <a:p>
            <a:r>
              <a:rPr lang="en-GB" dirty="0"/>
              <a:t>U</a:t>
            </a:r>
            <a:r>
              <a:rPr lang="en-GB" dirty="0" smtClean="0"/>
              <a:t>se</a:t>
            </a:r>
            <a:endParaRPr lang="en-GB" dirty="0"/>
          </a:p>
        </p:txBody>
      </p:sp>
    </p:spTree>
    <p:extLst>
      <p:ext uri="{BB962C8B-B14F-4D97-AF65-F5344CB8AC3E}">
        <p14:creationId xmlns:p14="http://schemas.microsoft.com/office/powerpoint/2010/main" val="3254531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 Details</a:t>
            </a:r>
            <a:endParaRPr lang="en-GB" dirty="0"/>
          </a:p>
        </p:txBody>
      </p:sp>
      <p:sp>
        <p:nvSpPr>
          <p:cNvPr id="3" name="Content Placeholder 2"/>
          <p:cNvSpPr>
            <a:spLocks noGrp="1"/>
          </p:cNvSpPr>
          <p:nvPr>
            <p:ph idx="1"/>
          </p:nvPr>
        </p:nvSpPr>
        <p:spPr/>
        <p:txBody>
          <a:bodyPr/>
          <a:lstStyle/>
          <a:p>
            <a:r>
              <a:rPr lang="en-GB" dirty="0"/>
              <a:t>Learners should know about different communication technologies available. </a:t>
            </a:r>
          </a:p>
          <a:p>
            <a:r>
              <a:rPr lang="en-GB" dirty="0"/>
              <a:t>This should lead to an understanding of the use and justification of different communication technologies in a given context. 	</a:t>
            </a:r>
          </a:p>
          <a:p>
            <a:pPr marL="0" indent="0">
              <a:buNone/>
            </a:pPr>
            <a:endParaRPr lang="en-GB" dirty="0"/>
          </a:p>
        </p:txBody>
      </p:sp>
    </p:spTree>
    <p:extLst>
      <p:ext uri="{BB962C8B-B14F-4D97-AF65-F5344CB8AC3E}">
        <p14:creationId xmlns:p14="http://schemas.microsoft.com/office/powerpoint/2010/main" val="1757730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Lesson Objectives</a:t>
            </a:r>
          </a:p>
        </p:txBody>
      </p:sp>
      <p:sp>
        <p:nvSpPr>
          <p:cNvPr id="9219" name="Content Placeholder 2"/>
          <p:cNvSpPr>
            <a:spLocks noGrp="1"/>
          </p:cNvSpPr>
          <p:nvPr>
            <p:ph idx="1"/>
          </p:nvPr>
        </p:nvSpPr>
        <p:spPr/>
        <p:txBody>
          <a:bodyPr>
            <a:normAutofit/>
          </a:bodyPr>
          <a:lstStyle/>
          <a:p>
            <a:pPr marL="514350" indent="-514350">
              <a:buFont typeface="Calibri" pitchFamily="34" charset="0"/>
              <a:buAutoNum type="arabicPeriod"/>
            </a:pPr>
            <a:r>
              <a:rPr lang="en-GB" dirty="0" smtClean="0"/>
              <a:t>Identify a variety of communication technologies.</a:t>
            </a:r>
          </a:p>
          <a:p>
            <a:pPr marL="514350" indent="-514350">
              <a:buFont typeface="Calibri" pitchFamily="34" charset="0"/>
              <a:buAutoNum type="arabicPeriod"/>
            </a:pPr>
            <a:r>
              <a:rPr lang="en-GB" dirty="0" smtClean="0"/>
              <a:t>Describe the use of communication technologies in different areas.</a:t>
            </a:r>
          </a:p>
          <a:p>
            <a:pPr marL="514350" indent="-514350">
              <a:buFont typeface="Calibri" pitchFamily="34" charset="0"/>
              <a:buAutoNum type="arabicPeriod"/>
            </a:pPr>
            <a:r>
              <a:rPr lang="en-GB" dirty="0" smtClean="0"/>
              <a:t>Justify choices </a:t>
            </a:r>
            <a:r>
              <a:rPr lang="en-GB" dirty="0"/>
              <a:t>for different communication technologies in a given context. 	</a:t>
            </a:r>
            <a:endParaRPr lang="en-GB" dirty="0" smtClean="0"/>
          </a:p>
          <a:p>
            <a:pPr marL="514350" indent="-514350">
              <a:buFont typeface="Calibri" pitchFamily="34" charset="0"/>
              <a:buAutoNum type="arabicPeriod"/>
            </a:pPr>
            <a:endParaRPr lang="en-GB" dirty="0" smtClean="0"/>
          </a:p>
        </p:txBody>
      </p:sp>
    </p:spTree>
    <p:extLst>
      <p:ext uri="{BB962C8B-B14F-4D97-AF65-F5344CB8AC3E}">
        <p14:creationId xmlns:p14="http://schemas.microsoft.com/office/powerpoint/2010/main" val="4033182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en-GB" sz="4000" dirty="0" smtClean="0">
                <a:latin typeface="Arial" charset="0"/>
                <a:cs typeface="Arial" charset="0"/>
              </a:rPr>
              <a:t>Unscramble the words below:</a:t>
            </a:r>
          </a:p>
        </p:txBody>
      </p:sp>
      <p:sp>
        <p:nvSpPr>
          <p:cNvPr id="9219" name="Content Placeholder 2"/>
          <p:cNvSpPr>
            <a:spLocks noGrp="1"/>
          </p:cNvSpPr>
          <p:nvPr>
            <p:ph idx="1"/>
          </p:nvPr>
        </p:nvSpPr>
        <p:spPr/>
        <p:txBody>
          <a:bodyPr/>
          <a:lstStyle/>
          <a:p>
            <a:pPr eaLnBrk="1" hangingPunct="1"/>
            <a:r>
              <a:rPr lang="en-GB" sz="4000" smtClean="0">
                <a:latin typeface="Arial" charset="0"/>
                <a:cs typeface="Arial" charset="0"/>
              </a:rPr>
              <a:t>NITESRPENATO ATOSFWRE</a:t>
            </a:r>
          </a:p>
          <a:p>
            <a:pPr eaLnBrk="1" hangingPunct="1"/>
            <a:r>
              <a:rPr lang="en-GB" sz="4000" smtClean="0">
                <a:latin typeface="Arial" charset="0"/>
                <a:cs typeface="Arial" charset="0"/>
              </a:rPr>
              <a:t>SGOLB / GOVLS</a:t>
            </a:r>
          </a:p>
          <a:p>
            <a:pPr eaLnBrk="1" hangingPunct="1"/>
            <a:r>
              <a:rPr lang="en-GB" sz="4000" smtClean="0">
                <a:latin typeface="Arial" charset="0"/>
                <a:cs typeface="Arial" charset="0"/>
              </a:rPr>
              <a:t>LAMEI</a:t>
            </a:r>
          </a:p>
          <a:p>
            <a:pPr eaLnBrk="1" hangingPunct="1"/>
            <a:r>
              <a:rPr lang="en-GB" sz="4000" smtClean="0">
                <a:latin typeface="Arial" charset="0"/>
                <a:cs typeface="Arial" charset="0"/>
              </a:rPr>
              <a:t>ROWD SICRONPESG</a:t>
            </a:r>
          </a:p>
          <a:p>
            <a:pPr eaLnBrk="1" hangingPunct="1"/>
            <a:r>
              <a:rPr lang="en-GB" sz="4000" smtClean="0">
                <a:latin typeface="Arial" charset="0"/>
                <a:cs typeface="Arial" charset="0"/>
              </a:rPr>
              <a:t>NTNISAT NSEIMGSAG</a:t>
            </a:r>
          </a:p>
          <a:p>
            <a:pPr eaLnBrk="1" hangingPunct="1"/>
            <a:r>
              <a:rPr lang="en-GB" sz="4000" smtClean="0">
                <a:latin typeface="Arial" charset="0"/>
                <a:cs typeface="Arial" charset="0"/>
              </a:rPr>
              <a:t>EWB</a:t>
            </a:r>
          </a:p>
          <a:p>
            <a:pPr eaLnBrk="1" hangingPunct="1"/>
            <a:endParaRPr lang="en-GB" smtClean="0">
              <a:latin typeface="Arial" charset="0"/>
              <a:cs typeface="Arial" charset="0"/>
            </a:endParaRPr>
          </a:p>
          <a:p>
            <a:pPr eaLnBrk="1" hangingPunct="1">
              <a:buFont typeface="Arial" charset="0"/>
              <a:buNone/>
            </a:pPr>
            <a:endParaRPr lang="en-GB" smtClean="0">
              <a:latin typeface="Arial" charset="0"/>
              <a:cs typeface="Arial" charset="0"/>
            </a:endParaRPr>
          </a:p>
        </p:txBody>
      </p:sp>
    </p:spTree>
    <p:extLst>
      <p:ext uri="{BB962C8B-B14F-4D97-AF65-F5344CB8AC3E}">
        <p14:creationId xmlns:p14="http://schemas.microsoft.com/office/powerpoint/2010/main" val="943351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496628">
            <a:off x="396770" y="2068388"/>
            <a:ext cx="6573697" cy="923330"/>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en-US" sz="5400" b="1" dirty="0">
                <a:ln/>
                <a:solidFill>
                  <a:schemeClr val="accent5">
                    <a:lumMod val="60000"/>
                    <a:lumOff val="40000"/>
                  </a:schemeClr>
                </a:solidFill>
                <a:latin typeface="+mn-lt"/>
                <a:cs typeface="+mn-cs"/>
              </a:rPr>
              <a:t>Presentation software</a:t>
            </a:r>
          </a:p>
        </p:txBody>
      </p:sp>
      <p:sp>
        <p:nvSpPr>
          <p:cNvPr id="5" name="Rectangle 4"/>
          <p:cNvSpPr/>
          <p:nvPr/>
        </p:nvSpPr>
        <p:spPr>
          <a:xfrm>
            <a:off x="3419872" y="345430"/>
            <a:ext cx="5009830" cy="923330"/>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en-US" sz="5400" b="1" dirty="0">
                <a:ln/>
                <a:solidFill>
                  <a:schemeClr val="accent5">
                    <a:lumMod val="60000"/>
                    <a:lumOff val="40000"/>
                  </a:schemeClr>
                </a:solidFill>
                <a:latin typeface="+mn-lt"/>
                <a:cs typeface="+mn-cs"/>
              </a:rPr>
              <a:t>Word processing</a:t>
            </a:r>
            <a:endParaRPr lang="en-GB" sz="5400" b="1" dirty="0">
              <a:ln/>
              <a:solidFill>
                <a:schemeClr val="accent5">
                  <a:lumMod val="60000"/>
                  <a:lumOff val="40000"/>
                </a:schemeClr>
              </a:solidFill>
              <a:latin typeface="+mn-lt"/>
              <a:cs typeface="+mn-cs"/>
            </a:endParaRPr>
          </a:p>
        </p:txBody>
      </p:sp>
      <p:sp>
        <p:nvSpPr>
          <p:cNvPr id="6" name="Rectangle 5"/>
          <p:cNvSpPr/>
          <p:nvPr/>
        </p:nvSpPr>
        <p:spPr>
          <a:xfrm rot="2086647">
            <a:off x="6064359" y="2670164"/>
            <a:ext cx="1767807" cy="923330"/>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en-US" sz="5400" b="1" dirty="0">
                <a:ln/>
                <a:solidFill>
                  <a:schemeClr val="accent5">
                    <a:lumMod val="60000"/>
                    <a:lumOff val="40000"/>
                  </a:schemeClr>
                </a:solidFill>
                <a:latin typeface="+mn-lt"/>
                <a:cs typeface="+mn-cs"/>
              </a:rPr>
              <a:t>Email</a:t>
            </a:r>
          </a:p>
        </p:txBody>
      </p:sp>
      <p:sp>
        <p:nvSpPr>
          <p:cNvPr id="8" name="Rectangle 7"/>
          <p:cNvSpPr/>
          <p:nvPr/>
        </p:nvSpPr>
        <p:spPr>
          <a:xfrm>
            <a:off x="6948265" y="1606723"/>
            <a:ext cx="1532466" cy="923330"/>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en-US" sz="5400" b="1" dirty="0">
                <a:ln/>
                <a:solidFill>
                  <a:schemeClr val="accent5">
                    <a:lumMod val="60000"/>
                    <a:lumOff val="40000"/>
                  </a:schemeClr>
                </a:solidFill>
                <a:latin typeface="+mn-lt"/>
                <a:cs typeface="+mn-cs"/>
              </a:rPr>
              <a:t>Web</a:t>
            </a:r>
            <a:endParaRPr lang="en-GB" sz="5400" b="1" dirty="0">
              <a:ln/>
              <a:solidFill>
                <a:schemeClr val="accent5">
                  <a:lumMod val="60000"/>
                  <a:lumOff val="40000"/>
                </a:schemeClr>
              </a:solidFill>
              <a:latin typeface="+mn-lt"/>
              <a:cs typeface="+mn-cs"/>
            </a:endParaRPr>
          </a:p>
        </p:txBody>
      </p:sp>
      <p:sp>
        <p:nvSpPr>
          <p:cNvPr id="9" name="Rectangle 8"/>
          <p:cNvSpPr/>
          <p:nvPr/>
        </p:nvSpPr>
        <p:spPr>
          <a:xfrm rot="879674">
            <a:off x="3147430" y="3497054"/>
            <a:ext cx="5371971" cy="923330"/>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en-US" sz="5400" b="1" dirty="0">
                <a:ln/>
                <a:solidFill>
                  <a:schemeClr val="accent5">
                    <a:lumMod val="60000"/>
                    <a:lumOff val="40000"/>
                  </a:schemeClr>
                </a:solidFill>
                <a:latin typeface="+mn-lt"/>
                <a:cs typeface="+mn-cs"/>
              </a:rPr>
              <a:t>Instant messaging</a:t>
            </a:r>
          </a:p>
        </p:txBody>
      </p:sp>
      <p:sp>
        <p:nvSpPr>
          <p:cNvPr id="10" name="Rectangle 9"/>
          <p:cNvSpPr/>
          <p:nvPr/>
        </p:nvSpPr>
        <p:spPr>
          <a:xfrm>
            <a:off x="827584" y="595249"/>
            <a:ext cx="2016899" cy="1754326"/>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en-US" sz="5400" b="1" dirty="0">
                <a:ln/>
                <a:solidFill>
                  <a:schemeClr val="accent5">
                    <a:lumMod val="60000"/>
                    <a:lumOff val="40000"/>
                  </a:schemeClr>
                </a:solidFill>
                <a:latin typeface="+mn-lt"/>
                <a:cs typeface="+mn-cs"/>
              </a:rPr>
              <a:t>Blogs</a:t>
            </a:r>
            <a:r>
              <a:rPr lang="en-US" sz="5400" b="1" dirty="0" smtClean="0">
                <a:ln/>
                <a:solidFill>
                  <a:schemeClr val="accent5">
                    <a:lumMod val="60000"/>
                    <a:lumOff val="40000"/>
                  </a:schemeClr>
                </a:solidFill>
                <a:latin typeface="+mn-lt"/>
                <a:cs typeface="+mn-cs"/>
              </a:rPr>
              <a:t>/</a:t>
            </a:r>
          </a:p>
          <a:p>
            <a:pPr algn="ctr" fontAlgn="auto">
              <a:spcBef>
                <a:spcPts val="0"/>
              </a:spcBef>
              <a:spcAft>
                <a:spcPts val="0"/>
              </a:spcAft>
              <a:defRPr/>
            </a:pPr>
            <a:r>
              <a:rPr lang="en-US" sz="5400" b="1" dirty="0" err="1" smtClean="0">
                <a:ln/>
                <a:solidFill>
                  <a:schemeClr val="accent5">
                    <a:lumMod val="60000"/>
                    <a:lumOff val="40000"/>
                  </a:schemeClr>
                </a:solidFill>
                <a:latin typeface="+mn-lt"/>
                <a:cs typeface="+mn-cs"/>
              </a:rPr>
              <a:t>vlogs</a:t>
            </a:r>
            <a:endParaRPr lang="en-US" sz="5400" b="1" dirty="0">
              <a:ln/>
              <a:solidFill>
                <a:schemeClr val="accent5">
                  <a:lumMod val="60000"/>
                  <a:lumOff val="40000"/>
                </a:schemeClr>
              </a:solidFill>
              <a:latin typeface="+mn-lt"/>
              <a:cs typeface="+mn-cs"/>
            </a:endParaRPr>
          </a:p>
        </p:txBody>
      </p:sp>
      <p:sp>
        <p:nvSpPr>
          <p:cNvPr id="11" name="Rectangle 10"/>
          <p:cNvSpPr/>
          <p:nvPr/>
        </p:nvSpPr>
        <p:spPr>
          <a:xfrm>
            <a:off x="2137683" y="4293096"/>
            <a:ext cx="4691910" cy="1938992"/>
          </a:xfrm>
          <a:prstGeom prst="rect">
            <a:avLst/>
          </a:prstGeom>
          <a:noFill/>
        </p:spPr>
        <p:txBody>
          <a:bodyPr>
            <a:spAutoFit/>
          </a:bodyPr>
          <a:lstStyle/>
          <a:p>
            <a:pPr algn="ctr" fontAlgn="auto">
              <a:spcBef>
                <a:spcPts val="0"/>
              </a:spcBef>
              <a:spcAft>
                <a:spcPts val="0"/>
              </a:spcAft>
              <a:defRPr/>
            </a:pPr>
            <a:r>
              <a:rPr lang="en-US" sz="4000" b="1" dirty="0">
                <a:ln w="12700" cmpd="sng">
                  <a:solidFill>
                    <a:schemeClr val="accent5">
                      <a:lumMod val="75000"/>
                    </a:schemeClr>
                  </a:solidFill>
                  <a:prstDash val="solid"/>
                </a:ln>
                <a:solidFill>
                  <a:schemeClr val="accent5">
                    <a:lumMod val="60000"/>
                    <a:lumOff val="40000"/>
                  </a:schemeClr>
                </a:solidFill>
                <a:latin typeface="+mn-lt"/>
                <a:cs typeface="+mn-cs"/>
              </a:rPr>
              <a:t>What do all these technologies have in common ?</a:t>
            </a:r>
          </a:p>
        </p:txBody>
      </p:sp>
    </p:spTree>
    <p:extLst>
      <p:ext uri="{BB962C8B-B14F-4D97-AF65-F5344CB8AC3E}">
        <p14:creationId xmlns:p14="http://schemas.microsoft.com/office/powerpoint/2010/main" val="1356925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mph" presetSubtype="0" fill="hold" nodeType="clickEffect">
                                  <p:stCondLst>
                                    <p:cond delay="0"/>
                                  </p:stCondLst>
                                  <p:childTnLst>
                                    <p:animScale>
                                      <p:cBhvr>
                                        <p:cTn id="62"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4.2Communication </a:t>
            </a:r>
            <a:r>
              <a:rPr lang="en-GB" dirty="0" smtClean="0"/>
              <a:t>Technology</a:t>
            </a:r>
            <a:endParaRPr lang="en-GB" dirty="0"/>
          </a:p>
        </p:txBody>
      </p:sp>
      <p:sp>
        <p:nvSpPr>
          <p:cNvPr id="3" name="Content Placeholder 2"/>
          <p:cNvSpPr>
            <a:spLocks noGrp="1"/>
          </p:cNvSpPr>
          <p:nvPr>
            <p:ph idx="1"/>
          </p:nvPr>
        </p:nvSpPr>
        <p:spPr/>
        <p:txBody>
          <a:bodyPr/>
          <a:lstStyle/>
          <a:p>
            <a:r>
              <a:rPr lang="en-GB" dirty="0" smtClean="0"/>
              <a:t>presentation </a:t>
            </a:r>
            <a:r>
              <a:rPr lang="en-GB" dirty="0"/>
              <a:t>software</a:t>
            </a:r>
          </a:p>
          <a:p>
            <a:r>
              <a:rPr lang="en-GB" dirty="0" smtClean="0"/>
              <a:t>word </a:t>
            </a:r>
            <a:r>
              <a:rPr lang="en-GB" dirty="0"/>
              <a:t>processing</a:t>
            </a:r>
          </a:p>
          <a:p>
            <a:r>
              <a:rPr lang="en-GB" dirty="0" smtClean="0"/>
              <a:t>email</a:t>
            </a:r>
            <a:endParaRPr lang="en-GB" dirty="0"/>
          </a:p>
          <a:p>
            <a:r>
              <a:rPr lang="en-GB" dirty="0" smtClean="0"/>
              <a:t>web</a:t>
            </a:r>
            <a:endParaRPr lang="en-GB" dirty="0"/>
          </a:p>
          <a:p>
            <a:r>
              <a:rPr lang="en-GB" dirty="0" smtClean="0"/>
              <a:t>blogs/</a:t>
            </a:r>
            <a:r>
              <a:rPr lang="en-GB" dirty="0" err="1" smtClean="0"/>
              <a:t>vlogs</a:t>
            </a:r>
            <a:endParaRPr lang="en-GB" dirty="0"/>
          </a:p>
          <a:p>
            <a:r>
              <a:rPr lang="en-GB" dirty="0" smtClean="0"/>
              <a:t>instant </a:t>
            </a:r>
            <a:r>
              <a:rPr lang="en-GB" dirty="0"/>
              <a:t>messaging</a:t>
            </a:r>
          </a:p>
          <a:p>
            <a:r>
              <a:rPr lang="en-GB" dirty="0" smtClean="0"/>
              <a:t>use</a:t>
            </a:r>
            <a:endParaRPr lang="en-GB" dirty="0"/>
          </a:p>
        </p:txBody>
      </p:sp>
    </p:spTree>
    <p:extLst>
      <p:ext uri="{BB962C8B-B14F-4D97-AF65-F5344CB8AC3E}">
        <p14:creationId xmlns:p14="http://schemas.microsoft.com/office/powerpoint/2010/main" val="27662516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What is Communication Technology?</a:t>
            </a:r>
            <a:endParaRPr lang="en-GB" dirty="0"/>
          </a:p>
        </p:txBody>
      </p:sp>
      <p:sp>
        <p:nvSpPr>
          <p:cNvPr id="4" name="Content Placeholder 3"/>
          <p:cNvSpPr>
            <a:spLocks noGrp="1"/>
          </p:cNvSpPr>
          <p:nvPr>
            <p:ph idx="1"/>
          </p:nvPr>
        </p:nvSpPr>
        <p:spPr/>
        <p:txBody>
          <a:bodyPr>
            <a:normAutofit lnSpcReduction="10000"/>
          </a:bodyPr>
          <a:lstStyle/>
          <a:p>
            <a:r>
              <a:rPr lang="en-GB" dirty="0"/>
              <a:t>Communication is aided by a range of technology – some forms are </a:t>
            </a:r>
            <a:r>
              <a:rPr lang="en-GB" dirty="0" smtClean="0"/>
              <a:t>written and </a:t>
            </a:r>
            <a:r>
              <a:rPr lang="en-GB" dirty="0"/>
              <a:t>others are verbal</a:t>
            </a:r>
            <a:r>
              <a:rPr lang="en-GB" dirty="0" smtClean="0"/>
              <a:t>.</a:t>
            </a:r>
          </a:p>
          <a:p>
            <a:pPr lvl="1"/>
            <a:r>
              <a:rPr lang="en-GB" dirty="0"/>
              <a:t>presentation software</a:t>
            </a:r>
          </a:p>
          <a:p>
            <a:pPr lvl="1"/>
            <a:r>
              <a:rPr lang="en-GB" dirty="0"/>
              <a:t>word processing</a:t>
            </a:r>
          </a:p>
          <a:p>
            <a:pPr lvl="1"/>
            <a:r>
              <a:rPr lang="en-GB" dirty="0"/>
              <a:t>email</a:t>
            </a:r>
          </a:p>
          <a:p>
            <a:pPr lvl="1"/>
            <a:r>
              <a:rPr lang="en-GB" dirty="0"/>
              <a:t>web</a:t>
            </a:r>
          </a:p>
          <a:p>
            <a:pPr lvl="1"/>
            <a:r>
              <a:rPr lang="en-GB" dirty="0"/>
              <a:t>blogs/</a:t>
            </a:r>
            <a:r>
              <a:rPr lang="en-GB" dirty="0" err="1"/>
              <a:t>vlogs</a:t>
            </a:r>
            <a:endParaRPr lang="en-GB" dirty="0"/>
          </a:p>
          <a:p>
            <a:pPr lvl="1"/>
            <a:r>
              <a:rPr lang="en-GB" dirty="0"/>
              <a:t>instant </a:t>
            </a:r>
            <a:r>
              <a:rPr lang="en-GB" dirty="0" smtClean="0"/>
              <a:t>messaging</a:t>
            </a:r>
            <a:endParaRPr lang="en-GB" dirty="0"/>
          </a:p>
        </p:txBody>
      </p:sp>
    </p:spTree>
    <p:extLst>
      <p:ext uri="{BB962C8B-B14F-4D97-AF65-F5344CB8AC3E}">
        <p14:creationId xmlns:p14="http://schemas.microsoft.com/office/powerpoint/2010/main" val="1060950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Communication Technology?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6297114"/>
              </p:ext>
            </p:extLst>
          </p:nvPr>
        </p:nvGraphicFramePr>
        <p:xfrm>
          <a:off x="611188" y="1600200"/>
          <a:ext cx="7993064" cy="4485640"/>
        </p:xfrm>
        <a:graphic>
          <a:graphicData uri="http://schemas.openxmlformats.org/drawingml/2006/table">
            <a:tbl>
              <a:tblPr firstRow="1" bandRow="1">
                <a:tableStyleId>{7DF18680-E054-41AD-8BC1-D1AEF772440D}</a:tableStyleId>
              </a:tblPr>
              <a:tblGrid>
                <a:gridCol w="1998266"/>
                <a:gridCol w="1998266"/>
                <a:gridCol w="1998266"/>
                <a:gridCol w="1998266"/>
              </a:tblGrid>
              <a:tr h="370840">
                <a:tc>
                  <a:txBody>
                    <a:bodyPr/>
                    <a:lstStyle/>
                    <a:p>
                      <a:pPr algn="ctr"/>
                      <a:r>
                        <a:rPr lang="en-GB" dirty="0" smtClean="0"/>
                        <a:t>Technology</a:t>
                      </a:r>
                      <a:endParaRPr lang="en-GB" dirty="0"/>
                    </a:p>
                  </a:txBody>
                  <a:tcPr/>
                </a:tc>
                <a:tc>
                  <a:txBody>
                    <a:bodyPr/>
                    <a:lstStyle/>
                    <a:p>
                      <a:pPr algn="ctr"/>
                      <a:r>
                        <a:rPr lang="en-GB" dirty="0" smtClean="0"/>
                        <a:t>What is it?</a:t>
                      </a:r>
                      <a:endParaRPr lang="en-GB" dirty="0"/>
                    </a:p>
                  </a:txBody>
                  <a:tcPr/>
                </a:tc>
                <a:tc>
                  <a:txBody>
                    <a:bodyPr/>
                    <a:lstStyle/>
                    <a:p>
                      <a:pPr algn="ctr"/>
                      <a:r>
                        <a:rPr lang="en-GB" dirty="0" smtClean="0"/>
                        <a:t>Examples</a:t>
                      </a:r>
                      <a:endParaRPr lang="en-GB" dirty="0"/>
                    </a:p>
                  </a:txBody>
                  <a:tcPr/>
                </a:tc>
                <a:tc>
                  <a:txBody>
                    <a:bodyPr/>
                    <a:lstStyle/>
                    <a:p>
                      <a:pPr algn="ctr"/>
                      <a:r>
                        <a:rPr lang="en-GB" dirty="0" smtClean="0"/>
                        <a:t>Uses</a:t>
                      </a:r>
                      <a:endParaRPr lang="en-GB" dirty="0"/>
                    </a:p>
                  </a:txBody>
                  <a:tcPr/>
                </a:tc>
              </a:tr>
              <a:tr h="370840">
                <a:tc>
                  <a:txBody>
                    <a:bodyPr/>
                    <a:lstStyle/>
                    <a:p>
                      <a:pPr marL="0" lvl="1" indent="0"/>
                      <a:r>
                        <a:rPr lang="en-GB" dirty="0" smtClean="0"/>
                        <a:t>Presentation Software</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Word Processing</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Email</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Web</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Blogs/</a:t>
                      </a:r>
                      <a:r>
                        <a:rPr lang="en-GB" dirty="0" err="1" smtClean="0"/>
                        <a:t>Vlogs</a:t>
                      </a:r>
                      <a:endParaRPr lang="en-GB" dirty="0" smtClean="0"/>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Instant Messaging</a:t>
                      </a:r>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743806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Scenarios</a:t>
            </a:r>
            <a:endParaRPr lang="en-GB" dirty="0"/>
          </a:p>
        </p:txBody>
      </p:sp>
      <p:sp>
        <p:nvSpPr>
          <p:cNvPr id="3" name="Content Placeholder 2"/>
          <p:cNvSpPr>
            <a:spLocks noGrp="1"/>
          </p:cNvSpPr>
          <p:nvPr>
            <p:ph idx="1"/>
          </p:nvPr>
        </p:nvSpPr>
        <p:spPr/>
        <p:txBody>
          <a:bodyPr/>
          <a:lstStyle/>
          <a:p>
            <a:r>
              <a:rPr lang="en-GB" dirty="0"/>
              <a:t>R</a:t>
            </a:r>
            <a:r>
              <a:rPr lang="en-GB" dirty="0" smtClean="0"/>
              <a:t>ead </a:t>
            </a:r>
            <a:r>
              <a:rPr lang="en-GB" dirty="0"/>
              <a:t>the scenario and </a:t>
            </a:r>
            <a:r>
              <a:rPr lang="en-GB" dirty="0" smtClean="0"/>
              <a:t>justify your choice </a:t>
            </a:r>
            <a:r>
              <a:rPr lang="en-GB" dirty="0"/>
              <a:t>of communication technology solution. </a:t>
            </a:r>
          </a:p>
        </p:txBody>
      </p:sp>
      <p:graphicFrame>
        <p:nvGraphicFramePr>
          <p:cNvPr id="4" name="Content Placeholder 3"/>
          <p:cNvGraphicFramePr>
            <a:graphicFrameLocks/>
          </p:cNvGraphicFramePr>
          <p:nvPr>
            <p:extLst>
              <p:ext uri="{D42A27DB-BD31-4B8C-83A1-F6EECF244321}">
                <p14:modId xmlns:p14="http://schemas.microsoft.com/office/powerpoint/2010/main" val="1165256737"/>
              </p:ext>
            </p:extLst>
          </p:nvPr>
        </p:nvGraphicFramePr>
        <p:xfrm>
          <a:off x="827584" y="2708920"/>
          <a:ext cx="7633023" cy="4023392"/>
        </p:xfrm>
        <a:graphic>
          <a:graphicData uri="http://schemas.openxmlformats.org/drawingml/2006/table">
            <a:tbl>
              <a:tblPr firstRow="1" bandRow="1">
                <a:tableStyleId>{7DF18680-E054-41AD-8BC1-D1AEF772440D}</a:tableStyleId>
              </a:tblPr>
              <a:tblGrid>
                <a:gridCol w="1908213"/>
                <a:gridCol w="3180469"/>
                <a:gridCol w="2544341"/>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rPr>
                        <a:t>SCENARIO</a:t>
                      </a:r>
                      <a:endParaRPr kumimoji="0" lang="en-GB" sz="2400" b="1" i="0" u="none" strike="noStrike" cap="none" normalizeH="0" baseline="0" dirty="0" smtClean="0">
                        <a:ln>
                          <a:noFill/>
                        </a:ln>
                        <a:solidFill>
                          <a:srgbClr val="FFFFFF"/>
                        </a:solidFill>
                        <a:effectLst/>
                        <a:latin typeface="Calibri" pitchFamily="8" charset="0"/>
                        <a:cs typeface="Arial" charset="0"/>
                      </a:endParaRPr>
                    </a:p>
                  </a:txBody>
                  <a:tcPr marL="68588" marR="68588"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rPr>
                        <a:t>COMMUNICATION TECHNOLOGY</a:t>
                      </a:r>
                      <a:endParaRPr kumimoji="0" lang="en-GB" sz="2400" b="1" i="0" u="none" strike="noStrike" cap="none" normalizeH="0" baseline="0" dirty="0" smtClean="0">
                        <a:ln>
                          <a:noFill/>
                        </a:ln>
                        <a:solidFill>
                          <a:srgbClr val="FFFFFF"/>
                        </a:solidFill>
                        <a:effectLst/>
                        <a:latin typeface="Calibri" pitchFamily="8" charset="0"/>
                        <a:cs typeface="Arial" charset="0"/>
                      </a:endParaRPr>
                    </a:p>
                  </a:txBody>
                  <a:tcPr marL="68588" marR="68588"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rPr>
                        <a:t>JUSTIFICATION</a:t>
                      </a:r>
                      <a:endParaRPr kumimoji="0" lang="en-GB" sz="2400" b="1" i="0" u="none" strike="noStrike" cap="none" normalizeH="0" baseline="0" dirty="0" smtClean="0">
                        <a:ln>
                          <a:noFill/>
                        </a:ln>
                        <a:solidFill>
                          <a:srgbClr val="FFFFFF"/>
                        </a:solidFill>
                        <a:effectLst/>
                        <a:latin typeface="Calibri" pitchFamily="8" charset="0"/>
                        <a:cs typeface="Arial" charset="0"/>
                      </a:endParaRPr>
                    </a:p>
                  </a:txBody>
                  <a:tcPr marL="68588" marR="68588" marT="45722" marB="45722" horzOverflow="overflow"/>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rPr>
                        <a:t>A</a:t>
                      </a:r>
                      <a:endParaRPr kumimoji="0" lang="en-GB" sz="2400" b="0" i="0" u="none" strike="noStrike" cap="none" normalizeH="0" baseline="0" dirty="0" smtClean="0">
                        <a:ln>
                          <a:noFill/>
                        </a:ln>
                        <a:solidFill>
                          <a:srgbClr val="000000"/>
                        </a:solidFill>
                        <a:effectLst/>
                        <a:latin typeface="Calibri" pitchFamily="8" charset="0"/>
                        <a:cs typeface="Arial" charset="0"/>
                      </a:endParaRPr>
                    </a:p>
                  </a:txBody>
                  <a:tcPr marL="68588" marR="68588" marT="45722" marB="45722" horzOverflow="overflow"/>
                </a:tc>
                <a:tc>
                  <a:txBody>
                    <a:bodyPr/>
                    <a:lstStyle/>
                    <a:p>
                      <a:endParaRPr lang="en-GB"/>
                    </a:p>
                  </a:txBody>
                  <a:tcPr/>
                </a:tc>
                <a:tc>
                  <a:txBody>
                    <a:bodyPr/>
                    <a:lstStyle/>
                    <a:p>
                      <a:endParaRPr lang="en-GB" dirty="0"/>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smtClean="0">
                          <a:ln>
                            <a:noFill/>
                          </a:ln>
                          <a:effectLst/>
                        </a:rPr>
                        <a:t>B</a:t>
                      </a:r>
                      <a:endParaRPr kumimoji="0" lang="en-GB" sz="2400" b="0" i="0" u="none" strike="noStrike" cap="none" normalizeH="0" baseline="0" smtClean="0">
                        <a:ln>
                          <a:noFill/>
                        </a:ln>
                        <a:solidFill>
                          <a:srgbClr val="000000"/>
                        </a:solidFill>
                        <a:effectLst/>
                        <a:latin typeface="Calibri" pitchFamily="8" charset="0"/>
                        <a:cs typeface="Arial" charset="0"/>
                      </a:endParaRPr>
                    </a:p>
                  </a:txBody>
                  <a:tcPr marL="68588" marR="68588" marT="45722" marB="45722" horzOverflow="overflow"/>
                </a:tc>
                <a:tc>
                  <a:txBody>
                    <a:bodyPr/>
                    <a:lstStyle/>
                    <a:p>
                      <a:endParaRPr lang="en-GB"/>
                    </a:p>
                  </a:txBody>
                  <a:tcPr/>
                </a:tc>
                <a:tc>
                  <a:txBody>
                    <a:bodyPr/>
                    <a:lstStyle/>
                    <a:p>
                      <a:endParaRPr lang="en-GB"/>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rPr>
                        <a:t>C</a:t>
                      </a:r>
                      <a:endParaRPr kumimoji="0" lang="en-GB" sz="2400" b="0" i="0" u="none" strike="noStrike" cap="none" normalizeH="0" baseline="0" dirty="0" smtClean="0">
                        <a:ln>
                          <a:noFill/>
                        </a:ln>
                        <a:solidFill>
                          <a:srgbClr val="000000"/>
                        </a:solidFill>
                        <a:effectLst/>
                        <a:latin typeface="Calibri" pitchFamily="8" charset="0"/>
                        <a:cs typeface="Arial" charset="0"/>
                      </a:endParaRPr>
                    </a:p>
                  </a:txBody>
                  <a:tcPr marL="68588" marR="68588" marT="45722" marB="45722" horzOverflow="overflow"/>
                </a:tc>
                <a:tc>
                  <a:txBody>
                    <a:bodyPr/>
                    <a:lstStyle/>
                    <a:p>
                      <a:endParaRPr lang="en-GB"/>
                    </a:p>
                  </a:txBody>
                  <a:tcPr/>
                </a:tc>
                <a:tc>
                  <a:txBody>
                    <a:bodyPr/>
                    <a:lstStyle/>
                    <a:p>
                      <a:endParaRPr lang="en-GB" dirty="0"/>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rPr>
                        <a:t>D</a:t>
                      </a:r>
                      <a:endParaRPr kumimoji="0" lang="en-GB" sz="2400" b="0" i="0" u="none" strike="noStrike" cap="none" normalizeH="0" baseline="0" dirty="0" smtClean="0">
                        <a:ln>
                          <a:noFill/>
                        </a:ln>
                        <a:solidFill>
                          <a:srgbClr val="000000"/>
                        </a:solidFill>
                        <a:effectLst/>
                        <a:latin typeface="Calibri" pitchFamily="8" charset="0"/>
                        <a:cs typeface="Arial" charset="0"/>
                      </a:endParaRPr>
                    </a:p>
                  </a:txBody>
                  <a:tcPr marL="68588" marR="68588" marT="45722" marB="45722" horzOverflow="overflow"/>
                </a:tc>
                <a:tc>
                  <a:txBody>
                    <a:bodyPr/>
                    <a:lstStyle/>
                    <a:p>
                      <a:endParaRPr lang="en-GB"/>
                    </a:p>
                  </a:txBody>
                  <a:tcPr/>
                </a:tc>
                <a:tc>
                  <a:txBody>
                    <a:bodyPr/>
                    <a:lstStyle/>
                    <a:p>
                      <a:endParaRPr lang="en-GB"/>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smtClean="0">
                          <a:ln>
                            <a:noFill/>
                          </a:ln>
                          <a:effectLst/>
                        </a:rPr>
                        <a:t>E</a:t>
                      </a:r>
                      <a:endParaRPr kumimoji="0" lang="en-GB" sz="2400" b="0" i="0" u="none" strike="noStrike" cap="none" normalizeH="0" baseline="0" smtClean="0">
                        <a:ln>
                          <a:noFill/>
                        </a:ln>
                        <a:solidFill>
                          <a:srgbClr val="000000"/>
                        </a:solidFill>
                        <a:effectLst/>
                        <a:latin typeface="Calibri" pitchFamily="8" charset="0"/>
                        <a:cs typeface="Arial" charset="0"/>
                      </a:endParaRPr>
                    </a:p>
                  </a:txBody>
                  <a:tcPr marL="68588" marR="68588" marT="45722" marB="45722" horzOverflow="overflow"/>
                </a:tc>
                <a:tc>
                  <a:txBody>
                    <a:bodyPr/>
                    <a:lstStyle/>
                    <a:p>
                      <a:endParaRPr lang="en-GB"/>
                    </a:p>
                  </a:txBody>
                  <a:tcPr/>
                </a:tc>
                <a:tc>
                  <a:txBody>
                    <a:bodyPr/>
                    <a:lstStyle/>
                    <a:p>
                      <a:endParaRPr lang="en-GB"/>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rPr>
                        <a:t>F</a:t>
                      </a:r>
                      <a:endParaRPr kumimoji="0" lang="en-GB" sz="2400" b="0" i="0" u="none" strike="noStrike" cap="none" normalizeH="0" baseline="0" dirty="0" smtClean="0">
                        <a:ln>
                          <a:noFill/>
                        </a:ln>
                        <a:solidFill>
                          <a:srgbClr val="000000"/>
                        </a:solidFill>
                        <a:effectLst/>
                        <a:latin typeface="Calibri" pitchFamily="8" charset="0"/>
                        <a:cs typeface="Arial" charset="0"/>
                      </a:endParaRPr>
                    </a:p>
                  </a:txBody>
                  <a:tcPr marL="68588" marR="68588" marT="45722" marB="45722" horzOverflow="overflow"/>
                </a:tc>
                <a:tc>
                  <a:txBody>
                    <a:bodyPr/>
                    <a:lstStyle/>
                    <a:p>
                      <a:endParaRPr lang="en-GB" dirty="0"/>
                    </a:p>
                  </a:txBody>
                  <a:tcPr/>
                </a:tc>
                <a:tc>
                  <a:txBody>
                    <a:bodyPr/>
                    <a:lstStyle/>
                    <a:p>
                      <a:endParaRPr lang="en-GB" dirty="0"/>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8" charset="0"/>
                          <a:cs typeface="Arial" charset="0"/>
                        </a:rPr>
                        <a:t>G</a:t>
                      </a:r>
                    </a:p>
                  </a:txBody>
                  <a:tcPr marL="68588" marR="68588" marT="45722" marB="45722" horzOverflow="overflow"/>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3276087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mtClean="0">
                <a:latin typeface="Arial" charset="0"/>
                <a:cs typeface="Arial" charset="0"/>
              </a:rPr>
              <a:t>Scenario A</a:t>
            </a:r>
          </a:p>
        </p:txBody>
      </p:sp>
      <p:sp>
        <p:nvSpPr>
          <p:cNvPr id="13315" name="Content Placeholder 2"/>
          <p:cNvSpPr>
            <a:spLocks noGrp="1"/>
          </p:cNvSpPr>
          <p:nvPr>
            <p:ph idx="1"/>
          </p:nvPr>
        </p:nvSpPr>
        <p:spPr/>
        <p:txBody>
          <a:bodyPr/>
          <a:lstStyle/>
          <a:p>
            <a:pPr marL="0" indent="0" eaLnBrk="1" hangingPunct="1">
              <a:buFont typeface="Arial" charset="0"/>
              <a:buNone/>
            </a:pPr>
            <a:r>
              <a:rPr lang="en-GB" smtClean="0">
                <a:latin typeface="Arial" charset="0"/>
                <a:cs typeface="Arial" charset="0"/>
              </a:rPr>
              <a:t>Clare is a student looking for a work experience placement over the Summer holidays. There are a number of IT companies local to her area and she is unsure which communication method she should use to make the best impression.  </a:t>
            </a:r>
          </a:p>
        </p:txBody>
      </p:sp>
    </p:spTree>
    <p:extLst>
      <p:ext uri="{BB962C8B-B14F-4D97-AF65-F5344CB8AC3E}">
        <p14:creationId xmlns:p14="http://schemas.microsoft.com/office/powerpoint/2010/main" val="2680590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smtClean="0">
                <a:latin typeface="Arial" charset="0"/>
                <a:cs typeface="Arial" charset="0"/>
              </a:rPr>
              <a:t>Scenario B</a:t>
            </a:r>
          </a:p>
        </p:txBody>
      </p:sp>
      <p:sp>
        <p:nvSpPr>
          <p:cNvPr id="14339" name="Content Placeholder 2"/>
          <p:cNvSpPr>
            <a:spLocks noGrp="1"/>
          </p:cNvSpPr>
          <p:nvPr>
            <p:ph idx="1"/>
          </p:nvPr>
        </p:nvSpPr>
        <p:spPr/>
        <p:txBody>
          <a:bodyPr/>
          <a:lstStyle/>
          <a:p>
            <a:pPr marL="0" indent="0" eaLnBrk="1" hangingPunct="1">
              <a:buFont typeface="Arial" charset="0"/>
              <a:buNone/>
            </a:pPr>
            <a:r>
              <a:rPr lang="en-GB" smtClean="0">
                <a:latin typeface="Arial" charset="0"/>
                <a:cs typeface="Arial" charset="0"/>
              </a:rPr>
              <a:t>Mohammed is an IT apprentice for a local business MobApps. Mohammed attends college one day a week. In order for Mohammed to pass his latest college assignment his tutor has asked Mohammed to keep an accurate record of all the activities he is involved with at MobApps.  </a:t>
            </a:r>
          </a:p>
        </p:txBody>
      </p:sp>
    </p:spTree>
    <p:extLst>
      <p:ext uri="{BB962C8B-B14F-4D97-AF65-F5344CB8AC3E}">
        <p14:creationId xmlns:p14="http://schemas.microsoft.com/office/powerpoint/2010/main" val="867605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mtClean="0">
                <a:latin typeface="Arial" charset="0"/>
                <a:cs typeface="Arial" charset="0"/>
              </a:rPr>
              <a:t>Scenario C</a:t>
            </a:r>
          </a:p>
        </p:txBody>
      </p:sp>
      <p:sp>
        <p:nvSpPr>
          <p:cNvPr id="15363" name="Content Placeholder 2"/>
          <p:cNvSpPr>
            <a:spLocks noGrp="1"/>
          </p:cNvSpPr>
          <p:nvPr>
            <p:ph idx="1"/>
          </p:nvPr>
        </p:nvSpPr>
        <p:spPr/>
        <p:txBody>
          <a:bodyPr/>
          <a:lstStyle/>
          <a:p>
            <a:pPr marL="0" indent="0" eaLnBrk="1" hangingPunct="1">
              <a:buFont typeface="Arial" charset="0"/>
              <a:buNone/>
            </a:pPr>
            <a:r>
              <a:rPr lang="en-GB" smtClean="0">
                <a:latin typeface="Arial" charset="0"/>
                <a:cs typeface="Arial" charset="0"/>
              </a:rPr>
              <a:t>Technical Solutions secretary has been asked by the managing director to inform all staff that there will be a staff meeting a week on Thursday.  Everyone must be present. Technical solutions staff have access to email and instant messenger. Some staff are known not to read either on a regular basis.</a:t>
            </a:r>
          </a:p>
        </p:txBody>
      </p:sp>
    </p:spTree>
    <p:extLst>
      <p:ext uri="{BB962C8B-B14F-4D97-AF65-F5344CB8AC3E}">
        <p14:creationId xmlns:p14="http://schemas.microsoft.com/office/powerpoint/2010/main" val="33180429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latin typeface="Arial" charset="0"/>
                <a:cs typeface="Arial" charset="0"/>
              </a:rPr>
              <a:t>Scenario D</a:t>
            </a:r>
          </a:p>
        </p:txBody>
      </p:sp>
      <p:sp>
        <p:nvSpPr>
          <p:cNvPr id="16387" name="Content Placeholder 2"/>
          <p:cNvSpPr>
            <a:spLocks noGrp="1"/>
          </p:cNvSpPr>
          <p:nvPr>
            <p:ph idx="1"/>
          </p:nvPr>
        </p:nvSpPr>
        <p:spPr/>
        <p:txBody>
          <a:bodyPr/>
          <a:lstStyle/>
          <a:p>
            <a:pPr marL="0" indent="0" eaLnBrk="1" hangingPunct="1">
              <a:buFont typeface="Arial" charset="0"/>
              <a:buNone/>
            </a:pPr>
            <a:r>
              <a:rPr lang="en-GB" smtClean="0">
                <a:latin typeface="Arial" charset="0"/>
                <a:cs typeface="Arial" charset="0"/>
              </a:rPr>
              <a:t>A website development company are running a promotional upgrade offer to new and existing customers for two weeks only. The company is considering which communication method would be best to launch their advertising campaign.</a:t>
            </a:r>
          </a:p>
        </p:txBody>
      </p:sp>
    </p:spTree>
    <p:extLst>
      <p:ext uri="{BB962C8B-B14F-4D97-AF65-F5344CB8AC3E}">
        <p14:creationId xmlns:p14="http://schemas.microsoft.com/office/powerpoint/2010/main" val="39253913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latin typeface="Arial" charset="0"/>
                <a:cs typeface="Arial" charset="0"/>
              </a:rPr>
              <a:t>Scenario E</a:t>
            </a:r>
          </a:p>
        </p:txBody>
      </p:sp>
      <p:sp>
        <p:nvSpPr>
          <p:cNvPr id="17411" name="Content Placeholder 2"/>
          <p:cNvSpPr>
            <a:spLocks noGrp="1"/>
          </p:cNvSpPr>
          <p:nvPr>
            <p:ph idx="1"/>
          </p:nvPr>
        </p:nvSpPr>
        <p:spPr/>
        <p:txBody>
          <a:bodyPr/>
          <a:lstStyle/>
          <a:p>
            <a:pPr marL="0" indent="0" eaLnBrk="1" hangingPunct="1">
              <a:buFont typeface="Arial" charset="0"/>
              <a:buNone/>
            </a:pPr>
            <a:r>
              <a:rPr lang="en-GB" smtClean="0">
                <a:latin typeface="Arial" charset="0"/>
                <a:cs typeface="Arial" charset="0"/>
              </a:rPr>
              <a:t>A junior clerk, Sam has had a new idea of how to deliver training to other colleagues in a large company. Sam’s line manager is so impressed that they told Sam to pass on his idea to Senior management. Suggest a communication method for Sam to use.</a:t>
            </a:r>
          </a:p>
        </p:txBody>
      </p:sp>
    </p:spTree>
    <p:extLst>
      <p:ext uri="{BB962C8B-B14F-4D97-AF65-F5344CB8AC3E}">
        <p14:creationId xmlns:p14="http://schemas.microsoft.com/office/powerpoint/2010/main" val="24309453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latin typeface="Arial" charset="0"/>
                <a:cs typeface="Arial" charset="0"/>
              </a:rPr>
              <a:t>Scenario F</a:t>
            </a:r>
          </a:p>
        </p:txBody>
      </p:sp>
      <p:sp>
        <p:nvSpPr>
          <p:cNvPr id="18435" name="Content Placeholder 2"/>
          <p:cNvSpPr>
            <a:spLocks noGrp="1"/>
          </p:cNvSpPr>
          <p:nvPr>
            <p:ph idx="1"/>
          </p:nvPr>
        </p:nvSpPr>
        <p:spPr/>
        <p:txBody>
          <a:bodyPr/>
          <a:lstStyle/>
          <a:p>
            <a:pPr marL="0" indent="0" eaLnBrk="1" hangingPunct="1">
              <a:buFont typeface="Arial" charset="0"/>
              <a:buNone/>
            </a:pPr>
            <a:r>
              <a:rPr lang="en-GB" smtClean="0">
                <a:latin typeface="Arial" charset="0"/>
                <a:cs typeface="Arial" charset="0"/>
              </a:rPr>
              <a:t>Desktop Upcycles is a medium sized company that rebuilds donated desktops PCs to pass on to charitable organisations. The company has renewed its policies for health and safety and mobile phone usage at work. All employees need to read and sign the new policies. </a:t>
            </a:r>
          </a:p>
        </p:txBody>
      </p:sp>
    </p:spTree>
    <p:extLst>
      <p:ext uri="{BB962C8B-B14F-4D97-AF65-F5344CB8AC3E}">
        <p14:creationId xmlns:p14="http://schemas.microsoft.com/office/powerpoint/2010/main" val="29963436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latin typeface="Arial" charset="0"/>
                <a:cs typeface="Arial" charset="0"/>
              </a:rPr>
              <a:t>Scenario G</a:t>
            </a:r>
          </a:p>
        </p:txBody>
      </p:sp>
      <p:sp>
        <p:nvSpPr>
          <p:cNvPr id="19459" name="Content Placeholder 2"/>
          <p:cNvSpPr>
            <a:spLocks noGrp="1"/>
          </p:cNvSpPr>
          <p:nvPr>
            <p:ph idx="1"/>
          </p:nvPr>
        </p:nvSpPr>
        <p:spPr/>
        <p:txBody>
          <a:bodyPr/>
          <a:lstStyle/>
          <a:p>
            <a:pPr marL="0" indent="0" eaLnBrk="1" hangingPunct="1">
              <a:buFont typeface="Arial" charset="0"/>
              <a:buNone/>
            </a:pPr>
            <a:r>
              <a:rPr lang="en-GB" smtClean="0">
                <a:latin typeface="Arial" charset="0"/>
                <a:cs typeface="Arial" charset="0"/>
              </a:rPr>
              <a:t>A software development company director has been late to the start of important meetings. She requires a method of organising her daily schedule in order to prevent future late arrivals. </a:t>
            </a:r>
          </a:p>
        </p:txBody>
      </p:sp>
    </p:spTree>
    <p:extLst>
      <p:ext uri="{BB962C8B-B14F-4D97-AF65-F5344CB8AC3E}">
        <p14:creationId xmlns:p14="http://schemas.microsoft.com/office/powerpoint/2010/main" val="817449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4.3 </a:t>
            </a:r>
            <a:r>
              <a:rPr lang="en-GB" dirty="0" smtClean="0"/>
              <a:t>Personal Attributes</a:t>
            </a:r>
            <a:endParaRPr lang="en-GB" dirty="0"/>
          </a:p>
        </p:txBody>
      </p:sp>
      <p:sp>
        <p:nvSpPr>
          <p:cNvPr id="3" name="Content Placeholder 2"/>
          <p:cNvSpPr>
            <a:spLocks noGrp="1"/>
          </p:cNvSpPr>
          <p:nvPr>
            <p:ph idx="1"/>
          </p:nvPr>
        </p:nvSpPr>
        <p:spPr/>
        <p:txBody>
          <a:bodyPr/>
          <a:lstStyle/>
          <a:p>
            <a:r>
              <a:rPr lang="en-GB" dirty="0"/>
              <a:t>e.g. self-motivation, leadership, respect, dependability, punctuality, problem solving, determination, independence, time management, team working, written numerical and verbal skills, planning and organisation </a:t>
            </a:r>
            <a:r>
              <a:rPr lang="en-GB" dirty="0" smtClean="0"/>
              <a:t>skills.</a:t>
            </a:r>
            <a:endParaRPr lang="en-GB" dirty="0"/>
          </a:p>
        </p:txBody>
      </p:sp>
    </p:spTree>
    <p:extLst>
      <p:ext uri="{BB962C8B-B14F-4D97-AF65-F5344CB8AC3E}">
        <p14:creationId xmlns:p14="http://schemas.microsoft.com/office/powerpoint/2010/main" val="3149235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Communication Skills</a:t>
            </a:r>
            <a:endParaRPr lang="en-GB" dirty="0"/>
          </a:p>
        </p:txBody>
      </p:sp>
      <p:sp>
        <p:nvSpPr>
          <p:cNvPr id="3" name="Content Placeholder 2"/>
          <p:cNvSpPr>
            <a:spLocks noGrp="1"/>
          </p:cNvSpPr>
          <p:nvPr>
            <p:ph idx="1"/>
          </p:nvPr>
        </p:nvSpPr>
        <p:spPr/>
        <p:txBody>
          <a:bodyPr>
            <a:normAutofit fontScale="85000" lnSpcReduction="10000"/>
          </a:bodyPr>
          <a:lstStyle/>
          <a:p>
            <a:r>
              <a:rPr lang="en-GB" dirty="0"/>
              <a:t>skills (e.g. eye contact, body language)</a:t>
            </a:r>
          </a:p>
          <a:p>
            <a:r>
              <a:rPr lang="en-GB" dirty="0" smtClean="0"/>
              <a:t>questioning techniques</a:t>
            </a:r>
          </a:p>
          <a:p>
            <a:r>
              <a:rPr lang="en-GB" dirty="0" smtClean="0"/>
              <a:t>verbal </a:t>
            </a:r>
            <a:r>
              <a:rPr lang="en-GB" dirty="0"/>
              <a:t>(e.g. meetings, telephone, group discussions)</a:t>
            </a:r>
          </a:p>
          <a:p>
            <a:r>
              <a:rPr lang="en-GB" dirty="0" smtClean="0"/>
              <a:t>written </a:t>
            </a:r>
            <a:r>
              <a:rPr lang="en-GB" dirty="0"/>
              <a:t>(e.g. reports, letters, emails, social networking)</a:t>
            </a:r>
          </a:p>
          <a:p>
            <a:r>
              <a:rPr lang="en-GB" dirty="0" smtClean="0"/>
              <a:t>non-verbal </a:t>
            </a:r>
            <a:r>
              <a:rPr lang="en-GB" dirty="0"/>
              <a:t>(e.g. body language)</a:t>
            </a:r>
          </a:p>
          <a:p>
            <a:r>
              <a:rPr lang="en-GB" dirty="0" smtClean="0"/>
              <a:t>barriers </a:t>
            </a:r>
            <a:r>
              <a:rPr lang="en-GB" dirty="0"/>
              <a:t>(e.g. language, distraction, noise, lack </a:t>
            </a:r>
            <a:r>
              <a:rPr lang="en-GB" dirty="0" smtClean="0"/>
              <a:t>of concentration)</a:t>
            </a:r>
          </a:p>
          <a:p>
            <a:r>
              <a:rPr lang="en-GB" dirty="0"/>
              <a:t>appropriate use of language (e.g. formal, informal, technical, non-technical)</a:t>
            </a:r>
          </a:p>
          <a:p>
            <a:endParaRPr lang="en-GB" dirty="0"/>
          </a:p>
        </p:txBody>
      </p:sp>
    </p:spTree>
    <p:extLst>
      <p:ext uri="{BB962C8B-B14F-4D97-AF65-F5344CB8AC3E}">
        <p14:creationId xmlns:p14="http://schemas.microsoft.com/office/powerpoint/2010/main" val="14233246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Communication Skills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hlinkClick r:id="rId2" action="ppaction://hlinksldjump"/>
              </a:rPr>
              <a:t>SKILLS:</a:t>
            </a:r>
            <a:endParaRPr lang="en-GB" dirty="0" smtClean="0"/>
          </a:p>
          <a:p>
            <a:pPr lvl="1"/>
            <a:r>
              <a:rPr lang="en-GB" dirty="0" smtClean="0"/>
              <a:t>skills </a:t>
            </a:r>
            <a:r>
              <a:rPr lang="en-GB" dirty="0"/>
              <a:t>(e.g. eye contact, body language)</a:t>
            </a:r>
          </a:p>
          <a:p>
            <a:pPr lvl="1"/>
            <a:r>
              <a:rPr lang="en-GB" dirty="0" smtClean="0"/>
              <a:t>questioning techniques</a:t>
            </a:r>
          </a:p>
          <a:p>
            <a:pPr lvl="1"/>
            <a:r>
              <a:rPr lang="en-GB" dirty="0" smtClean="0"/>
              <a:t>appropriate </a:t>
            </a:r>
            <a:r>
              <a:rPr lang="en-GB" dirty="0"/>
              <a:t>use of language (e.g. formal, informal, technical, non-technical)</a:t>
            </a:r>
          </a:p>
          <a:p>
            <a:r>
              <a:rPr lang="en-GB" dirty="0" smtClean="0">
                <a:hlinkClick r:id="rId3" action="ppaction://hlinksldjump"/>
              </a:rPr>
              <a:t>TYPES:</a:t>
            </a:r>
            <a:endParaRPr lang="en-GB" dirty="0" smtClean="0"/>
          </a:p>
          <a:p>
            <a:pPr lvl="1"/>
            <a:r>
              <a:rPr lang="en-GB" dirty="0" smtClean="0"/>
              <a:t>verbal </a:t>
            </a:r>
            <a:r>
              <a:rPr lang="en-GB" dirty="0"/>
              <a:t>(e.g. meetings, telephone, group discussions)</a:t>
            </a:r>
          </a:p>
          <a:p>
            <a:pPr lvl="1"/>
            <a:r>
              <a:rPr lang="en-GB" dirty="0" smtClean="0"/>
              <a:t>written </a:t>
            </a:r>
            <a:r>
              <a:rPr lang="en-GB" dirty="0"/>
              <a:t>(e.g. reports, letters, emails, social networking)</a:t>
            </a:r>
          </a:p>
          <a:p>
            <a:pPr lvl="1"/>
            <a:r>
              <a:rPr lang="en-GB" dirty="0" smtClean="0"/>
              <a:t>non-verbal </a:t>
            </a:r>
            <a:r>
              <a:rPr lang="en-GB" dirty="0"/>
              <a:t>(e.g. body language)</a:t>
            </a:r>
          </a:p>
          <a:p>
            <a:r>
              <a:rPr lang="en-GB" dirty="0" smtClean="0">
                <a:hlinkClick r:id="rId4" action="ppaction://hlinksldjump"/>
              </a:rPr>
              <a:t>BARRIERS:</a:t>
            </a:r>
            <a:endParaRPr lang="en-GB" dirty="0" smtClean="0"/>
          </a:p>
          <a:p>
            <a:pPr lvl="1"/>
            <a:r>
              <a:rPr lang="en-GB" dirty="0" smtClean="0"/>
              <a:t>barriers </a:t>
            </a:r>
            <a:r>
              <a:rPr lang="en-GB" dirty="0"/>
              <a:t>(e.g. language, distraction, noise, lack </a:t>
            </a:r>
            <a:r>
              <a:rPr lang="en-GB" dirty="0" smtClean="0"/>
              <a:t>of concentration)</a:t>
            </a:r>
          </a:p>
          <a:p>
            <a:endParaRPr lang="en-GB" dirty="0"/>
          </a:p>
        </p:txBody>
      </p:sp>
    </p:spTree>
    <p:extLst>
      <p:ext uri="{BB962C8B-B14F-4D97-AF65-F5344CB8AC3E}">
        <p14:creationId xmlns:p14="http://schemas.microsoft.com/office/powerpoint/2010/main" val="5800525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 Details</a:t>
            </a:r>
            <a:endParaRPr lang="en-GB" dirty="0"/>
          </a:p>
        </p:txBody>
      </p:sp>
      <p:sp>
        <p:nvSpPr>
          <p:cNvPr id="3" name="Content Placeholder 2"/>
          <p:cNvSpPr>
            <a:spLocks noGrp="1"/>
          </p:cNvSpPr>
          <p:nvPr>
            <p:ph idx="1"/>
          </p:nvPr>
        </p:nvSpPr>
        <p:spPr/>
        <p:txBody>
          <a:bodyPr/>
          <a:lstStyle/>
          <a:p>
            <a:r>
              <a:rPr lang="en-GB" dirty="0"/>
              <a:t>Learners should know about the different communication skills used in the IT environment and the potential barriers involved. </a:t>
            </a:r>
          </a:p>
          <a:p>
            <a:r>
              <a:rPr lang="en-GB" dirty="0"/>
              <a:t>This should lead to an understanding of the different skills used for different audiences and situations. 	</a:t>
            </a:r>
          </a:p>
          <a:p>
            <a:endParaRPr lang="en-GB" dirty="0"/>
          </a:p>
        </p:txBody>
      </p:sp>
    </p:spTree>
    <p:extLst>
      <p:ext uri="{BB962C8B-B14F-4D97-AF65-F5344CB8AC3E}">
        <p14:creationId xmlns:p14="http://schemas.microsoft.com/office/powerpoint/2010/main" val="3819877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GB" smtClean="0"/>
              <a:t>ICT Workout</a:t>
            </a:r>
          </a:p>
        </p:txBody>
      </p:sp>
      <p:sp>
        <p:nvSpPr>
          <p:cNvPr id="7171" name="Content Placeholder 3"/>
          <p:cNvSpPr>
            <a:spLocks noGrp="1"/>
          </p:cNvSpPr>
          <p:nvPr>
            <p:ph idx="1"/>
          </p:nvPr>
        </p:nvSpPr>
        <p:spPr/>
        <p:txBody>
          <a:bodyPr/>
          <a:lstStyle/>
          <a:p>
            <a:r>
              <a:rPr lang="en-GB" dirty="0" smtClean="0"/>
              <a:t>Go to </a:t>
            </a:r>
            <a:r>
              <a:rPr lang="en-GB" dirty="0" smtClean="0">
                <a:hlinkClick r:id="rId2"/>
              </a:rPr>
              <a:t>http://www.ictworkout.co.uk/</a:t>
            </a:r>
            <a:endParaRPr lang="en-GB" dirty="0" smtClean="0"/>
          </a:p>
          <a:p>
            <a:r>
              <a:rPr lang="en-GB" dirty="0" smtClean="0"/>
              <a:t>Log in using:</a:t>
            </a:r>
          </a:p>
          <a:p>
            <a:pPr lvl="1"/>
            <a:r>
              <a:rPr lang="en-GB" b="1" dirty="0" smtClean="0"/>
              <a:t>KingEdward6</a:t>
            </a:r>
          </a:p>
          <a:p>
            <a:pPr lvl="1"/>
            <a:r>
              <a:rPr lang="en-GB" b="1" dirty="0" smtClean="0"/>
              <a:t>ratio88</a:t>
            </a:r>
          </a:p>
          <a:p>
            <a:r>
              <a:rPr lang="en-GB" dirty="0" smtClean="0"/>
              <a:t>Select </a:t>
            </a:r>
            <a:r>
              <a:rPr lang="en-GB" dirty="0"/>
              <a:t>Types of </a:t>
            </a:r>
            <a:r>
              <a:rPr lang="en-GB" dirty="0" smtClean="0"/>
              <a:t>Communication</a:t>
            </a:r>
          </a:p>
          <a:p>
            <a:pPr lvl="1"/>
            <a:r>
              <a:rPr lang="en-GB" dirty="0" smtClean="0"/>
              <a:t>Presentation</a:t>
            </a:r>
            <a:endParaRPr lang="en-GB" dirty="0"/>
          </a:p>
          <a:p>
            <a:pPr lvl="1"/>
            <a:r>
              <a:rPr lang="en-GB" dirty="0" smtClean="0"/>
              <a:t>The exercises</a:t>
            </a:r>
          </a:p>
        </p:txBody>
      </p:sp>
    </p:spTree>
    <p:extLst>
      <p:ext uri="{BB962C8B-B14F-4D97-AF65-F5344CB8AC3E}">
        <p14:creationId xmlns:p14="http://schemas.microsoft.com/office/powerpoint/2010/main" val="32269363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Lesson Objectives</a:t>
            </a:r>
          </a:p>
        </p:txBody>
      </p:sp>
      <p:sp>
        <p:nvSpPr>
          <p:cNvPr id="9219" name="Content Placeholder 2"/>
          <p:cNvSpPr>
            <a:spLocks noGrp="1"/>
          </p:cNvSpPr>
          <p:nvPr>
            <p:ph idx="1"/>
          </p:nvPr>
        </p:nvSpPr>
        <p:spPr/>
        <p:txBody>
          <a:bodyPr>
            <a:normAutofit lnSpcReduction="10000"/>
          </a:bodyPr>
          <a:lstStyle/>
          <a:p>
            <a:pPr marL="514350" indent="-514350" fontAlgn="auto">
              <a:spcBef>
                <a:spcPts val="0"/>
              </a:spcBef>
              <a:spcAft>
                <a:spcPts val="0"/>
              </a:spcAft>
              <a:buFont typeface="+mj-lt"/>
              <a:buAutoNum type="arabicPeriod"/>
              <a:defRPr/>
            </a:pPr>
            <a:r>
              <a:rPr lang="en-US" dirty="0"/>
              <a:t>Identify ways to communicate</a:t>
            </a:r>
          </a:p>
          <a:p>
            <a:pPr marL="514350" indent="-514350" fontAlgn="auto">
              <a:spcBef>
                <a:spcPts val="0"/>
              </a:spcBef>
              <a:spcAft>
                <a:spcPts val="0"/>
              </a:spcAft>
              <a:buFont typeface="+mj-lt"/>
              <a:buAutoNum type="arabicPeriod"/>
              <a:defRPr/>
            </a:pPr>
            <a:r>
              <a:rPr lang="en-US" dirty="0"/>
              <a:t>Categorize communication methods</a:t>
            </a:r>
          </a:p>
          <a:p>
            <a:pPr marL="514350" indent="-514350" fontAlgn="auto">
              <a:spcBef>
                <a:spcPts val="0"/>
              </a:spcBef>
              <a:spcAft>
                <a:spcPts val="0"/>
              </a:spcAft>
              <a:buFont typeface="+mj-lt"/>
              <a:buAutoNum type="arabicPeriod"/>
              <a:defRPr/>
            </a:pPr>
            <a:r>
              <a:rPr lang="en-US" dirty="0"/>
              <a:t>Describe factors that affect the communication methods chosen and </a:t>
            </a:r>
            <a:r>
              <a:rPr lang="en-GB" dirty="0"/>
              <a:t>why these factors can interfere with the communication.</a:t>
            </a:r>
          </a:p>
          <a:p>
            <a:pPr marL="514350" indent="-514350" fontAlgn="auto">
              <a:spcBef>
                <a:spcPts val="0"/>
              </a:spcBef>
              <a:spcAft>
                <a:spcPts val="0"/>
              </a:spcAft>
              <a:buFont typeface="+mj-lt"/>
              <a:buAutoNum type="arabicPeriod"/>
              <a:defRPr/>
            </a:pPr>
            <a:r>
              <a:rPr lang="en-US" dirty="0"/>
              <a:t>Explore existing communication examples and how effective they are.</a:t>
            </a:r>
          </a:p>
          <a:p>
            <a:pPr marL="514350" indent="-514350" fontAlgn="auto">
              <a:spcBef>
                <a:spcPts val="0"/>
              </a:spcBef>
              <a:spcAft>
                <a:spcPts val="0"/>
              </a:spcAft>
              <a:buFont typeface="+mj-lt"/>
              <a:buAutoNum type="arabicPeriod"/>
              <a:defRPr/>
            </a:pPr>
            <a:r>
              <a:rPr lang="en-US" dirty="0"/>
              <a:t>Describe any barriers and explain how they could be reduced.</a:t>
            </a:r>
          </a:p>
        </p:txBody>
      </p:sp>
    </p:spTree>
    <p:extLst>
      <p:ext uri="{BB962C8B-B14F-4D97-AF65-F5344CB8AC3E}">
        <p14:creationId xmlns:p14="http://schemas.microsoft.com/office/powerpoint/2010/main" val="7722948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11500" b="1" dirty="0" smtClean="0">
                <a:solidFill>
                  <a:srgbClr val="7030A0"/>
                </a:solidFill>
              </a:rPr>
              <a:t>TYPES</a:t>
            </a:r>
            <a:endParaRPr lang="en-GB" sz="1150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569604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r>
              <a:rPr lang="en-GB" b="1" dirty="0" smtClean="0">
                <a:solidFill>
                  <a:srgbClr val="7030A0"/>
                </a:solidFill>
              </a:rPr>
              <a:t>Types of Communication</a:t>
            </a:r>
            <a:endParaRPr lang="en-GB" dirty="0" smtClean="0">
              <a:solidFill>
                <a:srgbClr val="7030A0"/>
              </a:solidFill>
            </a:endParaRPr>
          </a:p>
        </p:txBody>
      </p:sp>
      <p:sp>
        <p:nvSpPr>
          <p:cNvPr id="2" name="Subtitle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8780823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Good Are Your Communication Skills?</a:t>
            </a:r>
            <a:endParaRPr lang="en-GB" dirty="0"/>
          </a:p>
        </p:txBody>
      </p:sp>
      <p:sp>
        <p:nvSpPr>
          <p:cNvPr id="3" name="Content Placeholder 2"/>
          <p:cNvSpPr>
            <a:spLocks noGrp="1"/>
          </p:cNvSpPr>
          <p:nvPr>
            <p:ph idx="1"/>
          </p:nvPr>
        </p:nvSpPr>
        <p:spPr/>
        <p:txBody>
          <a:bodyPr/>
          <a:lstStyle/>
          <a:p>
            <a:r>
              <a:rPr lang="en-GB" dirty="0" smtClean="0">
                <a:hlinkClick r:id="rId2"/>
              </a:rPr>
              <a:t>http://www.mindtools.com/pages/article/newCS_99.htm</a:t>
            </a:r>
            <a:r>
              <a:rPr lang="en-GB" dirty="0" smtClean="0"/>
              <a:t> </a:t>
            </a:r>
          </a:p>
          <a:p>
            <a:r>
              <a:rPr lang="en-GB" dirty="0" smtClean="0"/>
              <a:t>Screen shot your results with today’s date.</a:t>
            </a:r>
          </a:p>
        </p:txBody>
      </p:sp>
    </p:spTree>
    <p:extLst>
      <p:ext uri="{BB962C8B-B14F-4D97-AF65-F5344CB8AC3E}">
        <p14:creationId xmlns:p14="http://schemas.microsoft.com/office/powerpoint/2010/main" val="34330595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Types of Communication</a:t>
            </a:r>
          </a:p>
        </p:txBody>
      </p:sp>
      <p:sp>
        <p:nvSpPr>
          <p:cNvPr id="8195" name="Content Placeholder 2"/>
          <p:cNvSpPr>
            <a:spLocks noGrp="1"/>
          </p:cNvSpPr>
          <p:nvPr>
            <p:ph idx="1"/>
          </p:nvPr>
        </p:nvSpPr>
        <p:spPr/>
        <p:txBody>
          <a:bodyPr/>
          <a:lstStyle/>
          <a:p>
            <a:r>
              <a:rPr lang="en-GB" dirty="0" smtClean="0"/>
              <a:t>How do we communicate?</a:t>
            </a:r>
          </a:p>
          <a:p>
            <a:pPr lvl="1"/>
            <a:r>
              <a:rPr lang="en-GB" dirty="0" smtClean="0"/>
              <a:t>Write down as many ways as you can think of</a:t>
            </a:r>
          </a:p>
        </p:txBody>
      </p:sp>
    </p:spTree>
    <p:extLst>
      <p:ext uri="{BB962C8B-B14F-4D97-AF65-F5344CB8AC3E}">
        <p14:creationId xmlns:p14="http://schemas.microsoft.com/office/powerpoint/2010/main" val="318821677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Stand And Share</a:t>
            </a:r>
          </a:p>
        </p:txBody>
      </p:sp>
      <p:sp>
        <p:nvSpPr>
          <p:cNvPr id="2" name="Content Placeholder 1"/>
          <p:cNvSpPr>
            <a:spLocks noGrp="1"/>
          </p:cNvSpPr>
          <p:nvPr>
            <p:ph idx="1"/>
          </p:nvPr>
        </p:nvSpPr>
        <p:spPr/>
        <p:txBody>
          <a:bodyPr/>
          <a:lstStyle/>
          <a:p>
            <a:endParaRPr lang="en-GB"/>
          </a:p>
        </p:txBody>
      </p:sp>
      <p:sp>
        <p:nvSpPr>
          <p:cNvPr id="9219" name="Text Box 4"/>
          <p:cNvSpPr txBox="1">
            <a:spLocks noChangeArrowheads="1"/>
          </p:cNvSpPr>
          <p:nvPr/>
        </p:nvSpPr>
        <p:spPr bwMode="auto">
          <a:xfrm>
            <a:off x="1692275" y="2708275"/>
            <a:ext cx="6623050" cy="3416300"/>
          </a:xfrm>
          <a:prstGeom prst="rect">
            <a:avLst/>
          </a:prstGeom>
          <a:noFill/>
          <a:ln w="762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GB" sz="2400">
                <a:cs typeface="Arial" charset="0"/>
              </a:rPr>
              <a:t>All stand with your own list.</a:t>
            </a:r>
          </a:p>
          <a:p>
            <a:pPr eaLnBrk="1" hangingPunct="1">
              <a:spcBef>
                <a:spcPct val="50000"/>
              </a:spcBef>
              <a:buFontTx/>
              <a:buAutoNum type="arabicPeriod"/>
            </a:pPr>
            <a:r>
              <a:rPr lang="en-GB" sz="2400">
                <a:cs typeface="Arial" charset="0"/>
              </a:rPr>
              <a:t>One student shares.</a:t>
            </a:r>
          </a:p>
          <a:p>
            <a:pPr eaLnBrk="1" hangingPunct="1">
              <a:spcBef>
                <a:spcPct val="50000"/>
              </a:spcBef>
            </a:pPr>
            <a:r>
              <a:rPr lang="en-GB" sz="2400">
                <a:cs typeface="Arial" charset="0"/>
              </a:rPr>
              <a:t>3. Others tick off each shared item or add to own list.</a:t>
            </a:r>
          </a:p>
          <a:p>
            <a:pPr eaLnBrk="1" hangingPunct="1">
              <a:spcBef>
                <a:spcPct val="50000"/>
              </a:spcBef>
            </a:pPr>
            <a:r>
              <a:rPr lang="en-GB" sz="2400">
                <a:cs typeface="Arial" charset="0"/>
              </a:rPr>
              <a:t>4. Student sits once all their answers are shared.</a:t>
            </a:r>
          </a:p>
          <a:p>
            <a:pPr eaLnBrk="1" hangingPunct="1">
              <a:spcBef>
                <a:spcPct val="50000"/>
              </a:spcBef>
            </a:pPr>
            <a:r>
              <a:rPr lang="en-GB" sz="2400">
                <a:cs typeface="Arial" charset="0"/>
              </a:rPr>
              <a:t>5. Continue until all answers have been shared.</a:t>
            </a:r>
          </a:p>
        </p:txBody>
      </p:sp>
      <p:sp>
        <p:nvSpPr>
          <p:cNvPr id="9220" name="Rectangle 9"/>
          <p:cNvSpPr>
            <a:spLocks noChangeArrowheads="1"/>
          </p:cNvSpPr>
          <p:nvPr/>
        </p:nvSpPr>
        <p:spPr bwMode="auto">
          <a:xfrm>
            <a:off x="1692275" y="1412875"/>
            <a:ext cx="5183188" cy="10033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sz="2000">
                <a:solidFill>
                  <a:schemeClr val="tx2"/>
                </a:solidFill>
              </a:rPr>
              <a:t>Stand to share your answer and sit when all your answers are shared</a:t>
            </a: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476250"/>
            <a:ext cx="10795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41768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4.4 </a:t>
            </a:r>
            <a:r>
              <a:rPr lang="en-GB" dirty="0" smtClean="0"/>
              <a:t>Ready for Work</a:t>
            </a:r>
            <a:endParaRPr lang="en-GB" dirty="0"/>
          </a:p>
        </p:txBody>
      </p:sp>
      <p:sp>
        <p:nvSpPr>
          <p:cNvPr id="3" name="Content Placeholder 2"/>
          <p:cNvSpPr>
            <a:spLocks noGrp="1"/>
          </p:cNvSpPr>
          <p:nvPr>
            <p:ph idx="1"/>
          </p:nvPr>
        </p:nvSpPr>
        <p:spPr/>
        <p:txBody>
          <a:bodyPr/>
          <a:lstStyle/>
          <a:p>
            <a:r>
              <a:rPr lang="en-GB" dirty="0"/>
              <a:t>dress (e.g. appropriate clothing depending on situation)</a:t>
            </a:r>
          </a:p>
          <a:p>
            <a:r>
              <a:rPr lang="en-GB" dirty="0" smtClean="0"/>
              <a:t>presentation </a:t>
            </a:r>
            <a:r>
              <a:rPr lang="en-GB" dirty="0"/>
              <a:t>(e.g. personal grooming, appearance etc.)</a:t>
            </a:r>
          </a:p>
          <a:p>
            <a:r>
              <a:rPr lang="en-GB" dirty="0" smtClean="0"/>
              <a:t>attitude </a:t>
            </a:r>
            <a:r>
              <a:rPr lang="en-GB" dirty="0"/>
              <a:t>(e.g. can do attitude, responsive)</a:t>
            </a:r>
          </a:p>
        </p:txBody>
      </p:sp>
    </p:spTree>
    <p:extLst>
      <p:ext uri="{BB962C8B-B14F-4D97-AF65-F5344CB8AC3E}">
        <p14:creationId xmlns:p14="http://schemas.microsoft.com/office/powerpoint/2010/main" val="332830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Group</a:t>
            </a:r>
          </a:p>
        </p:txBody>
      </p:sp>
      <p:sp>
        <p:nvSpPr>
          <p:cNvPr id="10243" name="Content Placeholder 2"/>
          <p:cNvSpPr>
            <a:spLocks noGrp="1"/>
          </p:cNvSpPr>
          <p:nvPr>
            <p:ph idx="1"/>
          </p:nvPr>
        </p:nvSpPr>
        <p:spPr/>
        <p:txBody>
          <a:bodyPr/>
          <a:lstStyle/>
          <a:p>
            <a:pPr marL="342900" lvl="1" indent="-342900">
              <a:buFont typeface="Arial" charset="0"/>
              <a:buChar char="•"/>
            </a:pPr>
            <a:r>
              <a:rPr lang="en-GB" sz="3200" smtClean="0"/>
              <a:t>Group these into written, verbal, non-verbal and multimedia</a:t>
            </a:r>
          </a:p>
          <a:p>
            <a:pPr marL="342900" lvl="1" indent="-342900">
              <a:buFont typeface="Arial" charset="0"/>
              <a:buChar char="•"/>
            </a:pPr>
            <a:endParaRPr lang="en-GB" sz="3200" smtClean="0"/>
          </a:p>
        </p:txBody>
      </p:sp>
      <p:sp>
        <p:nvSpPr>
          <p:cNvPr id="2" name="Oval 1"/>
          <p:cNvSpPr/>
          <p:nvPr/>
        </p:nvSpPr>
        <p:spPr>
          <a:xfrm>
            <a:off x="2309813" y="3729038"/>
            <a:ext cx="1223962" cy="647700"/>
          </a:xfrm>
          <a:prstGeom prst="ellipse">
            <a:avLst/>
          </a:prstGeom>
          <a:solidFill>
            <a:schemeClr val="accent4">
              <a:lumMod val="60000"/>
              <a:lumOff val="40000"/>
            </a:schemeClr>
          </a:solidFill>
          <a:ln>
            <a:solidFill>
              <a:srgbClr val="7749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Written</a:t>
            </a:r>
          </a:p>
        </p:txBody>
      </p:sp>
      <p:sp>
        <p:nvSpPr>
          <p:cNvPr id="10245" name="Rectangle 2"/>
          <p:cNvSpPr>
            <a:spLocks noChangeArrowheads="1"/>
          </p:cNvSpPr>
          <p:nvPr/>
        </p:nvSpPr>
        <p:spPr bwMode="auto">
          <a:xfrm>
            <a:off x="1662113" y="3081338"/>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Report</a:t>
            </a:r>
          </a:p>
        </p:txBody>
      </p:sp>
      <p:sp>
        <p:nvSpPr>
          <p:cNvPr id="10246" name="Rectangle 6"/>
          <p:cNvSpPr>
            <a:spLocks noChangeArrowheads="1"/>
          </p:cNvSpPr>
          <p:nvPr/>
        </p:nvSpPr>
        <p:spPr bwMode="auto">
          <a:xfrm>
            <a:off x="3095625" y="3087688"/>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Letter</a:t>
            </a:r>
          </a:p>
        </p:txBody>
      </p:sp>
      <p:sp>
        <p:nvSpPr>
          <p:cNvPr id="10247" name="Rectangle 7"/>
          <p:cNvSpPr>
            <a:spLocks noChangeArrowheads="1"/>
          </p:cNvSpPr>
          <p:nvPr/>
        </p:nvSpPr>
        <p:spPr bwMode="auto">
          <a:xfrm>
            <a:off x="1787525" y="4521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Email</a:t>
            </a:r>
          </a:p>
        </p:txBody>
      </p:sp>
      <p:sp>
        <p:nvSpPr>
          <p:cNvPr id="10248" name="Rectangle 8"/>
          <p:cNvSpPr>
            <a:spLocks noChangeArrowheads="1"/>
          </p:cNvSpPr>
          <p:nvPr/>
        </p:nvSpPr>
        <p:spPr bwMode="auto">
          <a:xfrm>
            <a:off x="3246438" y="451326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Newsletter</a:t>
            </a:r>
          </a:p>
        </p:txBody>
      </p:sp>
      <p:sp>
        <p:nvSpPr>
          <p:cNvPr id="10249" name="Rectangle 9"/>
          <p:cNvSpPr>
            <a:spLocks noChangeArrowheads="1"/>
          </p:cNvSpPr>
          <p:nvPr/>
        </p:nvSpPr>
        <p:spPr bwMode="auto">
          <a:xfrm>
            <a:off x="4483100" y="3544888"/>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OR</a:t>
            </a:r>
          </a:p>
        </p:txBody>
      </p:sp>
      <p:graphicFrame>
        <p:nvGraphicFramePr>
          <p:cNvPr id="5" name="Table 4"/>
          <p:cNvGraphicFramePr>
            <a:graphicFrameLocks noGrp="1"/>
          </p:cNvGraphicFramePr>
          <p:nvPr/>
        </p:nvGraphicFramePr>
        <p:xfrm>
          <a:off x="5694363" y="3074988"/>
          <a:ext cx="2471737" cy="1736725"/>
        </p:xfrm>
        <a:graphic>
          <a:graphicData uri="http://schemas.openxmlformats.org/drawingml/2006/table">
            <a:tbl>
              <a:tblPr firstRow="1" bandRow="1">
                <a:tableStyleId>{00A15C55-8517-42AA-B614-E9B94910E393}</a:tableStyleId>
              </a:tblPr>
              <a:tblGrid>
                <a:gridCol w="2471737"/>
              </a:tblGrid>
              <a:tr h="547966">
                <a:tc>
                  <a:txBody>
                    <a:bodyPr/>
                    <a:lstStyle/>
                    <a:p>
                      <a:pPr algn="ctr"/>
                      <a:r>
                        <a:rPr lang="en-GB" sz="1800" dirty="0" smtClean="0"/>
                        <a:t>Written</a:t>
                      </a:r>
                      <a:r>
                        <a:rPr lang="en-GB" sz="1800" baseline="0" dirty="0" smtClean="0"/>
                        <a:t> </a:t>
                      </a:r>
                      <a:endParaRPr lang="en-GB" sz="1800" dirty="0"/>
                    </a:p>
                  </a:txBody>
                  <a:tcPr marL="91433" marR="91433" marT="45722" marB="45722"/>
                </a:tc>
              </a:tr>
              <a:tr h="1188759">
                <a:tc>
                  <a:txBody>
                    <a:bodyPr/>
                    <a:lstStyle/>
                    <a:p>
                      <a:r>
                        <a:rPr lang="en-GB" sz="1800" dirty="0" smtClean="0"/>
                        <a:t>Report</a:t>
                      </a:r>
                    </a:p>
                    <a:p>
                      <a:r>
                        <a:rPr lang="en-GB" sz="1800" dirty="0" smtClean="0"/>
                        <a:t>Letter</a:t>
                      </a:r>
                    </a:p>
                    <a:p>
                      <a:r>
                        <a:rPr lang="en-GB" sz="1800" dirty="0" smtClean="0"/>
                        <a:t>Email</a:t>
                      </a:r>
                    </a:p>
                    <a:p>
                      <a:r>
                        <a:rPr lang="en-GB" sz="1800" dirty="0" smtClean="0"/>
                        <a:t>Newsletter</a:t>
                      </a:r>
                    </a:p>
                  </a:txBody>
                  <a:tcPr marL="91433" marR="91433" marT="45722" marB="45722"/>
                </a:tc>
              </a:tr>
            </a:tbl>
          </a:graphicData>
        </a:graphic>
      </p:graphicFrame>
    </p:spTree>
    <p:extLst>
      <p:ext uri="{BB962C8B-B14F-4D97-AF65-F5344CB8AC3E}">
        <p14:creationId xmlns:p14="http://schemas.microsoft.com/office/powerpoint/2010/main" val="327359121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sz="4000" b="1" dirty="0" smtClean="0"/>
              <a:t>Effective </a:t>
            </a:r>
            <a:r>
              <a:rPr lang="en-GB" sz="4000" dirty="0"/>
              <a:t>C</a:t>
            </a:r>
            <a:r>
              <a:rPr lang="en-GB" sz="4000" b="1" dirty="0" smtClean="0"/>
              <a:t>ommunication</a:t>
            </a:r>
            <a:endParaRPr lang="en-GB" sz="4000" dirty="0" smtClean="0"/>
          </a:p>
        </p:txBody>
      </p:sp>
      <p:sp>
        <p:nvSpPr>
          <p:cNvPr id="13315" name="Content Placeholder 2"/>
          <p:cNvSpPr>
            <a:spLocks noGrp="1"/>
          </p:cNvSpPr>
          <p:nvPr>
            <p:ph idx="1"/>
          </p:nvPr>
        </p:nvSpPr>
        <p:spPr/>
        <p:txBody>
          <a:bodyPr/>
          <a:lstStyle/>
          <a:p>
            <a:r>
              <a:rPr lang="en-GB" sz="2800" smtClean="0"/>
              <a:t>Communication is a way of expressing or exchanging ideas and thoughts between one person or a group and another. </a:t>
            </a:r>
          </a:p>
          <a:p>
            <a:r>
              <a:rPr lang="en-GB" sz="2800" smtClean="0"/>
              <a:t>To have effective communication there need to be three main elements: a source, a communication tool and a recipient, as shown below.</a:t>
            </a:r>
          </a:p>
          <a:p>
            <a:endParaRPr lang="en-GB" smtClean="0"/>
          </a:p>
        </p:txBody>
      </p:sp>
      <p:grpSp>
        <p:nvGrpSpPr>
          <p:cNvPr id="3" name="Group 2"/>
          <p:cNvGrpSpPr/>
          <p:nvPr/>
        </p:nvGrpSpPr>
        <p:grpSpPr>
          <a:xfrm>
            <a:off x="2843213" y="4652963"/>
            <a:ext cx="4171950" cy="971550"/>
            <a:chOff x="2843213" y="4652963"/>
            <a:chExt cx="4171950" cy="971550"/>
          </a:xfrm>
        </p:grpSpPr>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652963"/>
              <a:ext cx="4171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11960" y="5234716"/>
              <a:ext cx="1296144" cy="276999"/>
            </a:xfrm>
            <a:prstGeom prst="rect">
              <a:avLst/>
            </a:prstGeom>
            <a:noFill/>
          </p:spPr>
          <p:txBody>
            <a:bodyPr wrap="square" rtlCol="0">
              <a:spAutoFit/>
            </a:bodyPr>
            <a:lstStyle/>
            <a:p>
              <a:pPr algn="ctr"/>
              <a:r>
                <a:rPr lang="en-GB" sz="1200" dirty="0" smtClean="0">
                  <a:latin typeface="Times New Roman" pitchFamily="18" charset="0"/>
                  <a:cs typeface="Times New Roman" pitchFamily="18" charset="0"/>
                </a:rPr>
                <a:t>Message</a:t>
              </a:r>
              <a:endParaRPr lang="en-GB" sz="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67859224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Sources and Recipients</a:t>
            </a:r>
          </a:p>
        </p:txBody>
      </p:sp>
      <p:sp>
        <p:nvSpPr>
          <p:cNvPr id="14339" name="Content Placeholder 2"/>
          <p:cNvSpPr>
            <a:spLocks noGrp="1"/>
          </p:cNvSpPr>
          <p:nvPr>
            <p:ph idx="1"/>
          </p:nvPr>
        </p:nvSpPr>
        <p:spPr/>
        <p:txBody>
          <a:bodyPr/>
          <a:lstStyle/>
          <a:p>
            <a:r>
              <a:rPr lang="en-GB" smtClean="0"/>
              <a:t>The source generates or initiates the information that is to be sent. </a:t>
            </a:r>
          </a:p>
          <a:p>
            <a:r>
              <a:rPr lang="en-GB" smtClean="0"/>
              <a:t>Sources of information include human resources (people) and electronic resources (computer systems). </a:t>
            </a:r>
          </a:p>
          <a:p>
            <a:r>
              <a:rPr lang="en-GB" smtClean="0"/>
              <a:t>The recipient can also be human or electronic.</a:t>
            </a:r>
          </a:p>
        </p:txBody>
      </p:sp>
    </p:spTree>
    <p:extLst>
      <p:ext uri="{BB962C8B-B14F-4D97-AF65-F5344CB8AC3E}">
        <p14:creationId xmlns:p14="http://schemas.microsoft.com/office/powerpoint/2010/main" val="4109783080"/>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Types of Communication Tools</a:t>
            </a:r>
          </a:p>
        </p:txBody>
      </p:sp>
      <p:sp>
        <p:nvSpPr>
          <p:cNvPr id="15363" name="Content Placeholder 2"/>
          <p:cNvSpPr>
            <a:spLocks noGrp="1"/>
          </p:cNvSpPr>
          <p:nvPr>
            <p:ph idx="1"/>
          </p:nvPr>
        </p:nvSpPr>
        <p:spPr/>
        <p:txBody>
          <a:bodyPr/>
          <a:lstStyle/>
          <a:p>
            <a:r>
              <a:rPr lang="en-GB" smtClean="0"/>
              <a:t>The type of communication tool used to transmit the information will vary depending on a number of factors, some of which are identified in the figure below:</a:t>
            </a:r>
          </a:p>
          <a:p>
            <a:endParaRPr lang="en-GB"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716338"/>
            <a:ext cx="3733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101092"/>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Relevant Factors</a:t>
            </a:r>
          </a:p>
        </p:txBody>
      </p:sp>
      <p:sp>
        <p:nvSpPr>
          <p:cNvPr id="16387" name="Content Placeholder 2"/>
          <p:cNvSpPr>
            <a:spLocks noGrp="1"/>
          </p:cNvSpPr>
          <p:nvPr>
            <p:ph idx="1"/>
          </p:nvPr>
        </p:nvSpPr>
        <p:spPr/>
        <p:txBody>
          <a:bodyPr>
            <a:normAutofit lnSpcReduction="10000"/>
          </a:bodyPr>
          <a:lstStyle/>
          <a:p>
            <a:r>
              <a:rPr lang="en-GB" dirty="0" smtClean="0"/>
              <a:t>Formality </a:t>
            </a:r>
          </a:p>
          <a:p>
            <a:r>
              <a:rPr lang="en-GB" dirty="0" smtClean="0"/>
              <a:t>Geography </a:t>
            </a:r>
          </a:p>
          <a:p>
            <a:r>
              <a:rPr lang="en-GB" dirty="0" smtClean="0"/>
              <a:t>Expense </a:t>
            </a:r>
          </a:p>
          <a:p>
            <a:r>
              <a:rPr lang="en-GB" dirty="0" smtClean="0"/>
              <a:t>Audience </a:t>
            </a:r>
          </a:p>
          <a:p>
            <a:r>
              <a:rPr lang="en-GB" dirty="0" smtClean="0"/>
              <a:t>Convenience </a:t>
            </a:r>
          </a:p>
          <a:p>
            <a:r>
              <a:rPr lang="en-GB" dirty="0" smtClean="0"/>
              <a:t>Impact </a:t>
            </a:r>
          </a:p>
          <a:p>
            <a:r>
              <a:rPr lang="en-GB" dirty="0" smtClean="0"/>
              <a:t>Occasion </a:t>
            </a:r>
          </a:p>
          <a:p>
            <a:r>
              <a:rPr lang="en-GB" dirty="0" smtClean="0"/>
              <a:t>Time </a:t>
            </a:r>
          </a:p>
        </p:txBody>
      </p:sp>
    </p:spTree>
    <p:extLst>
      <p:ext uri="{BB962C8B-B14F-4D97-AF65-F5344CB8AC3E}">
        <p14:creationId xmlns:p14="http://schemas.microsoft.com/office/powerpoint/2010/main" val="3704150120"/>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normAutofit/>
          </a:bodyPr>
          <a:lstStyle/>
          <a:p>
            <a:r>
              <a:rPr lang="en-GB" sz="2400" dirty="0"/>
              <a:t>Create a scrapbook of examples.</a:t>
            </a:r>
          </a:p>
          <a:p>
            <a:pPr lvl="1"/>
            <a:r>
              <a:rPr lang="en-GB" sz="2000" dirty="0" smtClean="0"/>
              <a:t>Locate a range of examples of each type of communication – x3 for Verbal, Non-verbal, Written, Multimedia.</a:t>
            </a:r>
          </a:p>
          <a:p>
            <a:pPr lvl="1"/>
            <a:r>
              <a:rPr lang="en-GB" sz="2000" dirty="0" smtClean="0"/>
              <a:t>State what the communication is, what the message is, who the recipient is, what the source was, advantages and disadvantages.</a:t>
            </a:r>
          </a:p>
          <a:p>
            <a:pPr lvl="1"/>
            <a:r>
              <a:rPr lang="en-GB" sz="2000" dirty="0" smtClean="0"/>
              <a:t>Label/describe the </a:t>
            </a:r>
            <a:r>
              <a:rPr lang="en-GB" sz="2000" dirty="0"/>
              <a:t>content. </a:t>
            </a:r>
            <a:endParaRPr lang="en-GB" sz="2000" dirty="0" smtClean="0"/>
          </a:p>
          <a:p>
            <a:pPr lvl="1"/>
            <a:r>
              <a:rPr lang="en-GB" sz="2000" dirty="0" smtClean="0"/>
              <a:t>What factors were involved in making the choice of communication?</a:t>
            </a:r>
          </a:p>
          <a:p>
            <a:pPr lvl="1"/>
            <a:r>
              <a:rPr lang="en-GB" sz="2000" dirty="0" smtClean="0"/>
              <a:t>What </a:t>
            </a:r>
            <a:r>
              <a:rPr lang="en-GB" sz="2000" dirty="0"/>
              <a:t>are the advantages/disadvantages of each type?</a:t>
            </a:r>
          </a:p>
          <a:p>
            <a:endParaRPr lang="en-GB" sz="2400" dirty="0"/>
          </a:p>
        </p:txBody>
      </p:sp>
    </p:spTree>
    <p:extLst>
      <p:ext uri="{BB962C8B-B14F-4D97-AF65-F5344CB8AC3E}">
        <p14:creationId xmlns:p14="http://schemas.microsoft.com/office/powerpoint/2010/main" val="10948175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274638"/>
            <a:ext cx="5050904" cy="1143000"/>
          </a:xfrm>
        </p:spPr>
        <p:txBody>
          <a:bodyPr/>
          <a:lstStyle/>
          <a:p>
            <a:r>
              <a:rPr lang="en-GB" dirty="0" smtClean="0"/>
              <a:t>Examples</a:t>
            </a:r>
            <a:endParaRPr lang="en-GB" dirty="0"/>
          </a:p>
        </p:txBody>
      </p:sp>
      <p:sp>
        <p:nvSpPr>
          <p:cNvPr id="3" name="Content Placeholder 2"/>
          <p:cNvSpPr>
            <a:spLocks noGrp="1"/>
          </p:cNvSpPr>
          <p:nvPr>
            <p:ph idx="1"/>
          </p:nvPr>
        </p:nvSpPr>
        <p:spPr>
          <a:xfrm>
            <a:off x="4355976" y="1600200"/>
            <a:ext cx="4330824" cy="4925143"/>
          </a:xfrm>
        </p:spPr>
        <p:txBody>
          <a:bodyPr>
            <a:normAutofit/>
          </a:bodyPr>
          <a:lstStyle/>
          <a:p>
            <a:pPr eaLnBrk="1" fontAlgn="auto" hangingPunct="1"/>
            <a:r>
              <a:rPr lang="en-GB" sz="2400" b="1" dirty="0" smtClean="0"/>
              <a:t>Communication: Email</a:t>
            </a:r>
            <a:endParaRPr lang="en-GB" sz="2400" b="1" dirty="0"/>
          </a:p>
          <a:p>
            <a:pPr eaLnBrk="1" fontAlgn="t" hangingPunct="1"/>
            <a:r>
              <a:rPr lang="en-GB" sz="2400" b="1" dirty="0"/>
              <a:t>Where from</a:t>
            </a:r>
            <a:r>
              <a:rPr lang="en-GB" sz="2400" b="1" dirty="0" smtClean="0"/>
              <a:t>? Capital FM Arena</a:t>
            </a:r>
            <a:endParaRPr lang="en-GB" sz="2400" b="1" dirty="0"/>
          </a:p>
          <a:p>
            <a:pPr eaLnBrk="1" fontAlgn="t" hangingPunct="1"/>
            <a:r>
              <a:rPr lang="en-GB" sz="2400" b="1" dirty="0"/>
              <a:t>To who</a:t>
            </a:r>
            <a:r>
              <a:rPr lang="en-GB" sz="2400" b="1" dirty="0" smtClean="0"/>
              <a:t>? Subscriber</a:t>
            </a:r>
            <a:endParaRPr lang="en-GB" sz="2400" b="1" dirty="0"/>
          </a:p>
          <a:p>
            <a:pPr eaLnBrk="1" fontAlgn="t" hangingPunct="1"/>
            <a:r>
              <a:rPr lang="en-GB" sz="2400" b="1" dirty="0" smtClean="0"/>
              <a:t>Message – </a:t>
            </a:r>
            <a:r>
              <a:rPr lang="en-GB" sz="2400" b="1" dirty="0" err="1" smtClean="0"/>
              <a:t>Olly</a:t>
            </a:r>
            <a:r>
              <a:rPr lang="en-GB" sz="2400" b="1" dirty="0" smtClean="0"/>
              <a:t> </a:t>
            </a:r>
            <a:r>
              <a:rPr lang="en-GB" sz="2400" b="1" dirty="0" err="1" smtClean="0"/>
              <a:t>Murs</a:t>
            </a:r>
            <a:r>
              <a:rPr lang="en-GB" sz="2400" b="1" dirty="0" smtClean="0"/>
              <a:t> presale tickets</a:t>
            </a:r>
            <a:endParaRPr lang="en-GB" sz="2400" b="1" dirty="0"/>
          </a:p>
          <a:p>
            <a:pPr eaLnBrk="1" fontAlgn="t" hangingPunct="1"/>
            <a:r>
              <a:rPr lang="en-GB" sz="2400" b="1" dirty="0"/>
              <a:t>Content - Date, Price, Presale </a:t>
            </a:r>
            <a:r>
              <a:rPr lang="en-GB" sz="2400" b="1" dirty="0" smtClean="0"/>
              <a:t>date</a:t>
            </a:r>
          </a:p>
          <a:p>
            <a:pPr eaLnBrk="1" fontAlgn="t" hangingPunct="1"/>
            <a:r>
              <a:rPr lang="en-GB" sz="2400" b="1" dirty="0" smtClean="0"/>
              <a:t>Good points:</a:t>
            </a:r>
          </a:p>
          <a:p>
            <a:pPr eaLnBrk="1" fontAlgn="t" hangingPunct="1"/>
            <a:r>
              <a:rPr lang="en-GB" sz="2400" b="1" dirty="0" smtClean="0"/>
              <a:t>Bad points:</a:t>
            </a:r>
            <a:endParaRPr lang="en-GB" sz="2400" b="1" dirty="0"/>
          </a:p>
        </p:txBody>
      </p:sp>
      <p:pic>
        <p:nvPicPr>
          <p:cNvPr id="1026" name="Picture 2" descr="C:\Users\sgregory\AppData\Local\Microsoft\Windows\Temporary Internet Files\Content.Outlook\NJ0MGIL3\Screenshot_2014-11-19-10-2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3312368" cy="552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921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11500" b="1" dirty="0" smtClean="0">
                <a:solidFill>
                  <a:srgbClr val="7030A0"/>
                </a:solidFill>
              </a:rPr>
              <a:t>SKILLS</a:t>
            </a:r>
            <a:endParaRPr lang="en-GB" sz="1150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256710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r>
              <a:rPr lang="en-GB" b="1" dirty="0" smtClean="0">
                <a:solidFill>
                  <a:srgbClr val="7030A0"/>
                </a:solidFill>
              </a:rPr>
              <a:t>Cues in Verbal Exchanges</a:t>
            </a:r>
            <a:endParaRPr lang="en-GB" dirty="0" smtClean="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5715537"/>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What is a Cue?</a:t>
            </a:r>
          </a:p>
        </p:txBody>
      </p:sp>
      <p:sp>
        <p:nvSpPr>
          <p:cNvPr id="22531" name="Content Placeholder 2"/>
          <p:cNvSpPr>
            <a:spLocks noGrp="1"/>
          </p:cNvSpPr>
          <p:nvPr>
            <p:ph idx="1"/>
          </p:nvPr>
        </p:nvSpPr>
        <p:spPr/>
        <p:txBody>
          <a:bodyPr/>
          <a:lstStyle/>
          <a:p>
            <a:r>
              <a:rPr lang="en-GB" smtClean="0"/>
              <a:t>A signal, such as a word, action or gesture, used to prompt another event. </a:t>
            </a:r>
          </a:p>
        </p:txBody>
      </p:sp>
    </p:spTree>
    <p:extLst>
      <p:ext uri="{BB962C8B-B14F-4D97-AF65-F5344CB8AC3E}">
        <p14:creationId xmlns:p14="http://schemas.microsoft.com/office/powerpoint/2010/main" val="282588001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4.5 Job </a:t>
            </a:r>
            <a:r>
              <a:rPr lang="en-GB" dirty="0" smtClean="0"/>
              <a:t>Roles</a:t>
            </a:r>
            <a:endParaRPr lang="en-GB" dirty="0"/>
          </a:p>
        </p:txBody>
      </p:sp>
      <p:sp>
        <p:nvSpPr>
          <p:cNvPr id="3" name="Content Placeholder 2"/>
          <p:cNvSpPr>
            <a:spLocks noGrp="1"/>
          </p:cNvSpPr>
          <p:nvPr>
            <p:ph idx="1"/>
          </p:nvPr>
        </p:nvSpPr>
        <p:spPr/>
        <p:txBody>
          <a:bodyPr/>
          <a:lstStyle/>
          <a:p>
            <a:r>
              <a:rPr lang="en-GB" dirty="0"/>
              <a:t>Network manager</a:t>
            </a:r>
          </a:p>
          <a:p>
            <a:r>
              <a:rPr lang="en-GB" dirty="0" smtClean="0"/>
              <a:t>IT </a:t>
            </a:r>
            <a:r>
              <a:rPr lang="en-GB" dirty="0"/>
              <a:t>technician</a:t>
            </a:r>
          </a:p>
          <a:p>
            <a:r>
              <a:rPr lang="en-GB" dirty="0" smtClean="0"/>
              <a:t>Programmer</a:t>
            </a:r>
            <a:endParaRPr lang="en-GB" dirty="0"/>
          </a:p>
          <a:p>
            <a:r>
              <a:rPr lang="en-GB" dirty="0" smtClean="0"/>
              <a:t>W</a:t>
            </a:r>
            <a:r>
              <a:rPr lang="en-GB" dirty="0"/>
              <a:t>eb designer</a:t>
            </a:r>
            <a:endParaRPr lang="en-GB" dirty="0" smtClean="0"/>
          </a:p>
          <a:p>
            <a:r>
              <a:rPr lang="en-GB" dirty="0"/>
              <a:t>Animator</a:t>
            </a:r>
          </a:p>
          <a:p>
            <a:r>
              <a:rPr lang="en-GB" dirty="0" smtClean="0"/>
              <a:t>Key </a:t>
            </a:r>
            <a:r>
              <a:rPr lang="en-GB" dirty="0"/>
              <a:t>skills required for each (e.g. technical and non-technical</a:t>
            </a:r>
            <a:r>
              <a:rPr lang="en-GB" dirty="0" smtClean="0"/>
              <a:t>)</a:t>
            </a:r>
            <a:endParaRPr lang="en-GB" dirty="0"/>
          </a:p>
        </p:txBody>
      </p:sp>
    </p:spTree>
    <p:extLst>
      <p:ext uri="{BB962C8B-B14F-4D97-AF65-F5344CB8AC3E}">
        <p14:creationId xmlns:p14="http://schemas.microsoft.com/office/powerpoint/2010/main" val="16914236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Cues in verbal exchanges </a:t>
            </a:r>
          </a:p>
        </p:txBody>
      </p:sp>
      <p:sp>
        <p:nvSpPr>
          <p:cNvPr id="3" name="Content Placeholder 2"/>
          <p:cNvSpPr>
            <a:spLocks noGrp="1"/>
          </p:cNvSpPr>
          <p:nvPr>
            <p:ph idx="1"/>
          </p:nvPr>
        </p:nvSpPr>
        <p:spPr/>
        <p:txBody>
          <a:bodyPr/>
          <a:lstStyle/>
          <a:p>
            <a:r>
              <a:rPr lang="en-GB" dirty="0" smtClean="0"/>
              <a:t>Body language, </a:t>
            </a:r>
          </a:p>
          <a:p>
            <a:r>
              <a:rPr lang="en-GB" dirty="0" smtClean="0"/>
              <a:t>Intonation, </a:t>
            </a:r>
          </a:p>
          <a:p>
            <a:r>
              <a:rPr lang="en-GB" dirty="0" smtClean="0"/>
              <a:t>Nodding, </a:t>
            </a:r>
          </a:p>
          <a:p>
            <a:r>
              <a:rPr lang="en-GB" dirty="0" smtClean="0"/>
              <a:t>Summarising/Paraphrasing</a:t>
            </a:r>
            <a:endParaRPr lang="en-GB" dirty="0"/>
          </a:p>
        </p:txBody>
      </p:sp>
    </p:spTree>
    <p:extLst>
      <p:ext uri="{BB962C8B-B14F-4D97-AF65-F5344CB8AC3E}">
        <p14:creationId xmlns:p14="http://schemas.microsoft.com/office/powerpoint/2010/main" val="6034795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GB" b="1" dirty="0" smtClean="0"/>
              <a:t>Task:</a:t>
            </a:r>
            <a:r>
              <a:rPr lang="en-GB" b="1" dirty="0" smtClean="0">
                <a:solidFill>
                  <a:srgbClr val="7030A0"/>
                </a:solidFill>
              </a:rPr>
              <a:t/>
            </a:r>
            <a:br>
              <a:rPr lang="en-GB" b="1" dirty="0" smtClean="0">
                <a:solidFill>
                  <a:srgbClr val="7030A0"/>
                </a:solidFill>
              </a:rPr>
            </a:br>
            <a:r>
              <a:rPr lang="en-GB" b="1" dirty="0" smtClean="0">
                <a:solidFill>
                  <a:srgbClr val="7030A0"/>
                </a:solidFill>
              </a:rPr>
              <a:t>Cues in Verbal Exchanges</a:t>
            </a:r>
            <a:endParaRPr lang="en-GB" dirty="0" smtClean="0"/>
          </a:p>
        </p:txBody>
      </p:sp>
      <p:sp>
        <p:nvSpPr>
          <p:cNvPr id="20483" name="Content Placeholder 2"/>
          <p:cNvSpPr>
            <a:spLocks noGrp="1"/>
          </p:cNvSpPr>
          <p:nvPr>
            <p:ph idx="1"/>
          </p:nvPr>
        </p:nvSpPr>
        <p:spPr/>
        <p:txBody>
          <a:bodyPr/>
          <a:lstStyle/>
          <a:p>
            <a:r>
              <a:rPr lang="en-GB" dirty="0" smtClean="0"/>
              <a:t>Watch the following clip:</a:t>
            </a:r>
            <a:endParaRPr lang="en-GB" dirty="0" smtClean="0">
              <a:hlinkClick r:id=""/>
            </a:endParaRPr>
          </a:p>
          <a:p>
            <a:r>
              <a:rPr lang="en-GB" dirty="0" smtClean="0">
                <a:hlinkClick r:id=""/>
              </a:rPr>
              <a:t>http://www.youtube.com/watch?v=t7tgCeO16Aw</a:t>
            </a:r>
            <a:r>
              <a:rPr lang="en-GB" dirty="0" smtClean="0"/>
              <a:t> </a:t>
            </a:r>
          </a:p>
          <a:p>
            <a:r>
              <a:rPr lang="en-GB" dirty="0" smtClean="0"/>
              <a:t>List the cues in verbal exchanges that you spot, by who and at what points.</a:t>
            </a:r>
          </a:p>
          <a:p>
            <a:r>
              <a:rPr lang="en-GB" dirty="0" smtClean="0"/>
              <a:t>(e.g. body language, use of intonation, nodding, summarising and paraphrasing)</a:t>
            </a:r>
          </a:p>
        </p:txBody>
      </p:sp>
    </p:spTree>
    <p:extLst>
      <p:ext uri="{BB962C8B-B14F-4D97-AF65-F5344CB8AC3E}">
        <p14:creationId xmlns:p14="http://schemas.microsoft.com/office/powerpoint/2010/main" val="28601562"/>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GB" sz="2800" b="1" dirty="0" smtClean="0"/>
              <a:t>Principles </a:t>
            </a:r>
            <a:r>
              <a:rPr lang="en-GB" sz="2800" b="1" dirty="0"/>
              <a:t>of </a:t>
            </a:r>
            <a:r>
              <a:rPr lang="en-GB" sz="2800" b="1" dirty="0" smtClean="0"/>
              <a:t>Effective Communication</a:t>
            </a:r>
            <a:br>
              <a:rPr lang="en-GB" sz="2800" b="1" dirty="0" smtClean="0"/>
            </a:br>
            <a:r>
              <a:rPr lang="en-GB" sz="2800" b="1" dirty="0" smtClean="0"/>
              <a:t>Cues in Verbal Exchanges</a:t>
            </a:r>
            <a:endParaRPr lang="en-GB" sz="2800" dirty="0" smtClean="0"/>
          </a:p>
        </p:txBody>
      </p:sp>
      <p:sp>
        <p:nvSpPr>
          <p:cNvPr id="21507" name="Content Placeholder 2"/>
          <p:cNvSpPr>
            <a:spLocks noGrp="1"/>
          </p:cNvSpPr>
          <p:nvPr>
            <p:ph idx="1"/>
          </p:nvPr>
        </p:nvSpPr>
        <p:spPr/>
        <p:txBody>
          <a:bodyPr/>
          <a:lstStyle/>
          <a:p>
            <a:r>
              <a:rPr lang="en-GB" dirty="0" smtClean="0"/>
              <a:t>What are Cues in Verbal Exchanges?</a:t>
            </a:r>
          </a:p>
          <a:p>
            <a:r>
              <a:rPr lang="en-GB" dirty="0" smtClean="0"/>
              <a:t>List the cues in verbal exchanges</a:t>
            </a:r>
          </a:p>
          <a:p>
            <a:r>
              <a:rPr lang="en-GB" dirty="0" smtClean="0"/>
              <a:t>When/where are they needed/relevant?</a:t>
            </a:r>
          </a:p>
          <a:p>
            <a:r>
              <a:rPr lang="en-GB" dirty="0" smtClean="0"/>
              <a:t>Why do we need them?</a:t>
            </a:r>
          </a:p>
          <a:p>
            <a:r>
              <a:rPr lang="en-GB" dirty="0" smtClean="0"/>
              <a:t>How do they assist/hinder communication?</a:t>
            </a:r>
          </a:p>
        </p:txBody>
      </p:sp>
    </p:spTree>
    <p:extLst>
      <p:ext uri="{BB962C8B-B14F-4D97-AF65-F5344CB8AC3E}">
        <p14:creationId xmlns:p14="http://schemas.microsoft.com/office/powerpoint/2010/main" val="374813678"/>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Dictionary</a:t>
            </a:r>
            <a:endParaRPr lang="en-GB" dirty="0"/>
          </a:p>
        </p:txBody>
      </p:sp>
      <p:sp>
        <p:nvSpPr>
          <p:cNvPr id="3" name="Content Placeholder 2"/>
          <p:cNvSpPr>
            <a:spLocks noGrp="1"/>
          </p:cNvSpPr>
          <p:nvPr>
            <p:ph idx="1"/>
          </p:nvPr>
        </p:nvSpPr>
        <p:spPr/>
        <p:txBody>
          <a:bodyPr/>
          <a:lstStyle/>
          <a:p>
            <a:r>
              <a:rPr lang="en-GB" dirty="0" smtClean="0"/>
              <a:t>Create a dictionary to explain the types of the following:</a:t>
            </a:r>
          </a:p>
          <a:p>
            <a:pPr lvl="1"/>
            <a:r>
              <a:rPr lang="en-GB" dirty="0" smtClean="0"/>
              <a:t>Body </a:t>
            </a:r>
            <a:r>
              <a:rPr lang="en-GB" dirty="0"/>
              <a:t>language, </a:t>
            </a:r>
          </a:p>
          <a:p>
            <a:pPr lvl="1"/>
            <a:r>
              <a:rPr lang="en-GB" dirty="0" smtClean="0"/>
              <a:t>Intonation</a:t>
            </a:r>
            <a:r>
              <a:rPr lang="en-GB" dirty="0"/>
              <a:t>, </a:t>
            </a:r>
            <a:endParaRPr lang="en-GB" dirty="0" smtClean="0"/>
          </a:p>
          <a:p>
            <a:pPr lvl="1"/>
            <a:r>
              <a:rPr lang="en-GB" dirty="0" smtClean="0"/>
              <a:t>Nodding,</a:t>
            </a:r>
            <a:endParaRPr lang="en-GB" dirty="0"/>
          </a:p>
          <a:p>
            <a:pPr lvl="1"/>
            <a:r>
              <a:rPr lang="en-GB" dirty="0" smtClean="0"/>
              <a:t>Summarising/Paraphrasing</a:t>
            </a:r>
          </a:p>
          <a:p>
            <a:pPr lvl="1"/>
            <a:r>
              <a:rPr lang="en-GB" dirty="0" err="1" smtClean="0"/>
              <a:t>Approx</a:t>
            </a:r>
            <a:r>
              <a:rPr lang="en-GB" dirty="0" smtClean="0"/>
              <a:t> 10 examples.</a:t>
            </a:r>
            <a:endParaRPr lang="en-GB" dirty="0"/>
          </a:p>
          <a:p>
            <a:pPr marL="0" indent="0">
              <a:buNone/>
            </a:pPr>
            <a:endParaRPr lang="en-GB" dirty="0"/>
          </a:p>
        </p:txBody>
      </p:sp>
    </p:spTree>
    <p:extLst>
      <p:ext uri="{BB962C8B-B14F-4D97-AF65-F5344CB8AC3E}">
        <p14:creationId xmlns:p14="http://schemas.microsoft.com/office/powerpoint/2010/main" val="9407501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p:txBody>
          <a:bodyPr/>
          <a:lstStyle/>
          <a:p>
            <a:r>
              <a:rPr lang="en-GB" b="1" dirty="0" smtClean="0">
                <a:solidFill>
                  <a:srgbClr val="7030A0"/>
                </a:solidFill>
              </a:rPr>
              <a:t>Questioning Techniques</a:t>
            </a:r>
            <a:endParaRPr lang="en-GB" b="1" dirty="0" smtClean="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757015320"/>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GB" b="1" dirty="0" smtClean="0"/>
              <a:t>Task:</a:t>
            </a:r>
            <a:br>
              <a:rPr lang="en-GB" b="1" dirty="0" smtClean="0"/>
            </a:br>
            <a:r>
              <a:rPr lang="en-GB" b="1" dirty="0" smtClean="0">
                <a:solidFill>
                  <a:srgbClr val="7030A0"/>
                </a:solidFill>
              </a:rPr>
              <a:t>Questioning Techniques</a:t>
            </a:r>
            <a:endParaRPr lang="en-GB" b="1" dirty="0" smtClean="0"/>
          </a:p>
        </p:txBody>
      </p:sp>
      <p:sp>
        <p:nvSpPr>
          <p:cNvPr id="24579" name="Content Placeholder 2"/>
          <p:cNvSpPr>
            <a:spLocks noGrp="1"/>
          </p:cNvSpPr>
          <p:nvPr>
            <p:ph idx="1"/>
          </p:nvPr>
        </p:nvSpPr>
        <p:spPr/>
        <p:txBody>
          <a:bodyPr/>
          <a:lstStyle/>
          <a:p>
            <a:r>
              <a:rPr lang="en-GB" smtClean="0"/>
              <a:t>Watch the next part of the clip:</a:t>
            </a:r>
          </a:p>
          <a:p>
            <a:r>
              <a:rPr lang="en-GB" smtClean="0">
                <a:hlinkClick r:id="rId2"/>
              </a:rPr>
              <a:t>http://www.youtube.com/watch?v=3fY8e9aKd0w&amp;feature=relmfu</a:t>
            </a:r>
            <a:r>
              <a:rPr lang="en-GB" smtClean="0"/>
              <a:t> </a:t>
            </a:r>
          </a:p>
          <a:p>
            <a:r>
              <a:rPr lang="en-GB" smtClean="0"/>
              <a:t>What questions does Piers ask?</a:t>
            </a:r>
          </a:p>
          <a:p>
            <a:r>
              <a:rPr lang="en-GB" smtClean="0"/>
              <a:t>What questions does Simon?</a:t>
            </a:r>
          </a:p>
          <a:p>
            <a:r>
              <a:rPr lang="en-GB" smtClean="0"/>
              <a:t>Are they closed, open, probing questions?</a:t>
            </a:r>
          </a:p>
          <a:p>
            <a:r>
              <a:rPr lang="en-GB" smtClean="0"/>
              <a:t>What is the response time?</a:t>
            </a:r>
          </a:p>
          <a:p>
            <a:endParaRPr lang="en-GB" smtClean="0"/>
          </a:p>
        </p:txBody>
      </p:sp>
    </p:spTree>
    <p:extLst>
      <p:ext uri="{BB962C8B-B14F-4D97-AF65-F5344CB8AC3E}">
        <p14:creationId xmlns:p14="http://schemas.microsoft.com/office/powerpoint/2010/main" val="667719724"/>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GB" sz="3200" b="1" dirty="0"/>
              <a:t>Principles of Effective Communication</a:t>
            </a:r>
            <a:br>
              <a:rPr lang="en-GB" sz="3200" b="1" dirty="0"/>
            </a:br>
            <a:r>
              <a:rPr lang="en-GB" sz="3200" b="1" dirty="0"/>
              <a:t>Questioning Techniques</a:t>
            </a:r>
            <a:endParaRPr lang="en-GB" sz="3200" dirty="0" smtClean="0"/>
          </a:p>
        </p:txBody>
      </p:sp>
      <p:sp>
        <p:nvSpPr>
          <p:cNvPr id="25603" name="Content Placeholder 2"/>
          <p:cNvSpPr>
            <a:spLocks noGrp="1"/>
          </p:cNvSpPr>
          <p:nvPr>
            <p:ph idx="1"/>
          </p:nvPr>
        </p:nvSpPr>
        <p:spPr/>
        <p:txBody>
          <a:bodyPr/>
          <a:lstStyle/>
          <a:p>
            <a:r>
              <a:rPr lang="en-GB" sz="2000" dirty="0" smtClean="0"/>
              <a:t>What are Questioning Techniques?</a:t>
            </a:r>
          </a:p>
          <a:p>
            <a:r>
              <a:rPr lang="en-GB" sz="2000" dirty="0" smtClean="0"/>
              <a:t>List the different types of questions</a:t>
            </a:r>
          </a:p>
          <a:p>
            <a:pPr lvl="1"/>
            <a:r>
              <a:rPr lang="en-GB" sz="1800" dirty="0" smtClean="0"/>
              <a:t>What is a closed question – give 3 examples</a:t>
            </a:r>
          </a:p>
          <a:p>
            <a:pPr lvl="1"/>
            <a:r>
              <a:rPr lang="en-GB" sz="1800" dirty="0" smtClean="0"/>
              <a:t>What is an open question – give 3 examples</a:t>
            </a:r>
          </a:p>
          <a:p>
            <a:pPr lvl="1"/>
            <a:r>
              <a:rPr lang="en-GB" sz="1800" dirty="0" smtClean="0"/>
              <a:t>What is a probing question – give 3 examples</a:t>
            </a:r>
          </a:p>
          <a:p>
            <a:r>
              <a:rPr lang="en-GB" sz="2000" dirty="0" smtClean="0"/>
              <a:t>What is response time?</a:t>
            </a:r>
          </a:p>
          <a:p>
            <a:pPr lvl="1"/>
            <a:r>
              <a:rPr lang="en-GB" sz="1800" dirty="0" smtClean="0"/>
              <a:t>Why is it important?</a:t>
            </a:r>
          </a:p>
          <a:p>
            <a:r>
              <a:rPr lang="en-GB" sz="2000" dirty="0" smtClean="0"/>
              <a:t>When/where are Questioning Techniques needed/relevant?</a:t>
            </a:r>
          </a:p>
          <a:p>
            <a:pPr lvl="1"/>
            <a:r>
              <a:rPr lang="en-GB" sz="1800" dirty="0" smtClean="0"/>
              <a:t>Why do we need them?</a:t>
            </a:r>
          </a:p>
          <a:p>
            <a:r>
              <a:rPr lang="en-GB" sz="2000" dirty="0" smtClean="0"/>
              <a:t>How do they assist/hinder communication?</a:t>
            </a:r>
          </a:p>
          <a:p>
            <a:r>
              <a:rPr lang="en-GB" sz="2000" dirty="0">
                <a:hlinkClick r:id="rId2"/>
              </a:rPr>
              <a:t>http://</a:t>
            </a:r>
            <a:r>
              <a:rPr lang="en-GB" sz="2000" dirty="0" smtClean="0">
                <a:hlinkClick r:id="rId2"/>
              </a:rPr>
              <a:t>www.mindtools.com/pages/article/newTMC_88.htm</a:t>
            </a:r>
            <a:r>
              <a:rPr lang="en-GB" sz="2000" dirty="0" smtClean="0"/>
              <a:t> </a:t>
            </a:r>
          </a:p>
        </p:txBody>
      </p:sp>
    </p:spTree>
    <p:extLst>
      <p:ext uri="{BB962C8B-B14F-4D97-AF65-F5344CB8AC3E}">
        <p14:creationId xmlns:p14="http://schemas.microsoft.com/office/powerpoint/2010/main" val="3902458954"/>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ctrTitle"/>
          </p:nvPr>
        </p:nvSpPr>
        <p:spPr/>
        <p:txBody>
          <a:bodyPr/>
          <a:lstStyle/>
          <a:p>
            <a:r>
              <a:rPr lang="en-GB" b="1" dirty="0" smtClean="0">
                <a:solidFill>
                  <a:srgbClr val="7030A0"/>
                </a:solidFill>
              </a:rPr>
              <a:t>Proofing Documents</a:t>
            </a:r>
            <a:endParaRPr lang="en-GB" dirty="0" smtClean="0"/>
          </a:p>
        </p:txBody>
      </p:sp>
      <p:sp>
        <p:nvSpPr>
          <p:cNvPr id="5" name="Subtitle 4"/>
          <p:cNvSpPr>
            <a:spLocks noGrp="1"/>
          </p:cNvSpPr>
          <p:nvPr>
            <p:ph type="subTitle" idx="1"/>
          </p:nvPr>
        </p:nvSpPr>
        <p:spPr/>
        <p:txBody>
          <a:bodyPr/>
          <a:lstStyle/>
          <a:p>
            <a:pPr>
              <a:defRPr/>
            </a:pPr>
            <a:r>
              <a:rPr lang="en-GB" dirty="0">
                <a:hlinkClick r:id="rId2"/>
              </a:rPr>
              <a:t>http://</a:t>
            </a:r>
            <a:r>
              <a:rPr lang="en-GB" dirty="0" smtClean="0">
                <a:hlinkClick r:id="rId2"/>
              </a:rPr>
              <a:t>www.bbc.co.uk/skillswise/topic/editing-and-proofreading</a:t>
            </a:r>
            <a:r>
              <a:rPr lang="en-GB" dirty="0" smtClean="0"/>
              <a:t> </a:t>
            </a:r>
            <a:endParaRPr lang="en-GB" dirty="0"/>
          </a:p>
        </p:txBody>
      </p:sp>
    </p:spTree>
    <p:extLst>
      <p:ext uri="{BB962C8B-B14F-4D97-AF65-F5344CB8AC3E}">
        <p14:creationId xmlns:p14="http://schemas.microsoft.com/office/powerpoint/2010/main" val="900911404"/>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Derby Sign and Graphics</a:t>
            </a:r>
            <a:endParaRPr lang="en-GB" dirty="0"/>
          </a:p>
        </p:txBody>
      </p:sp>
      <p:sp>
        <p:nvSpPr>
          <p:cNvPr id="3" name="Content Placeholder 2"/>
          <p:cNvSpPr>
            <a:spLocks noGrp="1"/>
          </p:cNvSpPr>
          <p:nvPr>
            <p:ph idx="1"/>
          </p:nvPr>
        </p:nvSpPr>
        <p:spPr/>
        <p:txBody>
          <a:bodyPr/>
          <a:lstStyle/>
          <a:p>
            <a:r>
              <a:rPr lang="en-GB" dirty="0">
                <a:hlinkClick r:id="rId2"/>
              </a:rPr>
              <a:t>http://www.derbysignandgraphics.com</a:t>
            </a:r>
            <a:r>
              <a:rPr lang="en-GB" dirty="0" smtClean="0">
                <a:hlinkClick r:id="rId2"/>
              </a:rPr>
              <a:t>/</a:t>
            </a:r>
            <a:endParaRPr lang="en-GB" dirty="0" smtClean="0"/>
          </a:p>
          <a:p>
            <a:r>
              <a:rPr lang="en-GB" dirty="0" smtClean="0"/>
              <a:t>Using the text at the bottom of the page, find the mistakes.</a:t>
            </a:r>
          </a:p>
          <a:p>
            <a:r>
              <a:rPr lang="en-GB" dirty="0" smtClean="0"/>
              <a:t>Correct them.</a:t>
            </a:r>
          </a:p>
        </p:txBody>
      </p:sp>
    </p:spTree>
    <p:extLst>
      <p:ext uri="{BB962C8B-B14F-4D97-AF65-F5344CB8AC3E}">
        <p14:creationId xmlns:p14="http://schemas.microsoft.com/office/powerpoint/2010/main" val="16306834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b="1" smtClean="0">
                <a:solidFill>
                  <a:srgbClr val="7030A0"/>
                </a:solidFill>
              </a:rPr>
              <a:t>Proofing documents </a:t>
            </a:r>
            <a:endParaRPr lang="en-GB" smtClean="0"/>
          </a:p>
        </p:txBody>
      </p:sp>
      <p:sp>
        <p:nvSpPr>
          <p:cNvPr id="3" name="Content Placeholder 2"/>
          <p:cNvSpPr>
            <a:spLocks noGrp="1"/>
          </p:cNvSpPr>
          <p:nvPr>
            <p:ph idx="1"/>
          </p:nvPr>
        </p:nvSpPr>
        <p:spPr/>
        <p:txBody>
          <a:bodyPr/>
          <a:lstStyle/>
          <a:p>
            <a:pPr>
              <a:defRPr/>
            </a:pPr>
            <a:r>
              <a:rPr lang="en-GB" dirty="0" smtClean="0">
                <a:solidFill>
                  <a:schemeClr val="tx1">
                    <a:lumMod val="95000"/>
                    <a:lumOff val="5000"/>
                  </a:schemeClr>
                </a:solidFill>
              </a:rPr>
              <a:t>Why is proofing important?</a:t>
            </a:r>
          </a:p>
          <a:p>
            <a:pPr>
              <a:defRPr/>
            </a:pPr>
            <a:r>
              <a:rPr lang="en-GB" dirty="0" smtClean="0">
                <a:solidFill>
                  <a:schemeClr val="tx1">
                    <a:lumMod val="95000"/>
                    <a:lumOff val="5000"/>
                  </a:schemeClr>
                </a:solidFill>
              </a:rPr>
              <a:t>What methods of proofing are there? </a:t>
            </a:r>
          </a:p>
          <a:p>
            <a:pPr>
              <a:defRPr/>
            </a:pPr>
            <a:r>
              <a:rPr lang="en-GB" b="1" dirty="0">
                <a:solidFill>
                  <a:srgbClr val="7030A0"/>
                </a:solidFill>
              </a:rPr>
              <a:t>Grammar checking, spell checking, proofreading, punctuation. </a:t>
            </a:r>
          </a:p>
          <a:p>
            <a:pPr>
              <a:defRPr/>
            </a:pPr>
            <a:endParaRPr lang="en-GB" dirty="0"/>
          </a:p>
        </p:txBody>
      </p:sp>
    </p:spTree>
    <p:extLst>
      <p:ext uri="{BB962C8B-B14F-4D97-AF65-F5344CB8AC3E}">
        <p14:creationId xmlns:p14="http://schemas.microsoft.com/office/powerpoint/2010/main" val="12459702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4.6 Professional </a:t>
            </a:r>
            <a:r>
              <a:rPr lang="en-GB" dirty="0" smtClean="0"/>
              <a:t>Bodies</a:t>
            </a:r>
            <a:endParaRPr lang="en-GB" dirty="0"/>
          </a:p>
        </p:txBody>
      </p:sp>
      <p:sp>
        <p:nvSpPr>
          <p:cNvPr id="3" name="Content Placeholder 2"/>
          <p:cNvSpPr>
            <a:spLocks noGrp="1"/>
          </p:cNvSpPr>
          <p:nvPr>
            <p:ph idx="1"/>
          </p:nvPr>
        </p:nvSpPr>
        <p:spPr/>
        <p:txBody>
          <a:bodyPr/>
          <a:lstStyle/>
          <a:p>
            <a:r>
              <a:rPr lang="en-GB" dirty="0" smtClean="0"/>
              <a:t>Examples</a:t>
            </a:r>
          </a:p>
          <a:p>
            <a:r>
              <a:rPr lang="en-GB" dirty="0" smtClean="0"/>
              <a:t>Purpose</a:t>
            </a:r>
          </a:p>
          <a:p>
            <a:r>
              <a:rPr lang="en-GB" dirty="0" smtClean="0"/>
              <a:t>Benefits </a:t>
            </a:r>
            <a:r>
              <a:rPr lang="en-GB" dirty="0"/>
              <a:t>and limitations</a:t>
            </a:r>
          </a:p>
        </p:txBody>
      </p:sp>
    </p:spTree>
    <p:extLst>
      <p:ext uri="{BB962C8B-B14F-4D97-AF65-F5344CB8AC3E}">
        <p14:creationId xmlns:p14="http://schemas.microsoft.com/office/powerpoint/2010/main" val="8224662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t>Proofing documents</a:t>
            </a:r>
          </a:p>
        </p:txBody>
      </p:sp>
      <p:sp>
        <p:nvSpPr>
          <p:cNvPr id="36867" name="Content Placeholder 2"/>
          <p:cNvSpPr>
            <a:spLocks noGrp="1"/>
          </p:cNvSpPr>
          <p:nvPr>
            <p:ph idx="1"/>
          </p:nvPr>
        </p:nvSpPr>
        <p:spPr/>
        <p:txBody>
          <a:bodyPr>
            <a:normAutofit lnSpcReduction="10000"/>
          </a:bodyPr>
          <a:lstStyle/>
          <a:p>
            <a:r>
              <a:rPr lang="en-GB" sz="2400" dirty="0" smtClean="0"/>
              <a:t>Grammar checking</a:t>
            </a:r>
          </a:p>
          <a:p>
            <a:r>
              <a:rPr lang="en-GB" sz="2400" dirty="0" smtClean="0"/>
              <a:t>Spell checking</a:t>
            </a:r>
          </a:p>
          <a:p>
            <a:r>
              <a:rPr lang="en-GB" sz="2400" dirty="0" smtClean="0"/>
              <a:t>Proofreading</a:t>
            </a:r>
          </a:p>
          <a:p>
            <a:r>
              <a:rPr lang="en-GB" sz="2400" dirty="0" smtClean="0"/>
              <a:t>Punctuation</a:t>
            </a:r>
          </a:p>
          <a:p>
            <a:pPr lvl="1"/>
            <a:r>
              <a:rPr lang="en-GB" sz="2000" dirty="0" smtClean="0"/>
              <a:t>What is each one?</a:t>
            </a:r>
          </a:p>
          <a:p>
            <a:pPr lvl="1"/>
            <a:r>
              <a:rPr lang="en-GB" sz="2000" dirty="0" smtClean="0"/>
              <a:t>Why do you need to check for it? Why is it important?</a:t>
            </a:r>
          </a:p>
          <a:p>
            <a:pPr lvl="1"/>
            <a:r>
              <a:rPr lang="en-GB" sz="2000" dirty="0" smtClean="0"/>
              <a:t>How can you check?</a:t>
            </a:r>
          </a:p>
          <a:p>
            <a:r>
              <a:rPr lang="en-GB" sz="2800" dirty="0" smtClean="0"/>
              <a:t>Common examples/errors – Derby Sign and Graphics</a:t>
            </a:r>
          </a:p>
          <a:p>
            <a:r>
              <a:rPr lang="en-GB" sz="2800" dirty="0" smtClean="0"/>
              <a:t>How can they help/hinder communication?</a:t>
            </a:r>
          </a:p>
          <a:p>
            <a:pPr lvl="1"/>
            <a:r>
              <a:rPr lang="en-GB" sz="2400" dirty="0" smtClean="0"/>
              <a:t>unprofessional, appear rude etc.</a:t>
            </a:r>
          </a:p>
        </p:txBody>
      </p:sp>
    </p:spTree>
    <p:extLst>
      <p:ext uri="{BB962C8B-B14F-4D97-AF65-F5344CB8AC3E}">
        <p14:creationId xmlns:p14="http://schemas.microsoft.com/office/powerpoint/2010/main" val="16077200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r>
              <a:rPr lang="en-GB" b="1" dirty="0" smtClean="0">
                <a:solidFill>
                  <a:srgbClr val="7030A0"/>
                </a:solidFill>
              </a:rPr>
              <a:t>Appropriate Use of Language </a:t>
            </a:r>
            <a:endParaRPr lang="en-GB" dirty="0" smtClean="0">
              <a:solidFill>
                <a:srgbClr val="7030A0"/>
              </a:solidFill>
            </a:endParaRPr>
          </a:p>
        </p:txBody>
      </p:sp>
      <p:sp>
        <p:nvSpPr>
          <p:cNvPr id="2" name="Subtitle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510942568"/>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Appropriate Use of Language </a:t>
            </a:r>
          </a:p>
        </p:txBody>
      </p:sp>
      <p:sp>
        <p:nvSpPr>
          <p:cNvPr id="3" name="Content Placeholder 2"/>
          <p:cNvSpPr>
            <a:spLocks noGrp="1"/>
          </p:cNvSpPr>
          <p:nvPr>
            <p:ph idx="1"/>
          </p:nvPr>
        </p:nvSpPr>
        <p:spPr/>
        <p:txBody>
          <a:bodyPr>
            <a:normAutofit/>
          </a:bodyPr>
          <a:lstStyle/>
          <a:p>
            <a:r>
              <a:rPr lang="en-GB" sz="2400" dirty="0"/>
              <a:t>When writing, it is very important to use language that fits your audience and matches purpose. Inappropriate language uses can damage your credibility, undermine your argument, or alienate your audience.</a:t>
            </a:r>
            <a:endParaRPr lang="en-GB" sz="2400" dirty="0" smtClean="0"/>
          </a:p>
          <a:p>
            <a:pPr lvl="1"/>
            <a:r>
              <a:rPr lang="en-GB" sz="2000" dirty="0" smtClean="0"/>
              <a:t>formal</a:t>
            </a:r>
            <a:r>
              <a:rPr lang="en-GB" sz="2000" dirty="0"/>
              <a:t>, </a:t>
            </a:r>
            <a:endParaRPr lang="en-GB" sz="2000" dirty="0" smtClean="0"/>
          </a:p>
          <a:p>
            <a:pPr lvl="1"/>
            <a:r>
              <a:rPr lang="en-GB" sz="2000" dirty="0" smtClean="0"/>
              <a:t>informal</a:t>
            </a:r>
            <a:r>
              <a:rPr lang="en-GB" sz="2000" dirty="0"/>
              <a:t>, </a:t>
            </a:r>
            <a:endParaRPr lang="en-GB" sz="2000" dirty="0" smtClean="0"/>
          </a:p>
          <a:p>
            <a:pPr lvl="1"/>
            <a:r>
              <a:rPr lang="en-GB" sz="2000" dirty="0" smtClean="0"/>
              <a:t>technical</a:t>
            </a:r>
            <a:r>
              <a:rPr lang="en-GB" sz="2000" dirty="0"/>
              <a:t>, </a:t>
            </a:r>
            <a:endParaRPr lang="en-GB" sz="2000" dirty="0" smtClean="0"/>
          </a:p>
          <a:p>
            <a:pPr lvl="1"/>
            <a:r>
              <a:rPr lang="en-GB" sz="2000" dirty="0" smtClean="0"/>
              <a:t>non-technical</a:t>
            </a:r>
            <a:endParaRPr lang="en-GB" sz="2000" dirty="0"/>
          </a:p>
          <a:p>
            <a:r>
              <a:rPr lang="en-GB" sz="2400" dirty="0" smtClean="0"/>
              <a:t>Define each</a:t>
            </a:r>
          </a:p>
          <a:p>
            <a:r>
              <a:rPr lang="en-GB" sz="2400" dirty="0" smtClean="0"/>
              <a:t>Give examples and describe a situation when it would be appropriate.</a:t>
            </a:r>
            <a:endParaRPr lang="en-GB" sz="2400" dirty="0"/>
          </a:p>
        </p:txBody>
      </p:sp>
    </p:spTree>
    <p:extLst>
      <p:ext uri="{BB962C8B-B14F-4D97-AF65-F5344CB8AC3E}">
        <p14:creationId xmlns:p14="http://schemas.microsoft.com/office/powerpoint/2010/main" val="1732966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p:txBody>
          <a:bodyPr/>
          <a:lstStyle/>
          <a:p>
            <a:r>
              <a:rPr lang="en-GB" b="1" dirty="0" smtClean="0">
                <a:solidFill>
                  <a:srgbClr val="7030A0"/>
                </a:solidFill>
              </a:rPr>
              <a:t>Interpersonal Skills</a:t>
            </a:r>
            <a:endParaRPr lang="en-GB" dirty="0" smtClean="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28112709"/>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3600" dirty="0" smtClean="0"/>
              <a:t>What are Interpersonal Skills?</a:t>
            </a:r>
          </a:p>
        </p:txBody>
      </p:sp>
      <p:sp>
        <p:nvSpPr>
          <p:cNvPr id="8195" name="Content Placeholder 2"/>
          <p:cNvSpPr>
            <a:spLocks noGrp="1"/>
          </p:cNvSpPr>
          <p:nvPr>
            <p:ph idx="1"/>
          </p:nvPr>
        </p:nvSpPr>
        <p:spPr/>
        <p:txBody>
          <a:bodyPr/>
          <a:lstStyle/>
          <a:p>
            <a:pPr marL="0" indent="0" algn="ctr">
              <a:buFont typeface="Arial" charset="0"/>
              <a:buNone/>
            </a:pPr>
            <a:r>
              <a:rPr lang="en-GB" sz="4800" dirty="0" smtClean="0">
                <a:solidFill>
                  <a:srgbClr val="7030A0"/>
                </a:solidFill>
              </a:rPr>
              <a:t>Interpersonal skills are the life skills we use every day to communicate and interact with other people, individually and in groups.</a:t>
            </a:r>
          </a:p>
          <a:p>
            <a:pPr marL="0" indent="0" algn="ctr">
              <a:buFont typeface="Arial" charset="0"/>
              <a:buNone/>
            </a:pPr>
            <a:endParaRPr lang="en-GB" dirty="0" smtClean="0"/>
          </a:p>
        </p:txBody>
      </p:sp>
    </p:spTree>
    <p:extLst>
      <p:ext uri="{BB962C8B-B14F-4D97-AF65-F5344CB8AC3E}">
        <p14:creationId xmlns:p14="http://schemas.microsoft.com/office/powerpoint/2010/main" val="186878171"/>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Interpersonal Skills?</a:t>
            </a:r>
          </a:p>
        </p:txBody>
      </p:sp>
      <p:sp>
        <p:nvSpPr>
          <p:cNvPr id="3" name="Content Placeholder 2"/>
          <p:cNvSpPr>
            <a:spLocks noGrp="1"/>
          </p:cNvSpPr>
          <p:nvPr>
            <p:ph idx="1"/>
          </p:nvPr>
        </p:nvSpPr>
        <p:spPr/>
        <p:txBody>
          <a:bodyPr>
            <a:normAutofit lnSpcReduction="10000"/>
          </a:bodyPr>
          <a:lstStyle/>
          <a:p>
            <a:r>
              <a:rPr lang="en-GB" dirty="0"/>
              <a:t>Interpersonal skills are sometimes referred to as </a:t>
            </a:r>
            <a:r>
              <a:rPr lang="en-GB" b="1" dirty="0"/>
              <a:t>people skills</a:t>
            </a:r>
            <a:r>
              <a:rPr lang="en-GB" dirty="0"/>
              <a:t> or </a:t>
            </a:r>
            <a:r>
              <a:rPr lang="en-GB" b="1" dirty="0"/>
              <a:t>social skills,</a:t>
            </a:r>
            <a:r>
              <a:rPr lang="en-GB" dirty="0"/>
              <a:t> and with good reason: these are skills that we use while communicating with others. Interpersonal skills include speaking, explaining, persuasion, and active listening. In the business world, it refers to a person's ability to communicate and interact effectively within the organization with colleagues and seniors.</a:t>
            </a:r>
          </a:p>
        </p:txBody>
      </p:sp>
    </p:spTree>
    <p:extLst>
      <p:ext uri="{BB962C8B-B14F-4D97-AF65-F5344CB8AC3E}">
        <p14:creationId xmlns:p14="http://schemas.microsoft.com/office/powerpoint/2010/main" val="18091950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What are Interpersonal Skills?</a:t>
            </a:r>
          </a:p>
        </p:txBody>
      </p:sp>
      <p:sp>
        <p:nvSpPr>
          <p:cNvPr id="3" name="Content Placeholder 2"/>
          <p:cNvSpPr>
            <a:spLocks noGrp="1"/>
          </p:cNvSpPr>
          <p:nvPr>
            <p:ph idx="1"/>
          </p:nvPr>
        </p:nvSpPr>
        <p:spPr/>
        <p:txBody>
          <a:bodyPr/>
          <a:lstStyle/>
          <a:p>
            <a:pPr>
              <a:defRPr/>
            </a:pPr>
            <a:r>
              <a:rPr lang="en-GB" sz="2400" dirty="0" smtClean="0"/>
              <a:t>There </a:t>
            </a:r>
            <a:r>
              <a:rPr lang="en-GB" sz="2400" dirty="0"/>
              <a:t>are a variety of skills that will help you to succeed in different areas of </a:t>
            </a:r>
            <a:r>
              <a:rPr lang="en-GB" sz="2400" dirty="0" smtClean="0"/>
              <a:t>life.</a:t>
            </a:r>
          </a:p>
          <a:p>
            <a:pPr>
              <a:defRPr/>
            </a:pPr>
            <a:r>
              <a:rPr lang="en-GB" sz="2400" dirty="0" smtClean="0"/>
              <a:t>However</a:t>
            </a:r>
            <a:r>
              <a:rPr lang="en-GB" sz="2400" dirty="0"/>
              <a:t>, the foundation for many areas of our lives are good</a:t>
            </a:r>
            <a:r>
              <a:rPr lang="en-GB" sz="2400" b="1" dirty="0"/>
              <a:t> interpersonal skills</a:t>
            </a:r>
            <a:r>
              <a:rPr lang="en-GB" sz="2400" dirty="0"/>
              <a:t> since these are relevant to our </a:t>
            </a:r>
            <a:r>
              <a:rPr lang="en-GB" sz="2400" b="1" dirty="0"/>
              <a:t>personal relationships</a:t>
            </a:r>
            <a:r>
              <a:rPr lang="en-GB" sz="2400" dirty="0"/>
              <a:t>, </a:t>
            </a:r>
            <a:r>
              <a:rPr lang="en-GB" sz="2400" b="1" dirty="0"/>
              <a:t>social affairs</a:t>
            </a:r>
            <a:r>
              <a:rPr lang="en-GB" sz="2400" dirty="0"/>
              <a:t> and </a:t>
            </a:r>
            <a:r>
              <a:rPr lang="en-GB" sz="2400" b="1" dirty="0"/>
              <a:t>professional lives</a:t>
            </a:r>
            <a:r>
              <a:rPr lang="en-GB" sz="2400" dirty="0"/>
              <a:t> and are the basis on which we can develop other life skills. </a:t>
            </a:r>
            <a:endParaRPr lang="en-GB" sz="2400" dirty="0" smtClean="0"/>
          </a:p>
          <a:p>
            <a:pPr>
              <a:defRPr/>
            </a:pPr>
            <a:r>
              <a:rPr lang="en-GB" sz="2400" dirty="0" smtClean="0"/>
              <a:t>Unlike </a:t>
            </a:r>
            <a:r>
              <a:rPr lang="en-GB" sz="2400" dirty="0"/>
              <a:t>specialised and technical skills (hard skills), interpersonal skills (soft skills) will be used every day and in every area of our lives. </a:t>
            </a:r>
          </a:p>
          <a:p>
            <a:pPr marL="0" indent="0">
              <a:buFont typeface="Arial" charset="0"/>
              <a:buNone/>
              <a:defRPr/>
            </a:pPr>
            <a:endParaRPr lang="en-GB" sz="2000" dirty="0"/>
          </a:p>
          <a:p>
            <a:pPr marL="0" indent="0">
              <a:buFont typeface="Arial" charset="0"/>
              <a:buNone/>
              <a:defRPr/>
            </a:pPr>
            <a:endParaRPr lang="en-GB" sz="2000" dirty="0"/>
          </a:p>
        </p:txBody>
      </p:sp>
    </p:spTree>
    <p:extLst>
      <p:ext uri="{BB962C8B-B14F-4D97-AF65-F5344CB8AC3E}">
        <p14:creationId xmlns:p14="http://schemas.microsoft.com/office/powerpoint/2010/main" val="4209968221"/>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Interpersonal Skills</a:t>
            </a:r>
          </a:p>
        </p:txBody>
      </p:sp>
      <p:sp>
        <p:nvSpPr>
          <p:cNvPr id="10243" name="Content Placeholder 2"/>
          <p:cNvSpPr>
            <a:spLocks noGrp="1"/>
          </p:cNvSpPr>
          <p:nvPr>
            <p:ph idx="1"/>
          </p:nvPr>
        </p:nvSpPr>
        <p:spPr/>
        <p:txBody>
          <a:bodyPr>
            <a:normAutofit lnSpcReduction="10000"/>
          </a:bodyPr>
          <a:lstStyle/>
          <a:p>
            <a:r>
              <a:rPr lang="en-GB" sz="2000" b="1" smtClean="0">
                <a:hlinkClick r:id="rId3"/>
              </a:rPr>
              <a:t>Verbal Communication</a:t>
            </a:r>
            <a:r>
              <a:rPr lang="en-GB" sz="2000" smtClean="0"/>
              <a:t> - What we say and how we say it.</a:t>
            </a:r>
          </a:p>
          <a:p>
            <a:r>
              <a:rPr lang="en-GB" sz="2000" b="1" smtClean="0">
                <a:hlinkClick r:id="rId4"/>
              </a:rPr>
              <a:t>Non-Verbal Communication</a:t>
            </a:r>
            <a:r>
              <a:rPr lang="en-GB" sz="2000" smtClean="0"/>
              <a:t> - What we communicate without words, body language is an example.</a:t>
            </a:r>
          </a:p>
          <a:p>
            <a:r>
              <a:rPr lang="en-GB" sz="2000" b="1" smtClean="0">
                <a:hlinkClick r:id="rId5"/>
              </a:rPr>
              <a:t>Listening Skills</a:t>
            </a:r>
            <a:r>
              <a:rPr lang="en-GB" sz="2000" smtClean="0"/>
              <a:t> - How we interpret both the verbal and non-verbal messages sent by others.</a:t>
            </a:r>
          </a:p>
          <a:p>
            <a:r>
              <a:rPr lang="en-GB" sz="2000" b="1" smtClean="0">
                <a:hlinkClick r:id="rId6"/>
              </a:rPr>
              <a:t>Negotiation</a:t>
            </a:r>
            <a:r>
              <a:rPr lang="en-GB" sz="2000" smtClean="0"/>
              <a:t> - Working with others to find a mutually agreeable outcome.</a:t>
            </a:r>
          </a:p>
          <a:p>
            <a:r>
              <a:rPr lang="en-GB" sz="2000" b="1" smtClean="0">
                <a:hlinkClick r:id="rId7"/>
              </a:rPr>
              <a:t>Problem Solving</a:t>
            </a:r>
            <a:r>
              <a:rPr lang="en-GB" sz="2000" smtClean="0"/>
              <a:t> - Working with others to identify, define and solve problems.</a:t>
            </a:r>
          </a:p>
          <a:p>
            <a:r>
              <a:rPr lang="en-GB" sz="2000" b="1" smtClean="0">
                <a:hlinkClick r:id="rId8"/>
              </a:rPr>
              <a:t>Decision Making</a:t>
            </a:r>
            <a:r>
              <a:rPr lang="en-GB" sz="2000" smtClean="0"/>
              <a:t> – Exploring and analysing options to make sound decisions.</a:t>
            </a:r>
          </a:p>
          <a:p>
            <a:r>
              <a:rPr lang="en-GB" sz="2000" b="1" smtClean="0">
                <a:hlinkClick r:id="rId9"/>
              </a:rPr>
              <a:t>Assertiveness</a:t>
            </a:r>
            <a:r>
              <a:rPr lang="en-GB" sz="2000" smtClean="0"/>
              <a:t> – Communicating our values, ideas, beliefs, opinions, needs and wants freely.</a:t>
            </a:r>
            <a:br>
              <a:rPr lang="en-GB" sz="2000" smtClean="0"/>
            </a:br>
            <a:endParaRPr lang="en-GB" sz="2000" smtClean="0"/>
          </a:p>
        </p:txBody>
      </p:sp>
    </p:spTree>
    <p:extLst>
      <p:ext uri="{BB962C8B-B14F-4D97-AF65-F5344CB8AC3E}">
        <p14:creationId xmlns:p14="http://schemas.microsoft.com/office/powerpoint/2010/main" val="28469677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z="4000" b="1" smtClean="0"/>
              <a:t>Inter-Personal Skills Definitions</a:t>
            </a:r>
            <a:endParaRPr lang="en-GB" sz="4000" smtClean="0"/>
          </a:p>
        </p:txBody>
      </p:sp>
      <p:sp>
        <p:nvSpPr>
          <p:cNvPr id="14339" name="Content Placeholder 2"/>
          <p:cNvSpPr>
            <a:spLocks noGrp="1"/>
          </p:cNvSpPr>
          <p:nvPr>
            <p:ph idx="1"/>
          </p:nvPr>
        </p:nvSpPr>
        <p:spPr/>
        <p:txBody>
          <a:bodyPr/>
          <a:lstStyle/>
          <a:p>
            <a:r>
              <a:rPr lang="en-GB" smtClean="0"/>
              <a:t>What is each one?</a:t>
            </a:r>
          </a:p>
          <a:p>
            <a:r>
              <a:rPr lang="en-GB" smtClean="0"/>
              <a:t>When used?</a:t>
            </a:r>
          </a:p>
          <a:p>
            <a:r>
              <a:rPr lang="en-GB" smtClean="0"/>
              <a:t>Why?</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19061" t="20444" r="23570" b="20387"/>
          <a:stretch>
            <a:fillRect/>
          </a:stretch>
        </p:blipFill>
        <p:spPr bwMode="auto">
          <a:xfrm>
            <a:off x="3851275" y="1916113"/>
            <a:ext cx="4816475"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6995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Test Your Skills </a:t>
            </a:r>
          </a:p>
        </p:txBody>
      </p:sp>
      <p:sp>
        <p:nvSpPr>
          <p:cNvPr id="27651" name="Content Placeholder 2"/>
          <p:cNvSpPr>
            <a:spLocks noGrp="1"/>
          </p:cNvSpPr>
          <p:nvPr>
            <p:ph idx="1"/>
          </p:nvPr>
        </p:nvSpPr>
        <p:spPr/>
        <p:txBody>
          <a:bodyPr/>
          <a:lstStyle/>
          <a:p>
            <a:r>
              <a:rPr lang="en-GB" dirty="0" smtClean="0"/>
              <a:t>Test:</a:t>
            </a:r>
          </a:p>
          <a:p>
            <a:r>
              <a:rPr lang="en-GB" dirty="0" smtClean="0">
                <a:hlinkClick r:id="rId2"/>
              </a:rPr>
              <a:t>http://www.skillsyouneed.com/ips/interpersonal-skills-test.html </a:t>
            </a:r>
            <a:endParaRPr lang="en-GB" dirty="0" smtClean="0"/>
          </a:p>
          <a:p>
            <a:r>
              <a:rPr lang="en-GB" dirty="0">
                <a:hlinkClick r:id="rId3"/>
              </a:rPr>
              <a:t>https://</a:t>
            </a:r>
            <a:r>
              <a:rPr lang="en-GB" dirty="0" smtClean="0">
                <a:hlinkClick r:id="rId3"/>
              </a:rPr>
              <a:t>www.mindtools.com/pages/article/newTMM_36.htm</a:t>
            </a:r>
            <a:r>
              <a:rPr lang="en-GB" dirty="0" smtClean="0"/>
              <a:t> </a:t>
            </a:r>
          </a:p>
          <a:p>
            <a:r>
              <a:rPr lang="en-GB" dirty="0" smtClean="0"/>
              <a:t>Record your results with today’s date.</a:t>
            </a:r>
          </a:p>
        </p:txBody>
      </p:sp>
    </p:spTree>
    <p:extLst>
      <p:ext uri="{BB962C8B-B14F-4D97-AF65-F5344CB8AC3E}">
        <p14:creationId xmlns:p14="http://schemas.microsoft.com/office/powerpoint/2010/main" val="918748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9096BCBD86FC40911C58F73CFCC2E1" ma:contentTypeVersion="0" ma:contentTypeDescription="Create a new document." ma:contentTypeScope="" ma:versionID="b04848b8393d137b8ef38a2a84d7421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5182F8-2576-447C-B01D-2CB89C2962E7}">
  <ds:schemaRefs>
    <ds:schemaRef ds:uri="http://schemas.microsoft.com/sharepoint/v3/contenttype/forms"/>
  </ds:schemaRefs>
</ds:datastoreItem>
</file>

<file path=customXml/itemProps2.xml><?xml version="1.0" encoding="utf-8"?>
<ds:datastoreItem xmlns:ds="http://schemas.openxmlformats.org/officeDocument/2006/customXml" ds:itemID="{7FE86FB3-4BB5-4D1B-82B4-191AD836F8D5}">
  <ds:schemaRef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7396D462-5A8F-4A07-892A-01A37C5A5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1248</TotalTime>
  <Words>4933</Words>
  <Application>Microsoft Office PowerPoint</Application>
  <PresentationFormat>On-screen Show (4:3)</PresentationFormat>
  <Paragraphs>678</Paragraphs>
  <Slides>119</Slides>
  <Notes>28</Notes>
  <HiddenSlides>3</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Understand employability and communication skills used in an IT environment</vt:lpstr>
      <vt:lpstr>LEARNING OUTCOME (LO) WEIGHTINGS</vt:lpstr>
      <vt:lpstr>Understand employability and communication skills used in an IT environment</vt:lpstr>
      <vt:lpstr>4.1 Communication Skills</vt:lpstr>
      <vt:lpstr>4.2Communication Technology</vt:lpstr>
      <vt:lpstr>4.3 Personal Attributes</vt:lpstr>
      <vt:lpstr>4.4 Ready for Work</vt:lpstr>
      <vt:lpstr>4.5 Job Roles</vt:lpstr>
      <vt:lpstr>4.6 Professional Bodies</vt:lpstr>
      <vt:lpstr>4.7 Industry Certification</vt:lpstr>
      <vt:lpstr>3. Personal Attributes</vt:lpstr>
      <vt:lpstr>4. Ready for Work</vt:lpstr>
      <vt:lpstr>5. Job Roles</vt:lpstr>
      <vt:lpstr>Spec Details</vt:lpstr>
      <vt:lpstr>Lesson Objectives</vt:lpstr>
      <vt:lpstr>PowerPoint Presentation</vt:lpstr>
      <vt:lpstr>PowerPoint Presentation</vt:lpstr>
      <vt:lpstr>What is a job in the IT sector?</vt:lpstr>
      <vt:lpstr>What kind of work can I do?</vt:lpstr>
      <vt:lpstr>What is a skill?  What is an attribute? </vt:lpstr>
      <vt:lpstr>Answer</vt:lpstr>
      <vt:lpstr>Group questions</vt:lpstr>
      <vt:lpstr>Review</vt:lpstr>
      <vt:lpstr>What do employers value?</vt:lpstr>
      <vt:lpstr>Skills and Attributes</vt:lpstr>
      <vt:lpstr>Ben Gouldstone</vt:lpstr>
      <vt:lpstr>What skills/personal attributes would you need if you did Ben’s Job?</vt:lpstr>
      <vt:lpstr>Job Specifications</vt:lpstr>
      <vt:lpstr>IT Job Roles - Spotlight</vt:lpstr>
      <vt:lpstr>Resources</vt:lpstr>
      <vt:lpstr>The next Bill Gates?</vt:lpstr>
      <vt:lpstr>Example Exam Question</vt:lpstr>
      <vt:lpstr>PowerPoint Presentation</vt:lpstr>
      <vt:lpstr>Ready for Work</vt:lpstr>
      <vt:lpstr>6. Professional Bodies</vt:lpstr>
      <vt:lpstr>7. Industry Certification</vt:lpstr>
      <vt:lpstr>Spec Details</vt:lpstr>
      <vt:lpstr>Lesson Objectives</vt:lpstr>
      <vt:lpstr>What is a professional body?</vt:lpstr>
      <vt:lpstr>Professional Bodies</vt:lpstr>
      <vt:lpstr>Professional Bodies</vt:lpstr>
      <vt:lpstr>PowerPoint Presentation</vt:lpstr>
      <vt:lpstr>Industry Certification</vt:lpstr>
      <vt:lpstr>Industry Certification</vt:lpstr>
      <vt:lpstr>2. Communication Technology</vt:lpstr>
      <vt:lpstr>Spec Details</vt:lpstr>
      <vt:lpstr>Lesson Objectives</vt:lpstr>
      <vt:lpstr>Unscramble the words below:</vt:lpstr>
      <vt:lpstr>PowerPoint Presentation</vt:lpstr>
      <vt:lpstr>What is Communication Technology?</vt:lpstr>
      <vt:lpstr>What is Communication Technology?</vt:lpstr>
      <vt:lpstr>Scenarios</vt:lpstr>
      <vt:lpstr>Scenario A</vt:lpstr>
      <vt:lpstr>Scenario B</vt:lpstr>
      <vt:lpstr>Scenario C</vt:lpstr>
      <vt:lpstr>Scenario D</vt:lpstr>
      <vt:lpstr>Scenario E</vt:lpstr>
      <vt:lpstr>Scenario F</vt:lpstr>
      <vt:lpstr>Scenario G</vt:lpstr>
      <vt:lpstr>1. Communication Skills</vt:lpstr>
      <vt:lpstr>1. Communication Skills</vt:lpstr>
      <vt:lpstr>Spec Details</vt:lpstr>
      <vt:lpstr>ICT Workout</vt:lpstr>
      <vt:lpstr>Lesson Objectives</vt:lpstr>
      <vt:lpstr>TYPES</vt:lpstr>
      <vt:lpstr>Types of Communication</vt:lpstr>
      <vt:lpstr>How Good Are Your Communication Skills?</vt:lpstr>
      <vt:lpstr>Types of Communication</vt:lpstr>
      <vt:lpstr>Stand And Share</vt:lpstr>
      <vt:lpstr>Group</vt:lpstr>
      <vt:lpstr>Effective Communication</vt:lpstr>
      <vt:lpstr>Sources and Recipients</vt:lpstr>
      <vt:lpstr>Types of Communication Tools</vt:lpstr>
      <vt:lpstr>Relevant Factors</vt:lpstr>
      <vt:lpstr>Examples</vt:lpstr>
      <vt:lpstr>Examples</vt:lpstr>
      <vt:lpstr>SKILLS</vt:lpstr>
      <vt:lpstr>Cues in Verbal Exchanges</vt:lpstr>
      <vt:lpstr>What is a Cue?</vt:lpstr>
      <vt:lpstr>Cues in verbal exchanges </vt:lpstr>
      <vt:lpstr>Task: Cues in Verbal Exchanges</vt:lpstr>
      <vt:lpstr>Principles of Effective Communication Cues in Verbal Exchanges</vt:lpstr>
      <vt:lpstr>Dictionary</vt:lpstr>
      <vt:lpstr>Questioning Techniques</vt:lpstr>
      <vt:lpstr>Task: Questioning Techniques</vt:lpstr>
      <vt:lpstr>Principles of Effective Communication Questioning Techniques</vt:lpstr>
      <vt:lpstr>Proofing Documents</vt:lpstr>
      <vt:lpstr>Derby Sign and Graphics</vt:lpstr>
      <vt:lpstr>Proofing documents </vt:lpstr>
      <vt:lpstr>Proofing documents</vt:lpstr>
      <vt:lpstr>Appropriate Use of Language </vt:lpstr>
      <vt:lpstr>Appropriate Use of Language </vt:lpstr>
      <vt:lpstr>Interpersonal Skills</vt:lpstr>
      <vt:lpstr>What are Interpersonal Skills?</vt:lpstr>
      <vt:lpstr>What are Interpersonal Skills?</vt:lpstr>
      <vt:lpstr>What are Interpersonal Skills?</vt:lpstr>
      <vt:lpstr>Interpersonal Skills</vt:lpstr>
      <vt:lpstr>Inter-Personal Skills Definitions</vt:lpstr>
      <vt:lpstr>Test Your Skills </vt:lpstr>
      <vt:lpstr>How to Improve Interpersonal Skills?</vt:lpstr>
      <vt:lpstr>Demonstrate your interpersonal skills</vt:lpstr>
      <vt:lpstr>FARMERS COMMUNICATION EXERCISE</vt:lpstr>
      <vt:lpstr>FARMERS COMMUNICATION EXERCISE</vt:lpstr>
      <vt:lpstr>FARMERS COMMUNICATION EXERCISE</vt:lpstr>
      <vt:lpstr>FARMERS COMMUNICATION EXERCISE</vt:lpstr>
      <vt:lpstr>Improve and develop your interpersonal skills including:</vt:lpstr>
      <vt:lpstr>Useful Links</vt:lpstr>
      <vt:lpstr>BARRIERS</vt:lpstr>
      <vt:lpstr>Barriers</vt:lpstr>
      <vt:lpstr>Barriers</vt:lpstr>
      <vt:lpstr>Overcoming Hindrances</vt:lpstr>
      <vt:lpstr>Task</vt:lpstr>
      <vt:lpstr>Booklet</vt:lpstr>
      <vt:lpstr>Understand employability and communication skills used in an IT environment</vt:lpstr>
      <vt:lpstr>Understand employability and communication skills used in an IT environment</vt:lpstr>
      <vt:lpstr>Review Questions/Tasks</vt:lpstr>
      <vt:lpstr>Review Questions/Tasks</vt:lpstr>
      <vt:lpstr>Review Questions/Tasks</vt:lpstr>
      <vt:lpstr>Review Questions/Tasks</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TECHNICALS LEVEL 3  INFORMATION TECHNOLOGY</dc:title>
  <dc:creator>sgregory</dc:creator>
  <cp:lastModifiedBy>sgregory</cp:lastModifiedBy>
  <cp:revision>130</cp:revision>
  <cp:lastPrinted>2016-09-09T09:50:31Z</cp:lastPrinted>
  <dcterms:created xsi:type="dcterms:W3CDTF">2015-11-09T15:06:43Z</dcterms:created>
  <dcterms:modified xsi:type="dcterms:W3CDTF">2016-11-29T09:45:33Z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0x0101009D9096BCBD86FC40911C58F73CFCC2E1</vt:lpwstr>
  </property>
</Properties>
</file>