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9" r:id="rId4"/>
    <p:sldId id="281" r:id="rId5"/>
    <p:sldId id="280" r:id="rId6"/>
    <p:sldId id="282" r:id="rId7"/>
    <p:sldId id="259" r:id="rId8"/>
    <p:sldId id="277" r:id="rId9"/>
    <p:sldId id="283" r:id="rId10"/>
    <p:sldId id="276" r:id="rId11"/>
    <p:sldId id="264" r:id="rId12"/>
    <p:sldId id="285" r:id="rId13"/>
    <p:sldId id="286" r:id="rId14"/>
    <p:sldId id="284" r:id="rId15"/>
  </p:sldIdLst>
  <p:sldSz cx="9144000" cy="6858000" type="screen4x3"/>
  <p:notesSz cx="6781800" cy="99202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AFF"/>
    <a:srgbClr val="5F5F5F"/>
    <a:srgbClr val="BEBEBE"/>
    <a:srgbClr val="DED39B"/>
    <a:srgbClr val="F6CA33"/>
    <a:srgbClr val="408ECB"/>
    <a:srgbClr val="F57F85"/>
    <a:srgbClr val="CF00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82839" autoAdjust="0"/>
  </p:normalViewPr>
  <p:slideViewPr>
    <p:cSldViewPr snapToObjects="1">
      <p:cViewPr varScale="1">
        <p:scale>
          <a:sx n="57" d="100"/>
          <a:sy n="57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08" y="-84"/>
      </p:cViewPr>
      <p:guideLst>
        <p:guide orient="horz" pos="3125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42475E-8C36-4626-A7A5-5DAAD86AA8A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8128CB-5A09-469B-84B9-CC343B50C4E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419DB-2F91-4568-9170-ED6949C27BFA}" type="slidenum">
              <a:rPr lang="en-GB"/>
              <a:pPr/>
              <a:t>1</a:t>
            </a:fld>
            <a:endParaRPr lang="en-GB"/>
          </a:p>
        </p:txBody>
      </p:sp>
      <p:sp>
        <p:nvSpPr>
          <p:cNvPr id="69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25EDE-D6B3-4CD0-9D7C-5B81F0E5FA24}" type="slidenum">
              <a:rPr lang="en-GB"/>
              <a:pPr/>
              <a:t>12</a:t>
            </a:fld>
            <a:endParaRPr lang="en-GB"/>
          </a:p>
        </p:txBody>
      </p:sp>
      <p:sp>
        <p:nvSpPr>
          <p:cNvPr id="71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13FBE-7938-43DB-93C9-B5812B185665}" type="slidenum">
              <a:rPr lang="en-GB"/>
              <a:pPr/>
              <a:t>13</a:t>
            </a:fld>
            <a:endParaRPr lang="en-GB"/>
          </a:p>
        </p:txBody>
      </p:sp>
      <p:sp>
        <p:nvSpPr>
          <p:cNvPr id="70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6F11-C2A9-4F5B-AC20-64B7337C7268}" type="slidenum">
              <a:rPr lang="en-GB"/>
              <a:pPr/>
              <a:t>2</a:t>
            </a:fld>
            <a:endParaRPr lang="en-GB"/>
          </a:p>
        </p:txBody>
      </p:sp>
      <p:sp>
        <p:nvSpPr>
          <p:cNvPr id="70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70831-8BB1-413E-802D-C0B870F3D93B}" type="slidenum">
              <a:rPr lang="en-GB"/>
              <a:pPr/>
              <a:t>4</a:t>
            </a:fld>
            <a:endParaRPr lang="en-GB"/>
          </a:p>
        </p:txBody>
      </p:sp>
      <p:sp>
        <p:nvSpPr>
          <p:cNvPr id="71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15BA5-D550-40EE-B138-0ADA15492A2F}" type="slidenum">
              <a:rPr lang="en-GB"/>
              <a:pPr/>
              <a:t>6</a:t>
            </a:fld>
            <a:endParaRPr lang="en-GB"/>
          </a:p>
        </p:txBody>
      </p:sp>
      <p:sp>
        <p:nvSpPr>
          <p:cNvPr id="66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33EDF-F5A2-49F6-8A55-F70300F39BF2}" type="slidenum">
              <a:rPr lang="en-GB"/>
              <a:pPr/>
              <a:t>7</a:t>
            </a:fld>
            <a:endParaRPr lang="en-GB"/>
          </a:p>
        </p:txBody>
      </p:sp>
      <p:sp>
        <p:nvSpPr>
          <p:cNvPr id="69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8C621-1A44-41A6-A321-318BB141CE55}" type="slidenum">
              <a:rPr lang="en-GB"/>
              <a:pPr/>
              <a:t>8</a:t>
            </a:fld>
            <a:endParaRPr lang="en-GB"/>
          </a:p>
        </p:txBody>
      </p:sp>
      <p:sp>
        <p:nvSpPr>
          <p:cNvPr id="70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237A3-0293-4CB3-A379-15241CFB11F3}" type="slidenum">
              <a:rPr lang="en-GB"/>
              <a:pPr/>
              <a:t>9</a:t>
            </a:fld>
            <a:endParaRPr lang="en-GB"/>
          </a:p>
        </p:txBody>
      </p:sp>
      <p:sp>
        <p:nvSpPr>
          <p:cNvPr id="69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1CB49-4F0E-4A26-9ED2-F60C19320668}" type="slidenum">
              <a:rPr lang="en-GB"/>
              <a:pPr/>
              <a:t>10</a:t>
            </a:fld>
            <a:endParaRPr lang="en-GB"/>
          </a:p>
        </p:txBody>
      </p:sp>
      <p:sp>
        <p:nvSpPr>
          <p:cNvPr id="67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FDFE-D316-40D9-8C7F-80C8F5E81A11}" type="slidenum">
              <a:rPr lang="en-GB"/>
              <a:pPr/>
              <a:t>11</a:t>
            </a:fld>
            <a:endParaRPr lang="en-GB"/>
          </a:p>
        </p:txBody>
      </p:sp>
      <p:sp>
        <p:nvSpPr>
          <p:cNvPr id="71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6225" indent="-27622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­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812800" indent="-231775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>
          <a:solidFill>
            <a:schemeClr val="tx1"/>
          </a:solidFill>
          <a:latin typeface="+mn-lt"/>
        </a:defRPr>
      </a:lvl3pPr>
      <a:lvl4pPr marL="1058863" indent="-215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13493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18065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2637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27209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1781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6225" indent="-27622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­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812800" indent="-231775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>
          <a:solidFill>
            <a:schemeClr val="tx1"/>
          </a:solidFill>
          <a:latin typeface="+mn-lt"/>
        </a:defRPr>
      </a:lvl3pPr>
      <a:lvl4pPr marL="1058863" indent="-215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13493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18065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2637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27209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1781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0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684213" y="2349500"/>
            <a:ext cx="79200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3200" b="1">
                <a:solidFill>
                  <a:schemeClr val="bg1"/>
                </a:solidFill>
              </a:rPr>
              <a:t>How is climate change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>
                <a:solidFill>
                  <a:schemeClr val="bg1"/>
                </a:solidFill>
              </a:rPr>
              <a:t>impacting on children around the world?</a:t>
            </a:r>
            <a:endParaRPr lang="en-GB" sz="3200"/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684213" y="3787775"/>
            <a:ext cx="66960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>
              <a:solidFill>
                <a:srgbClr val="F57F85"/>
              </a:solidFill>
            </a:endParaRPr>
          </a:p>
        </p:txBody>
      </p:sp>
      <p:pic>
        <p:nvPicPr>
          <p:cNvPr id="656391" name="Picture 7" descr="AA_Logotype100_N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66713"/>
            <a:ext cx="2555875" cy="333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4" name="Picture 2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466725" y="839788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CF009A"/>
                </a:solidFill>
              </a:rPr>
              <a:t>Two children impacted by climate change</a:t>
            </a:r>
          </a:p>
        </p:txBody>
      </p:sp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466725" y="13414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68682" name="Text Box 10"/>
          <p:cNvSpPr txBox="1">
            <a:spLocks noChangeArrowheads="1"/>
          </p:cNvSpPr>
          <p:nvPr/>
        </p:nvSpPr>
        <p:spPr bwMode="auto">
          <a:xfrm>
            <a:off x="-287338" y="3151188"/>
            <a:ext cx="6049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ED1C24"/>
              </a:solidFill>
            </a:endParaRPr>
          </a:p>
        </p:txBody>
      </p:sp>
      <p:sp>
        <p:nvSpPr>
          <p:cNvPr id="668683" name="Rectangle 11"/>
          <p:cNvSpPr>
            <a:spLocks noChangeArrowheads="1"/>
          </p:cNvSpPr>
          <p:nvPr/>
        </p:nvSpPr>
        <p:spPr bwMode="auto">
          <a:xfrm>
            <a:off x="466725" y="4000500"/>
            <a:ext cx="403383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GB"/>
              <a:t>Biplob lives in Bangladesh </a:t>
            </a:r>
          </a:p>
          <a:p>
            <a:pPr marL="342900" indent="-342900"/>
            <a:r>
              <a:rPr lang="en-GB"/>
              <a:t>and is being impacted by climate change through floods and storms. </a:t>
            </a:r>
          </a:p>
          <a:p>
            <a:pPr marL="342900" indent="-342900"/>
            <a:endParaRPr lang="en-US"/>
          </a:p>
          <a:p>
            <a:pPr marL="342900" indent="-342900">
              <a:buFont typeface="Symbol" pitchFamily="18" charset="2"/>
              <a:buNone/>
            </a:pPr>
            <a:r>
              <a:rPr lang="en-US"/>
              <a:t>In 2007 floods and storms displaced more than </a:t>
            </a:r>
            <a:r>
              <a:rPr lang="en-US" sz="2000" b="1"/>
              <a:t>7 million </a:t>
            </a:r>
            <a:r>
              <a:rPr lang="en-US"/>
              <a:t>people in Bangladesh. </a:t>
            </a:r>
            <a:endParaRPr lang="en-GB"/>
          </a:p>
        </p:txBody>
      </p:sp>
      <p:sp>
        <p:nvSpPr>
          <p:cNvPr id="668684" name="Rectangle 12"/>
          <p:cNvSpPr>
            <a:spLocks noChangeArrowheads="1"/>
          </p:cNvSpPr>
          <p:nvPr/>
        </p:nvSpPr>
        <p:spPr bwMode="auto">
          <a:xfrm>
            <a:off x="4284663" y="1473200"/>
            <a:ext cx="36734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GB"/>
              <a:t>Chelimo lives in northern Kenya </a:t>
            </a:r>
          </a:p>
          <a:p>
            <a:pPr marL="342900" indent="-342900"/>
            <a:r>
              <a:rPr lang="en-GB"/>
              <a:t>and is being impacted by climate change through drought. </a:t>
            </a:r>
          </a:p>
          <a:p>
            <a:pPr marL="342900" indent="-342900"/>
            <a:endParaRPr lang="en-GB"/>
          </a:p>
          <a:p>
            <a:pPr marL="342900" indent="-342900"/>
            <a:r>
              <a:rPr lang="en-GB"/>
              <a:t>In northern Kenya a prolonged drought has led to </a:t>
            </a:r>
            <a:r>
              <a:rPr lang="en-GB" sz="2000" b="1"/>
              <a:t>10 million</a:t>
            </a:r>
            <a:r>
              <a:rPr lang="en-GB"/>
              <a:t> people in search of food.</a:t>
            </a:r>
          </a:p>
        </p:txBody>
      </p:sp>
      <p:pic>
        <p:nvPicPr>
          <p:cNvPr id="668686" name="Picture 14" descr="chile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341438"/>
            <a:ext cx="3529012" cy="2346325"/>
          </a:xfrm>
          <a:prstGeom prst="rect">
            <a:avLst/>
          </a:prstGeom>
          <a:noFill/>
        </p:spPr>
      </p:pic>
      <p:pic>
        <p:nvPicPr>
          <p:cNvPr id="668689" name="Picture 17" descr="41578scr_2531a0904f20e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933825"/>
            <a:ext cx="3529012" cy="2351088"/>
          </a:xfrm>
          <a:prstGeom prst="rect">
            <a:avLst/>
          </a:prstGeom>
          <a:noFill/>
        </p:spPr>
      </p:pic>
      <p:sp>
        <p:nvSpPr>
          <p:cNvPr id="668690" name="Text Box 18"/>
          <p:cNvSpPr txBox="1">
            <a:spLocks noChangeArrowheads="1"/>
          </p:cNvSpPr>
          <p:nvPr/>
        </p:nvSpPr>
        <p:spPr bwMode="auto">
          <a:xfrm>
            <a:off x="4464050" y="6319838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Tom Pietrasik/ActionAid</a:t>
            </a:r>
          </a:p>
        </p:txBody>
      </p:sp>
      <p:sp>
        <p:nvSpPr>
          <p:cNvPr id="668691" name="Text Box 19"/>
          <p:cNvSpPr txBox="1">
            <a:spLocks noChangeArrowheads="1"/>
          </p:cNvSpPr>
          <p:nvPr/>
        </p:nvSpPr>
        <p:spPr bwMode="auto">
          <a:xfrm>
            <a:off x="611188" y="3689350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Des Willie/ActionAid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Text Box 2"/>
          <p:cNvSpPr txBox="1">
            <a:spLocks noChangeArrowheads="1"/>
          </p:cNvSpPr>
          <p:nvPr/>
        </p:nvSpPr>
        <p:spPr bwMode="auto">
          <a:xfrm>
            <a:off x="395288" y="839788"/>
            <a:ext cx="80645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3400" b="1">
                <a:solidFill>
                  <a:srgbClr val="CF009A"/>
                </a:solidFill>
              </a:rPr>
              <a:t>Climate Change in numbers…</a:t>
            </a:r>
            <a:endParaRPr lang="en-GB" sz="3400" b="1">
              <a:solidFill>
                <a:srgbClr val="CF009A"/>
              </a:solidFill>
            </a:endParaRPr>
          </a:p>
        </p:txBody>
      </p:sp>
      <p:sp>
        <p:nvSpPr>
          <p:cNvPr id="709635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78486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/>
              <a:t>Between 2000 and 2004 there were</a:t>
            </a:r>
            <a:r>
              <a:rPr lang="en-US" sz="2800" b="1"/>
              <a:t> </a:t>
            </a:r>
            <a:r>
              <a:rPr lang="en-US" sz="3200" b="1"/>
              <a:t>262 million people</a:t>
            </a:r>
            <a:r>
              <a:rPr lang="en-US" sz="2800" b="1"/>
              <a:t> </a:t>
            </a:r>
            <a:r>
              <a:rPr lang="en-US" sz="2800"/>
              <a:t>impacted by climate disasters each year. Over </a:t>
            </a:r>
            <a:r>
              <a:rPr lang="en-US" sz="3200" b="1"/>
              <a:t>98%</a:t>
            </a:r>
            <a:r>
              <a:rPr lang="en-US" sz="2800"/>
              <a:t> of them in the developing world.</a:t>
            </a:r>
          </a:p>
          <a:p>
            <a:pPr>
              <a:lnSpc>
                <a:spcPct val="105000"/>
              </a:lnSpc>
            </a:pPr>
            <a:endParaRPr lang="en-US" sz="2800"/>
          </a:p>
          <a:p>
            <a:pPr>
              <a:lnSpc>
                <a:spcPct val="105000"/>
              </a:lnSpc>
            </a:pPr>
            <a:r>
              <a:rPr lang="en-US" sz="3200" b="1"/>
              <a:t>One person in 19</a:t>
            </a:r>
            <a:r>
              <a:rPr lang="en-US" sz="2800" b="1"/>
              <a:t> </a:t>
            </a:r>
            <a:r>
              <a:rPr lang="en-US" sz="2800"/>
              <a:t>living in the world’s poorest countries is at risk from climate change compared to </a:t>
            </a:r>
            <a:r>
              <a:rPr lang="en-US" sz="3200" b="1"/>
              <a:t>one person in 1,500</a:t>
            </a:r>
            <a:r>
              <a:rPr lang="en-US" sz="2800" b="1"/>
              <a:t> </a:t>
            </a:r>
            <a:r>
              <a:rPr lang="en-US" sz="2800"/>
              <a:t>in the richest countries.</a:t>
            </a:r>
            <a:r>
              <a:rPr lang="en-US" sz="3200"/>
              <a:t> </a:t>
            </a:r>
            <a:endParaRPr lang="en-GB" sz="3200"/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5724525" y="22050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09637" name="Picture 5" descr="AA_Logotype100_N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30225"/>
            <a:ext cx="2382838" cy="309563"/>
          </a:xfrm>
          <a:prstGeom prst="rect">
            <a:avLst/>
          </a:prstGeom>
          <a:noFill/>
        </p:spPr>
      </p:pic>
      <p:pic>
        <p:nvPicPr>
          <p:cNvPr id="709638" name="Picture 6" descr="AA_Logotype100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396875" y="865188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F009A"/>
                </a:solidFill>
              </a:rPr>
              <a:t>The reality of climate change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396875" y="1384300"/>
            <a:ext cx="78486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GB" sz="2400" b="1"/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2400" b="1">
                <a:solidFill>
                  <a:srgbClr val="CF009A"/>
                </a:solidFill>
              </a:rPr>
              <a:t>Climate change is affecting the world’s poorest people right now: 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400" b="1"/>
              <a:t> </a:t>
            </a:r>
            <a:r>
              <a:rPr lang="en-GB" sz="2400"/>
              <a:t>droughts are lasting longer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2400"/>
              <a:t> floods and severe storms are more frequent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GB" sz="2400"/>
              <a:t> many people have lost their land and crops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/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US" sz="2400" b="1">
                <a:solidFill>
                  <a:srgbClr val="CF009A"/>
                </a:solidFill>
              </a:rPr>
              <a:t>Poor families cope with climate change disasters by: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/>
              <a:t> </a:t>
            </a:r>
            <a:r>
              <a:rPr lang="en-US" sz="2400"/>
              <a:t>moving to live in safer places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taking children out of school</a:t>
            </a:r>
          </a:p>
          <a:p>
            <a:pPr marL="8953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cutting their </a:t>
            </a:r>
            <a:r>
              <a:rPr lang="en-GB" sz="2400"/>
              <a:t>spending on essential items like food and medicine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2"/>
          <p:cNvSpPr txBox="1">
            <a:spLocks noChangeArrowheads="1"/>
          </p:cNvSpPr>
          <p:nvPr/>
        </p:nvSpPr>
        <p:spPr bwMode="auto">
          <a:xfrm>
            <a:off x="395288" y="839788"/>
            <a:ext cx="79200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3200" b="1">
                <a:solidFill>
                  <a:srgbClr val="CF009A"/>
                </a:solidFill>
              </a:rPr>
              <a:t>What does this mean?</a:t>
            </a:r>
            <a:endParaRPr lang="en-GB" sz="3200" b="1">
              <a:solidFill>
                <a:srgbClr val="CF009A"/>
              </a:solidFill>
            </a:endParaRPr>
          </a:p>
        </p:txBody>
      </p:sp>
      <p:sp>
        <p:nvSpPr>
          <p:cNvPr id="707587" name="Rectangle 3"/>
          <p:cNvSpPr>
            <a:spLocks noChangeArrowheads="1"/>
          </p:cNvSpPr>
          <p:nvPr/>
        </p:nvSpPr>
        <p:spPr bwMode="auto">
          <a:xfrm>
            <a:off x="395288" y="1557338"/>
            <a:ext cx="345598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</a:pPr>
            <a:r>
              <a:rPr lang="en-US" sz="2400" b="1">
                <a:solidFill>
                  <a:srgbClr val="CF009A"/>
                </a:solidFill>
              </a:rPr>
              <a:t>In dry places</a:t>
            </a:r>
            <a:r>
              <a:rPr lang="en-US" sz="2400"/>
              <a:t> land is getting drier and drier, there is drought, and people cannot grow food</a:t>
            </a: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</a:pPr>
            <a:r>
              <a:rPr lang="en-US" sz="2400" b="1">
                <a:solidFill>
                  <a:srgbClr val="CF009A"/>
                </a:solidFill>
              </a:rPr>
              <a:t>In places that flood</a:t>
            </a:r>
            <a:r>
              <a:rPr lang="en-US" sz="2400" b="1">
                <a:solidFill>
                  <a:srgbClr val="ED1C24"/>
                </a:solidFill>
              </a:rPr>
              <a:t> </a:t>
            </a:r>
            <a:r>
              <a:rPr lang="en-US" sz="2400"/>
              <a:t>there are more floods each year and when the land is washed away people cannot grow food</a:t>
            </a:r>
          </a:p>
        </p:txBody>
      </p:sp>
      <p:pic>
        <p:nvPicPr>
          <p:cNvPr id="707588" name="Picture 4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466725" y="5300663"/>
            <a:ext cx="7848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</a:pPr>
            <a:r>
              <a:rPr lang="en-US" sz="2400" b="1"/>
              <a:t> </a:t>
            </a:r>
            <a:r>
              <a:rPr lang="en-US" sz="2400" b="1">
                <a:solidFill>
                  <a:srgbClr val="CF009A"/>
                </a:solidFill>
              </a:rPr>
              <a:t>Around the world</a:t>
            </a:r>
            <a:r>
              <a:rPr lang="en-US" sz="2400"/>
              <a:t> climate change is affecting more and more of the world’s poorest people by stopping them from growing food and causing extreme hunger </a:t>
            </a:r>
            <a:endParaRPr lang="en-GB" sz="2400"/>
          </a:p>
        </p:txBody>
      </p:sp>
      <p:pic>
        <p:nvPicPr>
          <p:cNvPr id="707590" name="Picture 6" descr="land to du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557338"/>
            <a:ext cx="4679950" cy="3117850"/>
          </a:xfrm>
          <a:prstGeom prst="rect">
            <a:avLst/>
          </a:prstGeom>
          <a:noFill/>
        </p:spPr>
      </p:pic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3851275" y="4675188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Maua, aged seven from Tanzania </a:t>
            </a:r>
            <a:br>
              <a:rPr lang="en-GB" sz="1400"/>
            </a:b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Kate Holt/Shoot the Earth/ActionAid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9" name="Picture 3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0420" name="Text Box 4"/>
          <p:cNvSpPr txBox="1">
            <a:spLocks noChangeArrowheads="1"/>
          </p:cNvSpPr>
          <p:nvPr/>
        </p:nvSpPr>
        <p:spPr bwMode="auto">
          <a:xfrm>
            <a:off x="395288" y="839788"/>
            <a:ext cx="79200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2400" b="1">
                <a:solidFill>
                  <a:srgbClr val="CF009A"/>
                </a:solidFill>
              </a:rPr>
              <a:t>Meet Chelimo</a:t>
            </a:r>
            <a:endParaRPr lang="en-GB" sz="2400" b="1">
              <a:solidFill>
                <a:srgbClr val="CF009A"/>
              </a:solidFill>
            </a:endParaRPr>
          </a:p>
        </p:txBody>
      </p:sp>
      <p:sp>
        <p:nvSpPr>
          <p:cNvPr id="700422" name="Text Box 6"/>
          <p:cNvSpPr txBox="1">
            <a:spLocks noChangeArrowheads="1"/>
          </p:cNvSpPr>
          <p:nvPr/>
        </p:nvSpPr>
        <p:spPr bwMode="auto">
          <a:xfrm>
            <a:off x="1474788" y="5734050"/>
            <a:ext cx="6337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Chelimo is 9 years old. She lives in northern Kenya.</a:t>
            </a:r>
          </a:p>
          <a:p>
            <a:pPr>
              <a:spcBef>
                <a:spcPct val="50000"/>
              </a:spcBef>
            </a:pPr>
            <a:r>
              <a:rPr lang="en-GB" sz="2000"/>
              <a:t>What do you think the climate is like here?</a:t>
            </a:r>
            <a:endParaRPr lang="en-GB" sz="2000">
              <a:cs typeface="Arial" charset="0"/>
            </a:endParaRPr>
          </a:p>
        </p:txBody>
      </p:sp>
      <p:pic>
        <p:nvPicPr>
          <p:cNvPr id="700423" name="Picture 7" descr="49029scr_33e1aacd4331c5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341438"/>
            <a:ext cx="5834063" cy="3879850"/>
          </a:xfrm>
          <a:prstGeom prst="rect">
            <a:avLst/>
          </a:prstGeom>
          <a:noFill/>
        </p:spPr>
      </p:pic>
      <p:sp>
        <p:nvSpPr>
          <p:cNvPr id="700424" name="Text Box 8"/>
          <p:cNvSpPr txBox="1">
            <a:spLocks noChangeArrowheads="1"/>
          </p:cNvSpPr>
          <p:nvPr/>
        </p:nvSpPr>
        <p:spPr bwMode="auto">
          <a:xfrm>
            <a:off x="1474788" y="5222875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Des Willie/ActionAid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3" name="Picture 5" descr="AA_Logotype100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3494" name="Picture 6" descr="48906scr_baf6d8058fa21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1938" y="549275"/>
            <a:ext cx="3155950" cy="4752975"/>
          </a:xfrm>
          <a:prstGeom prst="rect">
            <a:avLst/>
          </a:prstGeom>
          <a:noFill/>
        </p:spPr>
      </p:pic>
      <p:sp>
        <p:nvSpPr>
          <p:cNvPr id="703495" name="Text Box 7"/>
          <p:cNvSpPr txBox="1">
            <a:spLocks noChangeArrowheads="1"/>
          </p:cNvSpPr>
          <p:nvPr/>
        </p:nvSpPr>
        <p:spPr bwMode="auto">
          <a:xfrm>
            <a:off x="2801938" y="5302250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Des Willie/ActionAid</a:t>
            </a:r>
          </a:p>
        </p:txBody>
      </p:sp>
      <p:sp>
        <p:nvSpPr>
          <p:cNvPr id="703496" name="Text Box 8"/>
          <p:cNvSpPr txBox="1">
            <a:spLocks noChangeArrowheads="1"/>
          </p:cNvSpPr>
          <p:nvPr/>
        </p:nvSpPr>
        <p:spPr bwMode="auto">
          <a:xfrm>
            <a:off x="1258888" y="5734050"/>
            <a:ext cx="676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The temperature here can reach 45°C and the land is very dry.  It has not rained for the past two years. What happens to the crops when there is no rain?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9" name="Picture 5" descr="cooking"/>
          <p:cNvPicPr>
            <a:picLocks noChangeAspect="1" noChangeArrowheads="1"/>
          </p:cNvPicPr>
          <p:nvPr/>
        </p:nvPicPr>
        <p:blipFill>
          <a:blip r:embed="rId3"/>
          <a:srcRect l="3810" r="7683"/>
          <a:stretch>
            <a:fillRect/>
          </a:stretch>
        </p:blipFill>
        <p:spPr bwMode="auto">
          <a:xfrm>
            <a:off x="2339975" y="1341438"/>
            <a:ext cx="4681538" cy="3524250"/>
          </a:xfrm>
          <a:prstGeom prst="rect">
            <a:avLst/>
          </a:prstGeom>
          <a:noFill/>
        </p:spPr>
      </p:pic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2339975" y="4941888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Des Willie/ActionAid</a:t>
            </a:r>
          </a:p>
        </p:txBody>
      </p:sp>
      <p:pic>
        <p:nvPicPr>
          <p:cNvPr id="702471" name="Picture 7" descr="AA_Logotype100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72" name="Text Box 8"/>
          <p:cNvSpPr txBox="1">
            <a:spLocks noChangeArrowheads="1"/>
          </p:cNvSpPr>
          <p:nvPr/>
        </p:nvSpPr>
        <p:spPr bwMode="auto">
          <a:xfrm>
            <a:off x="1474788" y="5307013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702473" name="Text Box 9"/>
          <p:cNvSpPr txBox="1">
            <a:spLocks noChangeArrowheads="1"/>
          </p:cNvSpPr>
          <p:nvPr/>
        </p:nvSpPr>
        <p:spPr bwMode="auto">
          <a:xfrm>
            <a:off x="1474788" y="5516563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The only plants that grow are Loma berries. Why is Chelimo cooking them in this pot?</a:t>
            </a:r>
            <a:endParaRPr lang="en-GB" sz="2000"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2606675" y="5056188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Photo: </a:t>
            </a:r>
            <a:r>
              <a:rPr lang="en-GB" sz="1000">
                <a:cs typeface="Arial" charset="0"/>
              </a:rPr>
              <a:t>© Des Willie/ActionAid</a:t>
            </a:r>
          </a:p>
        </p:txBody>
      </p:sp>
      <p:pic>
        <p:nvPicPr>
          <p:cNvPr id="704516" name="Picture 4" descr="AA_Logotype100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1474788" y="5307013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704518" name="Text Box 6"/>
          <p:cNvSpPr txBox="1">
            <a:spLocks noChangeArrowheads="1"/>
          </p:cNvSpPr>
          <p:nvPr/>
        </p:nvSpPr>
        <p:spPr bwMode="auto">
          <a:xfrm>
            <a:off x="1474788" y="5516563"/>
            <a:ext cx="633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Chelimo and her family have to walk a long way to pick the berries. They are poisonous so have to be boiled before they can be eaten.</a:t>
            </a:r>
            <a:endParaRPr lang="en-GB" sz="2000">
              <a:cs typeface="Arial" charset="0"/>
            </a:endParaRPr>
          </a:p>
        </p:txBody>
      </p:sp>
      <p:pic>
        <p:nvPicPr>
          <p:cNvPr id="704519" name="Picture 7" descr="48900scr_01b55e92e1dcd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675" y="476250"/>
            <a:ext cx="2973388" cy="4465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79200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2400" b="1">
                <a:solidFill>
                  <a:srgbClr val="CF009A"/>
                </a:solidFill>
              </a:rPr>
              <a:t>Meet Biplob and his family</a:t>
            </a:r>
            <a:endParaRPr lang="en-GB" sz="3200" b="1">
              <a:solidFill>
                <a:srgbClr val="CF009A"/>
              </a:solidFill>
            </a:endParaRPr>
          </a:p>
        </p:txBody>
      </p:sp>
      <p:pic>
        <p:nvPicPr>
          <p:cNvPr id="659461" name="Picture 5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84" name="Picture 28" descr="41621scr_fbe742811ef1fa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487488"/>
            <a:ext cx="6048375" cy="4029075"/>
          </a:xfrm>
          <a:prstGeom prst="rect">
            <a:avLst/>
          </a:prstGeom>
          <a:noFill/>
        </p:spPr>
      </p:pic>
      <p:sp>
        <p:nvSpPr>
          <p:cNvPr id="659487" name="Text Box 31"/>
          <p:cNvSpPr txBox="1">
            <a:spLocks noChangeArrowheads="1"/>
          </p:cNvSpPr>
          <p:nvPr/>
        </p:nvSpPr>
        <p:spPr bwMode="auto">
          <a:xfrm>
            <a:off x="828675" y="5516563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Photos: </a:t>
            </a:r>
            <a:r>
              <a:rPr lang="en-GB" sz="1000">
                <a:cs typeface="Arial" charset="0"/>
              </a:rPr>
              <a:t>© Tom Pietrasik/ActionAid</a:t>
            </a:r>
          </a:p>
        </p:txBody>
      </p:sp>
      <p:sp>
        <p:nvSpPr>
          <p:cNvPr id="659488" name="Text Box 32"/>
          <p:cNvSpPr txBox="1">
            <a:spLocks noChangeArrowheads="1"/>
          </p:cNvSpPr>
          <p:nvPr/>
        </p:nvSpPr>
        <p:spPr bwMode="auto">
          <a:xfrm>
            <a:off x="684213" y="5761038"/>
            <a:ext cx="683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2000"/>
              <a:t>Biplob is 11 years old and lives in Bangladesh. What do you think he is telling his younger brother? </a:t>
            </a:r>
            <a:endParaRPr lang="en-GB" sz="2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30" name="Picture 6" descr="41664scr_361063227defb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988" y="1009650"/>
            <a:ext cx="6443662" cy="4291013"/>
          </a:xfrm>
          <a:prstGeom prst="rect">
            <a:avLst/>
          </a:prstGeom>
          <a:noFill/>
        </p:spPr>
      </p:pic>
      <p:pic>
        <p:nvPicPr>
          <p:cNvPr id="692232" name="Picture 8" descr="AA_Logotype100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1187450" y="5678488"/>
            <a:ext cx="64436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2000"/>
              <a:t>What work is Biplob doing here?</a:t>
            </a:r>
            <a:endParaRPr lang="en-GB" sz="2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39" name="Picture 3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1979613" y="5516563"/>
            <a:ext cx="5113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2000"/>
              <a:t>What is the land like where Biplob lives?  How will it be affected by more rainfall?</a:t>
            </a:r>
            <a:endParaRPr lang="en-GB" sz="2000"/>
          </a:p>
        </p:txBody>
      </p:sp>
      <p:pic>
        <p:nvPicPr>
          <p:cNvPr id="705541" name="Picture 5" descr="41565scr_07f403fe82b42cf"/>
          <p:cNvPicPr>
            <a:picLocks noChangeAspect="1" noChangeArrowheads="1"/>
          </p:cNvPicPr>
          <p:nvPr/>
        </p:nvPicPr>
        <p:blipFill>
          <a:blip r:embed="rId4"/>
          <a:srcRect b="24980"/>
          <a:stretch>
            <a:fillRect/>
          </a:stretch>
        </p:blipFill>
        <p:spPr bwMode="auto">
          <a:xfrm>
            <a:off x="2417763" y="839788"/>
            <a:ext cx="3832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2"/>
          <p:cNvSpPr txBox="1">
            <a:spLocks noChangeArrowheads="1"/>
          </p:cNvSpPr>
          <p:nvPr/>
        </p:nvSpPr>
        <p:spPr bwMode="auto">
          <a:xfrm>
            <a:off x="684213" y="839788"/>
            <a:ext cx="79200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3200" b="1">
                <a:solidFill>
                  <a:srgbClr val="CF009A"/>
                </a:solidFill>
              </a:rPr>
              <a:t>Did you notice…?</a:t>
            </a:r>
            <a:endParaRPr lang="en-GB" sz="3200" b="1">
              <a:solidFill>
                <a:srgbClr val="CF009A"/>
              </a:solidFill>
            </a:endParaRPr>
          </a:p>
        </p:txBody>
      </p:sp>
      <p:pic>
        <p:nvPicPr>
          <p:cNvPr id="690179" name="Picture 3" descr="AA_Logotype100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250825" y="4797425"/>
            <a:ext cx="44640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GB"/>
              <a:t>- Biplob helps to get food for the family by going fishing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GB" b="1"/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</a:pPr>
            <a:r>
              <a:rPr lang="en-GB"/>
              <a:t> Biplob lives in a hut with bamboo walls. It is not strong and falls apart during storms and floods </a:t>
            </a:r>
            <a:endParaRPr lang="en-GB" b="1"/>
          </a:p>
        </p:txBody>
      </p:sp>
      <p:sp>
        <p:nvSpPr>
          <p:cNvPr id="690183" name="Text Box 7"/>
          <p:cNvSpPr txBox="1">
            <a:spLocks noChangeArrowheads="1"/>
          </p:cNvSpPr>
          <p:nvPr/>
        </p:nvSpPr>
        <p:spPr bwMode="auto">
          <a:xfrm>
            <a:off x="4140200" y="1558925"/>
            <a:ext cx="44640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</a:pPr>
            <a:r>
              <a:rPr lang="en-GB"/>
              <a:t> The land near the river is sandy. The land can be washed away easily in a flood or when it rains a lot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GB"/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GB"/>
              <a:t>- Biplob has to work in a shop to help support his family </a:t>
            </a:r>
          </a:p>
        </p:txBody>
      </p:sp>
      <p:pic>
        <p:nvPicPr>
          <p:cNvPr id="690184" name="Picture 8" descr="41633scr_ef334e8151b9d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789363"/>
            <a:ext cx="3744912" cy="2493962"/>
          </a:xfrm>
          <a:prstGeom prst="rect">
            <a:avLst/>
          </a:prstGeom>
          <a:noFill/>
        </p:spPr>
      </p:pic>
      <p:sp>
        <p:nvSpPr>
          <p:cNvPr id="690186" name="Text Box 10"/>
          <p:cNvSpPr txBox="1">
            <a:spLocks noChangeArrowheads="1"/>
          </p:cNvSpPr>
          <p:nvPr/>
        </p:nvSpPr>
        <p:spPr bwMode="auto">
          <a:xfrm>
            <a:off x="4859338" y="6400800"/>
            <a:ext cx="4679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Photos: </a:t>
            </a:r>
            <a:r>
              <a:rPr lang="en-GB" sz="1000">
                <a:cs typeface="Arial" charset="0"/>
              </a:rPr>
              <a:t>© Tom Pietrasik/ActionAid</a:t>
            </a:r>
          </a:p>
        </p:txBody>
      </p:sp>
      <p:pic>
        <p:nvPicPr>
          <p:cNvPr id="690187" name="Picture 11" descr="41565scr_07f403fe82b42cf"/>
          <p:cNvPicPr>
            <a:picLocks noChangeAspect="1" noChangeArrowheads="1"/>
          </p:cNvPicPr>
          <p:nvPr/>
        </p:nvPicPr>
        <p:blipFill>
          <a:blip r:embed="rId5"/>
          <a:srcRect b="24980"/>
          <a:stretch>
            <a:fillRect/>
          </a:stretch>
        </p:blipFill>
        <p:spPr bwMode="auto">
          <a:xfrm>
            <a:off x="889000" y="1557338"/>
            <a:ext cx="28194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Banner Text Master">
  <a:themeElements>
    <a:clrScheme name="No Banner Text Master 1">
      <a:dk1>
        <a:srgbClr val="000000"/>
      </a:dk1>
      <a:lt1>
        <a:srgbClr val="FFFFFF"/>
      </a:lt1>
      <a:dk2>
        <a:srgbClr val="5F5F5F"/>
      </a:dk2>
      <a:lt2>
        <a:srgbClr val="017A8D"/>
      </a:lt2>
      <a:accent1>
        <a:srgbClr val="4BCAFF"/>
      </a:accent1>
      <a:accent2>
        <a:srgbClr val="F6CA33"/>
      </a:accent2>
      <a:accent3>
        <a:srgbClr val="FFFFFF"/>
      </a:accent3>
      <a:accent4>
        <a:srgbClr val="000000"/>
      </a:accent4>
      <a:accent5>
        <a:srgbClr val="B1E1FF"/>
      </a:accent5>
      <a:accent6>
        <a:srgbClr val="DFB72D"/>
      </a:accent6>
      <a:hlink>
        <a:srgbClr val="FD7DCF"/>
      </a:hlink>
      <a:folHlink>
        <a:srgbClr val="EC1936"/>
      </a:folHlink>
    </a:clrScheme>
    <a:fontScheme name="No Banner Tex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 Banner Text Master 1">
        <a:dk1>
          <a:srgbClr val="000000"/>
        </a:dk1>
        <a:lt1>
          <a:srgbClr val="FFFFFF"/>
        </a:lt1>
        <a:dk2>
          <a:srgbClr val="5F5F5F"/>
        </a:dk2>
        <a:lt2>
          <a:srgbClr val="017A8D"/>
        </a:lt2>
        <a:accent1>
          <a:srgbClr val="4BCAFF"/>
        </a:accent1>
        <a:accent2>
          <a:srgbClr val="F6CA33"/>
        </a:accent2>
        <a:accent3>
          <a:srgbClr val="FFFFFF"/>
        </a:accent3>
        <a:accent4>
          <a:srgbClr val="000000"/>
        </a:accent4>
        <a:accent5>
          <a:srgbClr val="B1E1FF"/>
        </a:accent5>
        <a:accent6>
          <a:srgbClr val="DFB72D"/>
        </a:accent6>
        <a:hlink>
          <a:srgbClr val="FD7DCF"/>
        </a:hlink>
        <a:folHlink>
          <a:srgbClr val="EC19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Banner Text Master 2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4BCAFF"/>
        </a:accent1>
        <a:accent2>
          <a:srgbClr val="EC1936"/>
        </a:accent2>
        <a:accent3>
          <a:srgbClr val="ACC3E0"/>
        </a:accent3>
        <a:accent4>
          <a:srgbClr val="DADADA"/>
        </a:accent4>
        <a:accent5>
          <a:srgbClr val="B1E1FF"/>
        </a:accent5>
        <a:accent6>
          <a:srgbClr val="D61630"/>
        </a:accent6>
        <a:hlink>
          <a:srgbClr val="FD7DCF"/>
        </a:hlink>
        <a:folHlink>
          <a:srgbClr val="F6CA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Banner Text Master 3">
        <a:dk1>
          <a:srgbClr val="000000"/>
        </a:dk1>
        <a:lt1>
          <a:srgbClr val="FFFFFF"/>
        </a:lt1>
        <a:dk2>
          <a:srgbClr val="BEBEBE"/>
        </a:dk2>
        <a:lt2>
          <a:srgbClr val="588872"/>
        </a:lt2>
        <a:accent1>
          <a:srgbClr val="204856"/>
        </a:accent1>
        <a:accent2>
          <a:srgbClr val="BF962D"/>
        </a:accent2>
        <a:accent3>
          <a:srgbClr val="FFFFFF"/>
        </a:accent3>
        <a:accent4>
          <a:srgbClr val="000000"/>
        </a:accent4>
        <a:accent5>
          <a:srgbClr val="ABB1B4"/>
        </a:accent5>
        <a:accent6>
          <a:srgbClr val="AD8728"/>
        </a:accent6>
        <a:hlink>
          <a:srgbClr val="C86DFB"/>
        </a:hlink>
        <a:folHlink>
          <a:srgbClr val="7C2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Banner Text Master 4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588872"/>
        </a:accent1>
        <a:accent2>
          <a:srgbClr val="BE962D"/>
        </a:accent2>
        <a:accent3>
          <a:srgbClr val="ACC3E0"/>
        </a:accent3>
        <a:accent4>
          <a:srgbClr val="DADADA"/>
        </a:accent4>
        <a:accent5>
          <a:srgbClr val="B4C3BC"/>
        </a:accent5>
        <a:accent6>
          <a:srgbClr val="AC8728"/>
        </a:accent6>
        <a:hlink>
          <a:srgbClr val="C86DFB"/>
        </a:hlink>
        <a:folHlink>
          <a:srgbClr val="7C20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 Banner Text Master">
  <a:themeElements>
    <a:clrScheme name="1_No Banner Text Master 1">
      <a:dk1>
        <a:srgbClr val="000000"/>
      </a:dk1>
      <a:lt1>
        <a:srgbClr val="FFFFFF"/>
      </a:lt1>
      <a:dk2>
        <a:srgbClr val="5F5F5F"/>
      </a:dk2>
      <a:lt2>
        <a:srgbClr val="017A8D"/>
      </a:lt2>
      <a:accent1>
        <a:srgbClr val="4BCAFF"/>
      </a:accent1>
      <a:accent2>
        <a:srgbClr val="F6CA33"/>
      </a:accent2>
      <a:accent3>
        <a:srgbClr val="FFFFFF"/>
      </a:accent3>
      <a:accent4>
        <a:srgbClr val="000000"/>
      </a:accent4>
      <a:accent5>
        <a:srgbClr val="B1E1FF"/>
      </a:accent5>
      <a:accent6>
        <a:srgbClr val="DFB72D"/>
      </a:accent6>
      <a:hlink>
        <a:srgbClr val="FD7DCF"/>
      </a:hlink>
      <a:folHlink>
        <a:srgbClr val="EC1936"/>
      </a:folHlink>
    </a:clrScheme>
    <a:fontScheme name="1_No Banner Tex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 Banner Text Master 1">
        <a:dk1>
          <a:srgbClr val="000000"/>
        </a:dk1>
        <a:lt1>
          <a:srgbClr val="FFFFFF"/>
        </a:lt1>
        <a:dk2>
          <a:srgbClr val="5F5F5F"/>
        </a:dk2>
        <a:lt2>
          <a:srgbClr val="017A8D"/>
        </a:lt2>
        <a:accent1>
          <a:srgbClr val="4BCAFF"/>
        </a:accent1>
        <a:accent2>
          <a:srgbClr val="F6CA33"/>
        </a:accent2>
        <a:accent3>
          <a:srgbClr val="FFFFFF"/>
        </a:accent3>
        <a:accent4>
          <a:srgbClr val="000000"/>
        </a:accent4>
        <a:accent5>
          <a:srgbClr val="B1E1FF"/>
        </a:accent5>
        <a:accent6>
          <a:srgbClr val="DFB72D"/>
        </a:accent6>
        <a:hlink>
          <a:srgbClr val="FD7DCF"/>
        </a:hlink>
        <a:folHlink>
          <a:srgbClr val="EC19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Banner Text Master 2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4BCAFF"/>
        </a:accent1>
        <a:accent2>
          <a:srgbClr val="EC1936"/>
        </a:accent2>
        <a:accent3>
          <a:srgbClr val="ACC3E0"/>
        </a:accent3>
        <a:accent4>
          <a:srgbClr val="DADADA"/>
        </a:accent4>
        <a:accent5>
          <a:srgbClr val="B1E1FF"/>
        </a:accent5>
        <a:accent6>
          <a:srgbClr val="D61630"/>
        </a:accent6>
        <a:hlink>
          <a:srgbClr val="FD7DCF"/>
        </a:hlink>
        <a:folHlink>
          <a:srgbClr val="F6CA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 Banner Text Master 3">
        <a:dk1>
          <a:srgbClr val="000000"/>
        </a:dk1>
        <a:lt1>
          <a:srgbClr val="FFFFFF"/>
        </a:lt1>
        <a:dk2>
          <a:srgbClr val="BEBEBE"/>
        </a:dk2>
        <a:lt2>
          <a:srgbClr val="588872"/>
        </a:lt2>
        <a:accent1>
          <a:srgbClr val="204856"/>
        </a:accent1>
        <a:accent2>
          <a:srgbClr val="BF962D"/>
        </a:accent2>
        <a:accent3>
          <a:srgbClr val="FFFFFF"/>
        </a:accent3>
        <a:accent4>
          <a:srgbClr val="000000"/>
        </a:accent4>
        <a:accent5>
          <a:srgbClr val="ABB1B4"/>
        </a:accent5>
        <a:accent6>
          <a:srgbClr val="AD8728"/>
        </a:accent6>
        <a:hlink>
          <a:srgbClr val="C86DFB"/>
        </a:hlink>
        <a:folHlink>
          <a:srgbClr val="7C2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Banner Text Master 4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588872"/>
        </a:accent1>
        <a:accent2>
          <a:srgbClr val="BE962D"/>
        </a:accent2>
        <a:accent3>
          <a:srgbClr val="ACC3E0"/>
        </a:accent3>
        <a:accent4>
          <a:srgbClr val="DADADA"/>
        </a:accent4>
        <a:accent5>
          <a:srgbClr val="B4C3BC"/>
        </a:accent5>
        <a:accent6>
          <a:srgbClr val="AC8728"/>
        </a:accent6>
        <a:hlink>
          <a:srgbClr val="C86DFB"/>
        </a:hlink>
        <a:folHlink>
          <a:srgbClr val="7C20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817</TotalTime>
  <Words>567</Words>
  <Application>Microsoft PowerPoint</Application>
  <PresentationFormat>On-screen Show (4:3)</PresentationFormat>
  <Paragraphs>67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 2</vt:lpstr>
      <vt:lpstr>Symbol</vt:lpstr>
      <vt:lpstr>No Banner Text Master</vt:lpstr>
      <vt:lpstr>1_No Banner Text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Design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Cooper</dc:creator>
  <cp:lastModifiedBy>administrator</cp:lastModifiedBy>
  <cp:revision>53</cp:revision>
  <dcterms:created xsi:type="dcterms:W3CDTF">2007-10-26T14:51:44Z</dcterms:created>
  <dcterms:modified xsi:type="dcterms:W3CDTF">2009-09-24T11:39:19Z</dcterms:modified>
</cp:coreProperties>
</file>