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930" y="-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3A4D-84BC-4AC1-8769-4E45E9279692}" type="datetimeFigureOut">
              <a:rPr lang="en-US" smtClean="0"/>
              <a:pPr/>
              <a:t>11/2/2010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51BA-0E31-4482-B21F-1D85F08E96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3A4D-84BC-4AC1-8769-4E45E9279692}" type="datetimeFigureOut">
              <a:rPr lang="en-US" smtClean="0"/>
              <a:pPr/>
              <a:t>11/2/2010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51BA-0E31-4482-B21F-1D85F08E96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3A4D-84BC-4AC1-8769-4E45E9279692}" type="datetimeFigureOut">
              <a:rPr lang="en-US" smtClean="0"/>
              <a:pPr/>
              <a:t>11/2/2010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51BA-0E31-4482-B21F-1D85F08E96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3A4D-84BC-4AC1-8769-4E45E9279692}" type="datetimeFigureOut">
              <a:rPr lang="en-US" smtClean="0"/>
              <a:pPr/>
              <a:t>11/2/2010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51BA-0E31-4482-B21F-1D85F08E96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3A4D-84BC-4AC1-8769-4E45E9279692}" type="datetimeFigureOut">
              <a:rPr lang="en-US" smtClean="0"/>
              <a:pPr/>
              <a:t>11/2/2010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51BA-0E31-4482-B21F-1D85F08E96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3A4D-84BC-4AC1-8769-4E45E9279692}" type="datetimeFigureOut">
              <a:rPr lang="en-US" smtClean="0"/>
              <a:pPr/>
              <a:t>11/2/2010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51BA-0E31-4482-B21F-1D85F08E96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3A4D-84BC-4AC1-8769-4E45E9279692}" type="datetimeFigureOut">
              <a:rPr lang="en-US" smtClean="0"/>
              <a:pPr/>
              <a:t>11/2/2010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51BA-0E31-4482-B21F-1D85F08E96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3A4D-84BC-4AC1-8769-4E45E9279692}" type="datetimeFigureOut">
              <a:rPr lang="en-US" smtClean="0"/>
              <a:pPr/>
              <a:t>11/2/2010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51BA-0E31-4482-B21F-1D85F08E96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3A4D-84BC-4AC1-8769-4E45E9279692}" type="datetimeFigureOut">
              <a:rPr lang="en-US" smtClean="0"/>
              <a:pPr/>
              <a:t>11/2/2010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51BA-0E31-4482-B21F-1D85F08E96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3A4D-84BC-4AC1-8769-4E45E9279692}" type="datetimeFigureOut">
              <a:rPr lang="en-US" smtClean="0"/>
              <a:pPr/>
              <a:t>11/2/2010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51BA-0E31-4482-B21F-1D85F08E96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3A4D-84BC-4AC1-8769-4E45E9279692}" type="datetimeFigureOut">
              <a:rPr lang="en-US" smtClean="0"/>
              <a:pPr/>
              <a:t>11/2/2010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51BA-0E31-4482-B21F-1D85F08E96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43A4D-84BC-4AC1-8769-4E45E9279692}" type="datetimeFigureOut">
              <a:rPr lang="en-US" smtClean="0"/>
              <a:pPr/>
              <a:t>11/2/2010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A51BA-0E31-4482-B21F-1D85F08E96F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00034" y="2071678"/>
            <a:ext cx="821537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The monthly </a:t>
            </a:r>
            <a:r>
              <a:rPr lang="en-US" sz="2400" b="1" dirty="0" smtClean="0">
                <a:latin typeface="Comic Sans MS" pitchFamily="66" charset="0"/>
              </a:rPr>
              <a:t>‘Literacy Focus’ </a:t>
            </a:r>
            <a:r>
              <a:rPr lang="en-US" sz="2400" dirty="0" smtClean="0">
                <a:latin typeface="Comic Sans MS" pitchFamily="66" charset="0"/>
              </a:rPr>
              <a:t>will remind you about some of the confusing things in English that we sometimes get a bit wrong!</a:t>
            </a:r>
          </a:p>
          <a:p>
            <a:endParaRPr lang="en-US" sz="2400" dirty="0">
              <a:latin typeface="Comic Sans MS" pitchFamily="66" charset="0"/>
            </a:endParaRPr>
          </a:p>
          <a:p>
            <a:r>
              <a:rPr lang="en-US" sz="2400" dirty="0" smtClean="0">
                <a:latin typeface="Comic Sans MS" pitchFamily="66" charset="0"/>
              </a:rPr>
              <a:t>It is really important that you take care to write in correct English when doing work in </a:t>
            </a:r>
            <a:r>
              <a:rPr lang="en-US" sz="2400" u="sng" dirty="0" smtClean="0">
                <a:latin typeface="Comic Sans MS" pitchFamily="66" charset="0"/>
              </a:rPr>
              <a:t>EVERY</a:t>
            </a:r>
            <a:r>
              <a:rPr lang="en-US" sz="2400" dirty="0" smtClean="0">
                <a:latin typeface="Comic Sans MS" pitchFamily="66" charset="0"/>
              </a:rPr>
              <a:t> subject – not just English! This will help you in your </a:t>
            </a:r>
            <a:r>
              <a:rPr lang="en-US" sz="2400" b="1" dirty="0" smtClean="0">
                <a:latin typeface="Comic Sans MS" pitchFamily="66" charset="0"/>
              </a:rPr>
              <a:t>exams</a:t>
            </a:r>
            <a:r>
              <a:rPr lang="en-US" sz="2400" dirty="0" smtClean="0">
                <a:latin typeface="Comic Sans MS" pitchFamily="66" charset="0"/>
              </a:rPr>
              <a:t> and when you want to get a </a:t>
            </a:r>
            <a:r>
              <a:rPr lang="en-US" sz="2400" b="1" dirty="0" smtClean="0">
                <a:latin typeface="Comic Sans MS" pitchFamily="66" charset="0"/>
              </a:rPr>
              <a:t>job</a:t>
            </a:r>
            <a:r>
              <a:rPr lang="en-US" sz="2400" dirty="0" smtClean="0">
                <a:latin typeface="Comic Sans MS" pitchFamily="66" charset="0"/>
              </a:rPr>
              <a:t> in the future.</a:t>
            </a:r>
            <a:endParaRPr lang="en-GB" sz="2400" dirty="0">
              <a:latin typeface="Comic Sans MS" pitchFamily="66" charset="0"/>
            </a:endParaRPr>
          </a:p>
          <a:p>
            <a:endParaRPr lang="en-US" sz="2400" dirty="0" smtClean="0">
              <a:latin typeface="Comic Sans MS" pitchFamily="66" charset="0"/>
            </a:endParaRPr>
          </a:p>
          <a:p>
            <a:r>
              <a:rPr lang="en-US" sz="2400" dirty="0" smtClean="0">
                <a:latin typeface="Comic Sans MS" pitchFamily="66" charset="0"/>
              </a:rPr>
              <a:t>Each month there will be a new focus, so take time to consider this in your work.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71670" y="1214422"/>
            <a:ext cx="4831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Comic Sans MS" pitchFamily="66" charset="0"/>
              </a:rPr>
              <a:t>Why bother with this?!</a:t>
            </a:r>
            <a:endParaRPr lang="en-GB" sz="3200" b="1" dirty="0">
              <a:latin typeface="Comic Sans MS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39088" y="285728"/>
            <a:ext cx="82958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radley Hand ITC" pitchFamily="66" charset="0"/>
              </a:rPr>
              <a:t>Literacy Focus of the Month</a:t>
            </a:r>
            <a:endParaRPr lang="en-US" sz="5400" b="1" cap="none" spc="0" dirty="0">
              <a:ln w="11430"/>
              <a:solidFill>
                <a:srgbClr val="7030A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Bradley Hand ITC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000240"/>
            <a:ext cx="842965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i="1" dirty="0" smtClean="0">
                <a:latin typeface="Comic Sans MS" pitchFamily="66" charset="0"/>
              </a:rPr>
              <a:t>The difference between ‘there’, ‘their’ and ‘they’re’</a:t>
            </a:r>
            <a:endParaRPr lang="en-GB" sz="2600" dirty="0">
              <a:latin typeface="Comic Sans MS" pitchFamily="66" charset="0"/>
            </a:endParaRPr>
          </a:p>
          <a:p>
            <a:r>
              <a:rPr lang="en-US" sz="2600" dirty="0">
                <a:latin typeface="Comic Sans MS" pitchFamily="66" charset="0"/>
              </a:rPr>
              <a:t> </a:t>
            </a:r>
            <a:r>
              <a:rPr lang="en-US" sz="2600" dirty="0" smtClean="0">
                <a:latin typeface="Comic Sans MS" pitchFamily="66" charset="0"/>
              </a:rPr>
              <a:t>1. </a:t>
            </a:r>
            <a:r>
              <a:rPr lang="en-US" sz="2600" b="1" dirty="0" smtClean="0">
                <a:latin typeface="Comic Sans MS" pitchFamily="66" charset="0"/>
              </a:rPr>
              <a:t>‘there’ indicates a location.</a:t>
            </a:r>
          </a:p>
          <a:p>
            <a:r>
              <a:rPr lang="en-US" sz="2600" b="1" i="1" dirty="0" smtClean="0">
                <a:latin typeface="Comic Sans MS" pitchFamily="66" charset="0"/>
              </a:rPr>
              <a:t>Eg: ‘It’s over there.’  </a:t>
            </a:r>
            <a:r>
              <a:rPr lang="en-US" sz="2600" b="1" dirty="0" smtClean="0">
                <a:latin typeface="Comic Sans MS" pitchFamily="66" charset="0"/>
              </a:rPr>
              <a:t>or</a:t>
            </a:r>
            <a:r>
              <a:rPr lang="en-US" sz="2600" b="1" i="1" dirty="0" smtClean="0">
                <a:latin typeface="Comic Sans MS" pitchFamily="66" charset="0"/>
              </a:rPr>
              <a:t> ‘There’s my shiny new car!’</a:t>
            </a:r>
          </a:p>
          <a:p>
            <a:r>
              <a:rPr lang="en-US" sz="2600" b="1" dirty="0" smtClean="0">
                <a:latin typeface="Comic Sans MS" pitchFamily="66" charset="0"/>
              </a:rPr>
              <a:t>2. ‘their’ is a possessive plural – like his or hers, but for more than one noun.</a:t>
            </a:r>
          </a:p>
          <a:p>
            <a:r>
              <a:rPr lang="en-US" sz="2600" b="1" i="1" dirty="0" smtClean="0">
                <a:latin typeface="Comic Sans MS" pitchFamily="66" charset="0"/>
              </a:rPr>
              <a:t>Eg: ‘Their homework was appalling.’ </a:t>
            </a:r>
            <a:r>
              <a:rPr lang="en-US" sz="2600" b="1" dirty="0" smtClean="0">
                <a:latin typeface="Comic Sans MS" pitchFamily="66" charset="0"/>
              </a:rPr>
              <a:t>or</a:t>
            </a:r>
            <a:r>
              <a:rPr lang="en-US" sz="2600" b="1" i="1" dirty="0" smtClean="0">
                <a:latin typeface="Comic Sans MS" pitchFamily="66" charset="0"/>
              </a:rPr>
              <a:t> ‘They couldn’t find their rugby shirts.’</a:t>
            </a:r>
          </a:p>
          <a:p>
            <a:r>
              <a:rPr lang="en-US" sz="2600" b="1" dirty="0" smtClean="0">
                <a:latin typeface="Comic Sans MS" pitchFamily="66" charset="0"/>
              </a:rPr>
              <a:t>3. ‘they’re’ is short for ‘they are’.</a:t>
            </a:r>
          </a:p>
          <a:p>
            <a:r>
              <a:rPr lang="en-US" sz="2600" b="1" i="1" dirty="0" smtClean="0">
                <a:latin typeface="Comic Sans MS" pitchFamily="66" charset="0"/>
              </a:rPr>
              <a:t>Eg: ‘They’re </a:t>
            </a:r>
            <a:r>
              <a:rPr lang="en-US" sz="2600" b="1" i="1" dirty="0" smtClean="0">
                <a:latin typeface="Comic Sans MS" pitchFamily="66" charset="0"/>
              </a:rPr>
              <a:t>always late.’ </a:t>
            </a:r>
            <a:r>
              <a:rPr lang="en-US" sz="2600" b="1" dirty="0" smtClean="0">
                <a:latin typeface="Comic Sans MS" pitchFamily="66" charset="0"/>
              </a:rPr>
              <a:t>or ‘</a:t>
            </a:r>
            <a:r>
              <a:rPr lang="en-US" sz="2600" b="1" i="1" dirty="0" smtClean="0">
                <a:latin typeface="Comic Sans MS" pitchFamily="66" charset="0"/>
              </a:rPr>
              <a:t>I’ve noticed that they’re all in the netball team.’</a:t>
            </a:r>
            <a:endParaRPr lang="en-GB" sz="2600" b="1" i="1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214290"/>
            <a:ext cx="86439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latin typeface="Comic Sans MS" pitchFamily="66" charset="0"/>
              </a:rPr>
              <a:t>This is a common error, but you must take care not to make this mistake!</a:t>
            </a:r>
            <a:endParaRPr lang="en-GB" sz="3200" i="1" dirty="0"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01135" y="1285860"/>
            <a:ext cx="689002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radley Hand ITC" pitchFamily="66" charset="0"/>
              </a:rPr>
              <a:t>Literacy Focus of the Month - 3</a:t>
            </a:r>
            <a:endParaRPr lang="en-US" sz="4000" b="1" dirty="0">
              <a:ln w="11430"/>
              <a:solidFill>
                <a:srgbClr val="7030A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Bradley Hand ITC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6" y="285729"/>
            <a:ext cx="835824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latin typeface="Comic Sans MS" pitchFamily="66" charset="0"/>
              </a:rPr>
              <a:t>The difference between </a:t>
            </a:r>
            <a:r>
              <a:rPr lang="en-US" sz="2800" b="1" i="1" dirty="0" smtClean="0">
                <a:latin typeface="Comic Sans MS" pitchFamily="66" charset="0"/>
              </a:rPr>
              <a:t>‘there’ ,their’ and ‘they’re’</a:t>
            </a:r>
            <a:endParaRPr lang="en-GB" sz="2800" dirty="0" smtClean="0">
              <a:latin typeface="Comic Sans MS" pitchFamily="66" charset="0"/>
            </a:endParaRP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1357298"/>
            <a:ext cx="821537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Test yourself – </a:t>
            </a:r>
            <a:r>
              <a:rPr lang="en-US" sz="3200" dirty="0" smtClean="0"/>
              <a:t>‘there’, ‘their’ or ‘they’re’</a:t>
            </a:r>
            <a:endParaRPr lang="en-US" sz="3200" dirty="0" smtClean="0"/>
          </a:p>
          <a:p>
            <a:endParaRPr lang="en-US" sz="2800" dirty="0" smtClean="0"/>
          </a:p>
          <a:p>
            <a:pPr marL="457200" indent="-457200">
              <a:buAutoNum type="arabicPeriod"/>
            </a:pPr>
            <a:r>
              <a:rPr lang="en-US" sz="2800" dirty="0" smtClean="0"/>
              <a:t>‘Why do they chew _____ fingernails? It’s disgusting!’</a:t>
            </a:r>
            <a:endParaRPr lang="en-US" sz="2800" dirty="0" smtClean="0"/>
          </a:p>
          <a:p>
            <a:pPr marL="457200" indent="-457200">
              <a:buAutoNum type="arabicPeriod"/>
            </a:pPr>
            <a:r>
              <a:rPr lang="en-US" sz="2800" dirty="0" smtClean="0"/>
              <a:t>______ going to the shops for some pie.</a:t>
            </a:r>
            <a:endParaRPr lang="en-US" sz="2800" dirty="0" smtClean="0"/>
          </a:p>
          <a:p>
            <a:pPr marL="457200" indent="-457200">
              <a:buAutoNum type="arabicPeriod"/>
            </a:pPr>
            <a:r>
              <a:rPr lang="en-US" sz="2800" dirty="0" smtClean="0"/>
              <a:t>Girls Aloud have had ________ fair share of number one hits.</a:t>
            </a:r>
            <a:endParaRPr lang="en-US" sz="2800" dirty="0" smtClean="0"/>
          </a:p>
          <a:p>
            <a:pPr marL="457200" indent="-457200">
              <a:buAutoNum type="arabicPeriod"/>
            </a:pPr>
            <a:r>
              <a:rPr lang="en-US" sz="2800" dirty="0" smtClean="0"/>
              <a:t>_______ are many reasons why Wales is popular.</a:t>
            </a:r>
            <a:endParaRPr lang="en-US" sz="2800" dirty="0" smtClean="0"/>
          </a:p>
          <a:p>
            <a:pPr marL="457200" indent="-457200">
              <a:buAutoNum type="arabicPeriod"/>
            </a:pPr>
            <a:r>
              <a:rPr lang="en-US" sz="2800" dirty="0" smtClean="0"/>
              <a:t>If __________ often on time, we could reward them!</a:t>
            </a:r>
          </a:p>
          <a:p>
            <a:pPr marL="457200" indent="-457200">
              <a:buAutoNum type="arabicPeriod"/>
            </a:pPr>
            <a:r>
              <a:rPr lang="en-US" sz="2800" dirty="0" smtClean="0"/>
              <a:t>In Trowbridge, _________ should be more supermarkets.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1357298"/>
            <a:ext cx="821537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Test yourself – answers!</a:t>
            </a:r>
          </a:p>
          <a:p>
            <a:endParaRPr lang="en-US" sz="2800" dirty="0"/>
          </a:p>
          <a:p>
            <a:pPr marL="457200" indent="-457200">
              <a:buAutoNum type="arabicPeriod"/>
            </a:pPr>
            <a:r>
              <a:rPr lang="en-US" sz="2800" dirty="0"/>
              <a:t>‘Why do they chew </a:t>
            </a:r>
            <a:r>
              <a:rPr lang="en-US" sz="2800" dirty="0" smtClean="0">
                <a:solidFill>
                  <a:srgbClr val="FF0000"/>
                </a:solidFill>
              </a:rPr>
              <a:t>their</a:t>
            </a:r>
            <a:r>
              <a:rPr lang="en-US" sz="2800" dirty="0" smtClean="0"/>
              <a:t> </a:t>
            </a:r>
            <a:r>
              <a:rPr lang="en-US" sz="2800" dirty="0"/>
              <a:t>fingernails? It’s disgusting!’</a:t>
            </a:r>
          </a:p>
          <a:p>
            <a:pPr marL="457200" indent="-457200">
              <a:buAutoNum type="arabicPeriod"/>
            </a:pPr>
            <a:r>
              <a:rPr lang="en-US" sz="2800" dirty="0" smtClean="0">
                <a:solidFill>
                  <a:srgbClr val="FF0000"/>
                </a:solidFill>
              </a:rPr>
              <a:t>They’re </a:t>
            </a:r>
            <a:r>
              <a:rPr lang="en-US" sz="2800" dirty="0" smtClean="0"/>
              <a:t>going </a:t>
            </a:r>
            <a:r>
              <a:rPr lang="en-US" sz="2800" dirty="0"/>
              <a:t>to the shops for some pie.</a:t>
            </a:r>
          </a:p>
          <a:p>
            <a:pPr marL="457200" indent="-457200">
              <a:buAutoNum type="arabicPeriod"/>
            </a:pPr>
            <a:r>
              <a:rPr lang="en-US" sz="2800" dirty="0"/>
              <a:t>Girls Aloud have had </a:t>
            </a:r>
            <a:r>
              <a:rPr lang="en-US" sz="2800" dirty="0" smtClean="0">
                <a:solidFill>
                  <a:srgbClr val="FF0000"/>
                </a:solidFill>
              </a:rPr>
              <a:t>their</a:t>
            </a:r>
            <a:r>
              <a:rPr lang="en-US" sz="2800" dirty="0" smtClean="0"/>
              <a:t> </a:t>
            </a:r>
            <a:r>
              <a:rPr lang="en-US" sz="2800" dirty="0"/>
              <a:t>fair share of number </a:t>
            </a:r>
            <a:r>
              <a:rPr lang="en-US" sz="2800" dirty="0" smtClean="0"/>
              <a:t>one </a:t>
            </a:r>
            <a:r>
              <a:rPr lang="en-US" sz="2800" dirty="0"/>
              <a:t>hits.</a:t>
            </a:r>
          </a:p>
          <a:p>
            <a:pPr marL="457200" indent="-457200">
              <a:buAutoNum type="arabicPeriod"/>
            </a:pPr>
            <a:r>
              <a:rPr lang="en-US" sz="2800" dirty="0" smtClean="0">
                <a:solidFill>
                  <a:srgbClr val="FF0000"/>
                </a:solidFill>
              </a:rPr>
              <a:t>There</a:t>
            </a:r>
            <a:r>
              <a:rPr lang="en-US" sz="2800" dirty="0" smtClean="0"/>
              <a:t> </a:t>
            </a:r>
            <a:r>
              <a:rPr lang="en-US" sz="2800" dirty="0"/>
              <a:t>are many reasons why Wales is popular.</a:t>
            </a:r>
          </a:p>
          <a:p>
            <a:pPr marL="457200" indent="-457200">
              <a:buAutoNum type="arabicPeriod"/>
            </a:pPr>
            <a:r>
              <a:rPr lang="en-US" sz="2800" dirty="0"/>
              <a:t>If </a:t>
            </a:r>
            <a:r>
              <a:rPr lang="en-US" sz="2800" dirty="0">
                <a:solidFill>
                  <a:srgbClr val="FF0000"/>
                </a:solidFill>
              </a:rPr>
              <a:t>t</a:t>
            </a:r>
            <a:r>
              <a:rPr lang="en-US" sz="2800" dirty="0" smtClean="0">
                <a:solidFill>
                  <a:srgbClr val="FF0000"/>
                </a:solidFill>
              </a:rPr>
              <a:t>hey’re</a:t>
            </a:r>
            <a:r>
              <a:rPr lang="en-US" sz="2800" dirty="0" smtClean="0"/>
              <a:t> </a:t>
            </a:r>
            <a:r>
              <a:rPr lang="en-US" sz="2800" dirty="0"/>
              <a:t>often on time, we could reward them!</a:t>
            </a:r>
          </a:p>
          <a:p>
            <a:pPr marL="457200" indent="-457200">
              <a:buAutoNum type="arabicPeriod"/>
            </a:pPr>
            <a:r>
              <a:rPr lang="en-US" sz="2800" dirty="0"/>
              <a:t>In </a:t>
            </a:r>
            <a:r>
              <a:rPr lang="en-US" sz="2800" dirty="0" smtClean="0"/>
              <a:t>Trowbridge, </a:t>
            </a:r>
            <a:r>
              <a:rPr lang="en-US" sz="2800" dirty="0" smtClean="0">
                <a:solidFill>
                  <a:srgbClr val="FF0000"/>
                </a:solidFill>
              </a:rPr>
              <a:t>there </a:t>
            </a:r>
            <a:r>
              <a:rPr lang="en-US" sz="2800" dirty="0" smtClean="0"/>
              <a:t>should </a:t>
            </a:r>
            <a:r>
              <a:rPr lang="en-US" sz="2800" dirty="0"/>
              <a:t>be more supermarkets.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8596" y="285729"/>
            <a:ext cx="835824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latin typeface="Comic Sans MS" pitchFamily="66" charset="0"/>
              </a:rPr>
              <a:t>The difference between </a:t>
            </a:r>
            <a:r>
              <a:rPr lang="en-US" sz="2800" b="1" i="1" dirty="0" smtClean="0">
                <a:latin typeface="Comic Sans MS" pitchFamily="66" charset="0"/>
              </a:rPr>
              <a:t>‘there’, their’ and ‘they’re’</a:t>
            </a:r>
            <a:endParaRPr lang="en-GB" sz="2800" dirty="0" smtClean="0">
              <a:latin typeface="Comic Sans MS" pitchFamily="66" charset="0"/>
            </a:endParaRPr>
          </a:p>
          <a:p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</TotalTime>
  <Words>299</Words>
  <Application>Microsoft Office PowerPoint</Application>
  <PresentationFormat>On-screen Show (4:3)</PresentationFormat>
  <Paragraphs>34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Kingdown Community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ws</dc:creator>
  <cp:lastModifiedBy>kn</cp:lastModifiedBy>
  <cp:revision>22</cp:revision>
  <dcterms:created xsi:type="dcterms:W3CDTF">2010-02-24T15:38:35Z</dcterms:created>
  <dcterms:modified xsi:type="dcterms:W3CDTF">2010-11-02T09:10:02Z</dcterms:modified>
</cp:coreProperties>
</file>